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45464" autoAdjust="0"/>
  </p:normalViewPr>
  <p:slideViewPr>
    <p:cSldViewPr>
      <p:cViewPr>
        <p:scale>
          <a:sx n="75" d="100"/>
          <a:sy n="75" d="100"/>
        </p:scale>
        <p:origin x="1694" y="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AEF4B76B-686D-47F8-A5B0-CA4496C6EE7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C80B66D-6A83-46EB-9BBC-DE1EA1BE5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42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>
              <a:spcAft>
                <a:spcPts val="203"/>
              </a:spcAft>
            </a:pPr>
            <a:r>
              <a:rPr lang="en-US" sz="1400" b="1" dirty="0"/>
              <a:t>Diffused arches</a:t>
            </a:r>
          </a:p>
          <a:p>
            <a:pPr>
              <a:spcAft>
                <a:spcPts val="203"/>
              </a:spcAft>
            </a:pPr>
            <a:r>
              <a:rPr lang="en-US" sz="1400" dirty="0"/>
              <a:t>(Intermediate)</a:t>
            </a:r>
          </a:p>
          <a:p>
            <a:pPr>
              <a:spcAft>
                <a:spcPts val="203"/>
              </a:spcAft>
            </a:pPr>
            <a:endParaRPr lang="en-US" sz="1400" dirty="0"/>
          </a:p>
          <a:p>
            <a:pPr>
              <a:spcAft>
                <a:spcPts val="203"/>
              </a:spcAft>
            </a:pPr>
            <a:endParaRPr lang="en-US" sz="1400" dirty="0"/>
          </a:p>
          <a:p>
            <a:pPr>
              <a:spcAft>
                <a:spcPts val="203"/>
              </a:spcAft>
            </a:pPr>
            <a:r>
              <a:rPr lang="en-US" dirty="0"/>
              <a:t>To reproduce the shape effects on this slide, do the following:</a:t>
            </a:r>
          </a:p>
          <a:p>
            <a:pPr marL="232326" indent="-232326" defTabSz="929305">
              <a:spcAft>
                <a:spcPts val="203"/>
              </a:spcAft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Slides</a:t>
            </a:r>
            <a:r>
              <a:rPr lang="en-US" dirty="0"/>
              <a:t> group, click </a:t>
            </a:r>
            <a:r>
              <a:rPr lang="en-US" b="1" dirty="0"/>
              <a:t>Layout</a:t>
            </a:r>
            <a:r>
              <a:rPr lang="en-US" dirty="0"/>
              <a:t>, and then click </a:t>
            </a:r>
            <a:r>
              <a:rPr lang="en-US" b="1" dirty="0"/>
              <a:t>Blank</a:t>
            </a:r>
            <a:r>
              <a:rPr lang="en-US" dirty="0"/>
              <a:t>.</a:t>
            </a:r>
          </a:p>
          <a:p>
            <a:pPr marL="232326" indent="-232326">
              <a:spcAft>
                <a:spcPts val="203"/>
              </a:spcAft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Shapes</a:t>
            </a:r>
            <a:r>
              <a:rPr lang="en-US" dirty="0"/>
              <a:t>, and then under </a:t>
            </a:r>
            <a:r>
              <a:rPr lang="en-US" b="1" dirty="0"/>
              <a:t>Lines</a:t>
            </a:r>
            <a:r>
              <a:rPr lang="en-US" dirty="0"/>
              <a:t>, click </a:t>
            </a:r>
            <a:r>
              <a:rPr lang="en-US" b="1" dirty="0"/>
              <a:t>Curve</a:t>
            </a:r>
            <a:r>
              <a:rPr lang="en-US" dirty="0"/>
              <a:t> (tenth option from the left). </a:t>
            </a:r>
          </a:p>
          <a:p>
            <a:pPr marL="232326" indent="-232326">
              <a:spcAft>
                <a:spcPts val="203"/>
              </a:spcAft>
              <a:buFont typeface="+mj-lt"/>
              <a:buAutoNum type="arabicPeriod"/>
            </a:pPr>
            <a:r>
              <a:rPr lang="en-US" dirty="0"/>
              <a:t>On the slide, click three points to draw a simple curved line, and then double-click to finish drawing. </a:t>
            </a:r>
          </a:p>
          <a:p>
            <a:pPr marL="232326" indent="-232326">
              <a:spcAft>
                <a:spcPts val="203"/>
              </a:spcAft>
              <a:buFont typeface="+mj-lt"/>
              <a:buAutoNum type="arabicPeriod"/>
            </a:pPr>
            <a:r>
              <a:rPr lang="en-US" dirty="0"/>
              <a:t>Select the curved line.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Fill</a:t>
            </a:r>
            <a:r>
              <a:rPr lang="en-US" dirty="0"/>
              <a:t>, point to </a:t>
            </a:r>
            <a:r>
              <a:rPr lang="en-US" b="1" dirty="0"/>
              <a:t>Gradient</a:t>
            </a:r>
            <a:r>
              <a:rPr lang="en-US" dirty="0"/>
              <a:t>, and then click </a:t>
            </a:r>
            <a:r>
              <a:rPr lang="en-US" b="1" dirty="0"/>
              <a:t>More Gradients</a:t>
            </a:r>
            <a:r>
              <a:rPr lang="en-US" dirty="0"/>
              <a:t>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Fill </a:t>
            </a:r>
            <a:r>
              <a:rPr lang="en-US" dirty="0"/>
              <a:t>in the left pane, select </a:t>
            </a:r>
            <a:r>
              <a:rPr lang="en-US" b="1" dirty="0"/>
              <a:t>Gradient fill </a:t>
            </a:r>
            <a:r>
              <a:rPr lang="en-US" dirty="0"/>
              <a:t>in the </a:t>
            </a:r>
            <a:r>
              <a:rPr lang="en-US" b="1" dirty="0"/>
              <a:t>Fill</a:t>
            </a:r>
            <a:r>
              <a:rPr lang="en-US" dirty="0"/>
              <a:t> pane, and then do the following: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Type</a:t>
            </a:r>
            <a:r>
              <a:rPr lang="en-US" dirty="0"/>
              <a:t> list, select </a:t>
            </a:r>
            <a:r>
              <a:rPr lang="en-US" b="1" dirty="0"/>
              <a:t>Linear</a:t>
            </a:r>
            <a:r>
              <a:rPr lang="en-US" dirty="0"/>
              <a:t>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Direction</a:t>
            </a:r>
            <a:r>
              <a:rPr lang="en-US" dirty="0"/>
              <a:t>, and then click </a:t>
            </a:r>
            <a:r>
              <a:rPr lang="en-US" b="1" dirty="0"/>
              <a:t>Linear Down </a:t>
            </a:r>
            <a:r>
              <a:rPr lang="en-US" dirty="0"/>
              <a:t>(first row, second option from the left).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Gradient stops</a:t>
            </a:r>
            <a:r>
              <a:rPr lang="en-US" dirty="0"/>
              <a:t>, click </a:t>
            </a:r>
            <a:r>
              <a:rPr lang="en-US" b="1" dirty="0"/>
              <a:t>Add gradient stop</a:t>
            </a:r>
            <a:r>
              <a:rPr lang="en-US" dirty="0"/>
              <a:t> or </a:t>
            </a:r>
            <a:r>
              <a:rPr lang="en-US" b="1" dirty="0"/>
              <a:t>Remove gradient stop</a:t>
            </a:r>
            <a:r>
              <a:rPr lang="en-US" dirty="0"/>
              <a:t> until two stops appear in the slider.</a:t>
            </a:r>
          </a:p>
          <a:p>
            <a:pPr marL="348489" indent="-348489">
              <a:buFont typeface="+mj-lt"/>
              <a:buAutoNum type="arabicPeriod"/>
            </a:pPr>
            <a:r>
              <a:rPr lang="en-US" dirty="0"/>
              <a:t>Also under </a:t>
            </a:r>
            <a:r>
              <a:rPr lang="en-US" b="1" dirty="0"/>
              <a:t>Gradient stops</a:t>
            </a:r>
            <a:r>
              <a:rPr lang="en-US" dirty="0"/>
              <a:t>, customize the gradient stops that you added as follows: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Select the first stop in the slider, and then do the following: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0%</a:t>
            </a:r>
            <a:r>
              <a:rPr lang="en-US" dirty="0"/>
              <a:t>.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</a:t>
            </a:r>
            <a:r>
              <a:rPr lang="en-US" dirty="0"/>
              <a:t> (first row, first option from the left). 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Transparency box</a:t>
            </a:r>
            <a:r>
              <a:rPr lang="en-US" dirty="0"/>
              <a:t>, enter </a:t>
            </a:r>
            <a:r>
              <a:rPr lang="en-US" b="1" dirty="0"/>
              <a:t>50%</a:t>
            </a:r>
            <a:r>
              <a:rPr lang="en-US" dirty="0"/>
              <a:t>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Select the second stop in the slider, and then do the following: 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100%</a:t>
            </a:r>
            <a:r>
              <a:rPr lang="en-US" dirty="0"/>
              <a:t>.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</a:t>
            </a:r>
            <a:r>
              <a:rPr lang="en-US" dirty="0"/>
              <a:t> (first row, first option from the left). 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Transparency</a:t>
            </a:r>
            <a:r>
              <a:rPr lang="en-US" dirty="0"/>
              <a:t> box, enter </a:t>
            </a:r>
            <a:r>
              <a:rPr lang="en-US" b="1" dirty="0"/>
              <a:t>100%</a:t>
            </a:r>
            <a:r>
              <a:rPr lang="en-US" dirty="0"/>
              <a:t>.</a:t>
            </a:r>
          </a:p>
          <a:p>
            <a:pPr marL="232326" indent="-232326">
              <a:spcAft>
                <a:spcPts val="203"/>
              </a:spcAft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Shape Effects</a:t>
            </a:r>
            <a:r>
              <a:rPr lang="en-US" dirty="0"/>
              <a:t>, point to </a:t>
            </a:r>
            <a:r>
              <a:rPr lang="en-US" b="1" dirty="0"/>
              <a:t>Soft Edges</a:t>
            </a:r>
            <a:r>
              <a:rPr lang="en-US" dirty="0"/>
              <a:t>, and then click </a:t>
            </a:r>
            <a:r>
              <a:rPr lang="en-US" b="1" dirty="0"/>
              <a:t>5 point</a:t>
            </a:r>
            <a:r>
              <a:rPr lang="en-US" dirty="0"/>
              <a:t>. </a:t>
            </a:r>
          </a:p>
          <a:p>
            <a:pPr marL="232326" indent="-232326">
              <a:spcAft>
                <a:spcPts val="203"/>
              </a:spcAft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Outline</a:t>
            </a:r>
            <a:r>
              <a:rPr lang="en-US" dirty="0"/>
              <a:t>, and then click </a:t>
            </a:r>
            <a:r>
              <a:rPr lang="en-US" b="1" dirty="0"/>
              <a:t>No Outline</a:t>
            </a:r>
            <a:r>
              <a:rPr lang="en-US" dirty="0"/>
              <a:t>. </a:t>
            </a:r>
          </a:p>
          <a:p>
            <a:pPr marL="232326" indent="-232326">
              <a:spcAft>
                <a:spcPts val="203"/>
              </a:spcAft>
              <a:buFont typeface="+mj-lt"/>
              <a:buAutoNum type="arabicPeriod"/>
            </a:pPr>
            <a:endParaRPr lang="en-US" dirty="0"/>
          </a:p>
          <a:p>
            <a:pPr>
              <a:spcAft>
                <a:spcPts val="203"/>
              </a:spcAft>
            </a:pPr>
            <a:endParaRPr lang="en-US" dirty="0"/>
          </a:p>
          <a:p>
            <a:r>
              <a:rPr lang="en-US" dirty="0"/>
              <a:t>To reproduce the background effects on this slide, do the following:</a:t>
            </a:r>
          </a:p>
          <a:p>
            <a:pPr marL="232326" indent="-232326">
              <a:buFont typeface="+mj-lt"/>
              <a:buAutoNum type="arabicPeriod"/>
            </a:pPr>
            <a:r>
              <a:rPr lang="en-US" dirty="0"/>
              <a:t>Right-click the slide background area, and then click </a:t>
            </a:r>
            <a:r>
              <a:rPr lang="en-US" b="1" dirty="0"/>
              <a:t>Format Background</a:t>
            </a:r>
            <a:r>
              <a:rPr lang="en-US" dirty="0"/>
              <a:t>. In the </a:t>
            </a:r>
            <a:r>
              <a:rPr lang="en-US" b="1" dirty="0"/>
              <a:t>Format Background </a:t>
            </a:r>
            <a:r>
              <a:rPr lang="en-US" dirty="0"/>
              <a:t>dialog box, click </a:t>
            </a:r>
            <a:r>
              <a:rPr lang="en-US" b="1" dirty="0"/>
              <a:t>Fill</a:t>
            </a:r>
            <a:r>
              <a:rPr lang="en-US" dirty="0"/>
              <a:t> in the left pane, select </a:t>
            </a:r>
            <a:r>
              <a:rPr lang="en-US" b="1" dirty="0"/>
              <a:t>Gradient fill</a:t>
            </a:r>
            <a:r>
              <a:rPr lang="en-US" dirty="0"/>
              <a:t> in the right pane, and then do the following: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Type</a:t>
            </a:r>
            <a:r>
              <a:rPr lang="en-US" dirty="0"/>
              <a:t> list, select </a:t>
            </a:r>
            <a:r>
              <a:rPr lang="en-US" b="1" dirty="0"/>
              <a:t>Radial</a:t>
            </a:r>
            <a:r>
              <a:rPr lang="en-US" dirty="0"/>
              <a:t>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Direction</a:t>
            </a:r>
            <a:r>
              <a:rPr lang="en-US" dirty="0"/>
              <a:t>, and then click </a:t>
            </a:r>
            <a:r>
              <a:rPr lang="en-US" b="1" dirty="0"/>
              <a:t>From Center </a:t>
            </a:r>
            <a:r>
              <a:rPr lang="en-US" dirty="0"/>
              <a:t>(third option from the left). 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Gradient stops</a:t>
            </a:r>
            <a:r>
              <a:rPr lang="en-US" dirty="0"/>
              <a:t>, click </a:t>
            </a:r>
            <a:r>
              <a:rPr lang="en-US" b="1" dirty="0"/>
              <a:t>Add </a:t>
            </a:r>
            <a:r>
              <a:rPr lang="en-US" b="1"/>
              <a:t>gradient stop</a:t>
            </a:r>
            <a:r>
              <a:rPr lang="en-US"/>
              <a:t> </a:t>
            </a:r>
            <a:r>
              <a:rPr lang="en-US" dirty="0"/>
              <a:t>or </a:t>
            </a:r>
            <a:r>
              <a:rPr lang="en-US" b="1" dirty="0"/>
              <a:t>Remove </a:t>
            </a:r>
            <a:r>
              <a:rPr lang="en-US" b="1"/>
              <a:t>gradient stop</a:t>
            </a:r>
            <a:r>
              <a:rPr lang="en-US"/>
              <a:t> </a:t>
            </a:r>
            <a:r>
              <a:rPr lang="en-US" dirty="0"/>
              <a:t>until two stops appear in </a:t>
            </a:r>
            <a:r>
              <a:rPr lang="en-US"/>
              <a:t>the slider</a:t>
            </a:r>
            <a:endParaRPr lang="en-US" dirty="0"/>
          </a:p>
          <a:p>
            <a:pPr marL="232326" indent="-232326">
              <a:buFont typeface="+mj-lt"/>
              <a:buAutoNum type="arabicPeriod"/>
            </a:pPr>
            <a:r>
              <a:rPr lang="en-US" dirty="0"/>
              <a:t>Also under </a:t>
            </a:r>
            <a:r>
              <a:rPr lang="en-US" b="1" dirty="0"/>
              <a:t>Gradient stops</a:t>
            </a:r>
            <a:r>
              <a:rPr lang="en-US" dirty="0"/>
              <a:t>, customize the gradient stops that you added as follows: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Select the first stop in the slider, and then do the following: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0%</a:t>
            </a:r>
            <a:r>
              <a:rPr lang="en-US" dirty="0"/>
              <a:t>.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 </a:t>
            </a:r>
            <a:r>
              <a:rPr lang="en-US" dirty="0"/>
              <a:t>(first row, first option from the left).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Select the second stop in the slider, and then do the following: 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100%</a:t>
            </a:r>
            <a:r>
              <a:rPr lang="en-US" dirty="0"/>
              <a:t>.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1, Darker 50% </a:t>
            </a:r>
            <a:r>
              <a:rPr lang="en-US" dirty="0"/>
              <a:t>(sixth row, first option from the left)</a:t>
            </a:r>
            <a:r>
              <a:rPr lang="en-US" b="1" dirty="0"/>
              <a:t>.</a:t>
            </a:r>
          </a:p>
          <a:p>
            <a:pPr>
              <a:spcAft>
                <a:spcPts val="203"/>
              </a:spcAft>
            </a:pPr>
            <a:endParaRPr lang="en-US" dirty="0"/>
          </a:p>
          <a:p>
            <a:pPr>
              <a:spcAft>
                <a:spcPts val="203"/>
              </a:spcAft>
            </a:pPr>
            <a:endParaRPr lang="en-US" dirty="0"/>
          </a:p>
          <a:p>
            <a:pPr>
              <a:spcAft>
                <a:spcPts val="203"/>
              </a:spcAft>
            </a:pPr>
            <a:r>
              <a:rPr lang="en-US" dirty="0"/>
              <a:t>To reproduce the duplicate curved lines on the slide, do the following:</a:t>
            </a:r>
          </a:p>
          <a:p>
            <a:pPr marL="232326" indent="-232326">
              <a:spcAft>
                <a:spcPts val="203"/>
              </a:spcAft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Clipboard</a:t>
            </a:r>
            <a:r>
              <a:rPr lang="en-US" dirty="0"/>
              <a:t> group, click the arrow under </a:t>
            </a:r>
            <a:r>
              <a:rPr lang="en-US" b="1" dirty="0"/>
              <a:t>Copy</a:t>
            </a:r>
            <a:r>
              <a:rPr lang="en-US" dirty="0"/>
              <a:t>, and then click </a:t>
            </a:r>
            <a:r>
              <a:rPr lang="en-US" b="1" dirty="0"/>
              <a:t>Duplicate</a:t>
            </a:r>
            <a:r>
              <a:rPr lang="en-US" dirty="0"/>
              <a:t>. Repeat the process for a total of three curved lines. </a:t>
            </a:r>
          </a:p>
          <a:p>
            <a:pPr marL="232326" indent="-232326">
              <a:spcAft>
                <a:spcPts val="203"/>
              </a:spcAft>
              <a:buFont typeface="+mj-lt"/>
              <a:buAutoNum type="arabicPeriod"/>
            </a:pPr>
            <a:r>
              <a:rPr lang="en-US" dirty="0"/>
              <a:t>On the slide, drag the curved lines to position them as needed. </a:t>
            </a:r>
          </a:p>
          <a:p>
            <a:pPr marL="232326" indent="-232326">
              <a:spcAft>
                <a:spcPts val="203"/>
              </a:spcAft>
              <a:buFont typeface="+mj-lt"/>
              <a:buAutoNum type="arabicPeriod"/>
            </a:pPr>
            <a:r>
              <a:rPr lang="en-US" dirty="0"/>
              <a:t>Right-click one of the duplicate curved lines, click </a:t>
            </a:r>
            <a:r>
              <a:rPr lang="en-US" b="1" dirty="0"/>
              <a:t>Edit Points</a:t>
            </a:r>
            <a:r>
              <a:rPr lang="en-US" dirty="0"/>
              <a:t>, and then drag the points on the curve to make a new shape. Repeat the process with the other duplicate curved line. </a:t>
            </a:r>
          </a:p>
          <a:p>
            <a:pPr>
              <a:spcAft>
                <a:spcPts val="203"/>
              </a:spcAft>
            </a:pPr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9750" y="512763"/>
            <a:ext cx="3194050" cy="2397125"/>
          </a:xfrm>
        </p:spPr>
      </p:sp>
    </p:spTree>
    <p:extLst>
      <p:ext uri="{BB962C8B-B14F-4D97-AF65-F5344CB8AC3E}">
        <p14:creationId xmlns:p14="http://schemas.microsoft.com/office/powerpoint/2010/main" val="1042083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45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27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986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002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842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308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112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91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54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5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33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88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80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0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95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7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95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09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BnS23U_ao4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 rot="1663741">
            <a:off x="48822" y="2148749"/>
            <a:ext cx="9695979" cy="2602995"/>
          </a:xfrm>
          <a:custGeom>
            <a:avLst/>
            <a:gdLst>
              <a:gd name="connsiteX0" fmla="*/ 0 w 9240252"/>
              <a:gd name="connsiteY0" fmla="*/ 1050758 h 1050758"/>
              <a:gd name="connsiteX1" fmla="*/ 3561347 w 9240252"/>
              <a:gd name="connsiteY1" fmla="*/ 8021 h 1050758"/>
              <a:gd name="connsiteX2" fmla="*/ 9240252 w 9240252"/>
              <a:gd name="connsiteY2" fmla="*/ 1002631 h 1050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40252" h="1050758">
                <a:moveTo>
                  <a:pt x="0" y="1050758"/>
                </a:moveTo>
                <a:cubicBezTo>
                  <a:pt x="1010652" y="533400"/>
                  <a:pt x="2021305" y="16042"/>
                  <a:pt x="3561347" y="8021"/>
                </a:cubicBezTo>
                <a:cubicBezTo>
                  <a:pt x="5101389" y="0"/>
                  <a:pt x="7170820" y="501315"/>
                  <a:pt x="9240252" y="1002631"/>
                </a:cubicBezTo>
              </a:path>
            </a:pathLst>
          </a:custGeom>
          <a:gradFill flip="none" rotWithShape="1">
            <a:gsLst>
              <a:gs pos="0">
                <a:schemeClr val="bg1">
                  <a:alpha val="7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 w="76200">
            <a:noFill/>
          </a:ln>
          <a:effectLst>
            <a:softEdge rad="635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509156" y="762000"/>
            <a:ext cx="7463230" cy="1385667"/>
          </a:xfrm>
          <a:custGeom>
            <a:avLst/>
            <a:gdLst>
              <a:gd name="connsiteX0" fmla="*/ 0 w 9240252"/>
              <a:gd name="connsiteY0" fmla="*/ 1050758 h 1050758"/>
              <a:gd name="connsiteX1" fmla="*/ 3561347 w 9240252"/>
              <a:gd name="connsiteY1" fmla="*/ 8021 h 1050758"/>
              <a:gd name="connsiteX2" fmla="*/ 9240252 w 9240252"/>
              <a:gd name="connsiteY2" fmla="*/ 1002631 h 1050758"/>
              <a:gd name="connsiteX0" fmla="*/ 0 w 9240252"/>
              <a:gd name="connsiteY0" fmla="*/ 1218046 h 1918789"/>
              <a:gd name="connsiteX1" fmla="*/ 3561347 w 9240252"/>
              <a:gd name="connsiteY1" fmla="*/ 175309 h 1918789"/>
              <a:gd name="connsiteX2" fmla="*/ 4884281 w 9240252"/>
              <a:gd name="connsiteY2" fmla="*/ 1918789 h 1918789"/>
              <a:gd name="connsiteX3" fmla="*/ 9240252 w 9240252"/>
              <a:gd name="connsiteY3" fmla="*/ 1169919 h 1918789"/>
              <a:gd name="connsiteX0" fmla="*/ 0 w 9240252"/>
              <a:gd name="connsiteY0" fmla="*/ 1270247 h 2095133"/>
              <a:gd name="connsiteX1" fmla="*/ 3561347 w 9240252"/>
              <a:gd name="connsiteY1" fmla="*/ 227510 h 2095133"/>
              <a:gd name="connsiteX2" fmla="*/ 6468439 w 9240252"/>
              <a:gd name="connsiteY2" fmla="*/ 290580 h 2095133"/>
              <a:gd name="connsiteX3" fmla="*/ 4884281 w 9240252"/>
              <a:gd name="connsiteY3" fmla="*/ 1970990 h 2095133"/>
              <a:gd name="connsiteX4" fmla="*/ 9240252 w 9240252"/>
              <a:gd name="connsiteY4" fmla="*/ 1222120 h 2095133"/>
              <a:gd name="connsiteX0" fmla="*/ 0 w 9240252"/>
              <a:gd name="connsiteY0" fmla="*/ 1042737 h 1743480"/>
              <a:gd name="connsiteX1" fmla="*/ 3561347 w 9240252"/>
              <a:gd name="connsiteY1" fmla="*/ 0 h 1743480"/>
              <a:gd name="connsiteX2" fmla="*/ 4884281 w 9240252"/>
              <a:gd name="connsiteY2" fmla="*/ 1743480 h 1743480"/>
              <a:gd name="connsiteX3" fmla="*/ 9240252 w 9240252"/>
              <a:gd name="connsiteY3" fmla="*/ 994610 h 1743480"/>
              <a:gd name="connsiteX0" fmla="*/ 0 w 9240252"/>
              <a:gd name="connsiteY0" fmla="*/ 1050758 h 1050758"/>
              <a:gd name="connsiteX1" fmla="*/ 3561347 w 9240252"/>
              <a:gd name="connsiteY1" fmla="*/ 8021 h 1050758"/>
              <a:gd name="connsiteX2" fmla="*/ 9240252 w 9240252"/>
              <a:gd name="connsiteY2" fmla="*/ 1002631 h 1050758"/>
              <a:gd name="connsiteX0" fmla="*/ 0 w 9240252"/>
              <a:gd name="connsiteY0" fmla="*/ 1050758 h 1050758"/>
              <a:gd name="connsiteX1" fmla="*/ 5923547 w 9240252"/>
              <a:gd name="connsiteY1" fmla="*/ 8021 h 1050758"/>
              <a:gd name="connsiteX2" fmla="*/ 9240252 w 9240252"/>
              <a:gd name="connsiteY2" fmla="*/ 1002631 h 1050758"/>
              <a:gd name="connsiteX0" fmla="*/ 0 w 9240252"/>
              <a:gd name="connsiteY0" fmla="*/ 1660358 h 1660358"/>
              <a:gd name="connsiteX1" fmla="*/ 5923547 w 9240252"/>
              <a:gd name="connsiteY1" fmla="*/ 617621 h 1660358"/>
              <a:gd name="connsiteX2" fmla="*/ 9240252 w 9240252"/>
              <a:gd name="connsiteY2" fmla="*/ 1612231 h 1660358"/>
              <a:gd name="connsiteX0" fmla="*/ 0 w 9240252"/>
              <a:gd name="connsiteY0" fmla="*/ 1050758 h 1050758"/>
              <a:gd name="connsiteX1" fmla="*/ 5923547 w 9240252"/>
              <a:gd name="connsiteY1" fmla="*/ 8021 h 1050758"/>
              <a:gd name="connsiteX2" fmla="*/ 9240252 w 9240252"/>
              <a:gd name="connsiteY2" fmla="*/ 1002631 h 1050758"/>
              <a:gd name="connsiteX0" fmla="*/ 0 w 9240252"/>
              <a:gd name="connsiteY0" fmla="*/ 1371600 h 1371600"/>
              <a:gd name="connsiteX1" fmla="*/ 5923547 w 9240252"/>
              <a:gd name="connsiteY1" fmla="*/ 328863 h 1371600"/>
              <a:gd name="connsiteX2" fmla="*/ 9240252 w 9240252"/>
              <a:gd name="connsiteY2" fmla="*/ 1323473 h 1371600"/>
              <a:gd name="connsiteX0" fmla="*/ 0 w 9240252"/>
              <a:gd name="connsiteY0" fmla="*/ 1371600 h 1371600"/>
              <a:gd name="connsiteX1" fmla="*/ 5923547 w 9240252"/>
              <a:gd name="connsiteY1" fmla="*/ 328863 h 1371600"/>
              <a:gd name="connsiteX2" fmla="*/ 9240252 w 9240252"/>
              <a:gd name="connsiteY2" fmla="*/ 1323473 h 1371600"/>
              <a:gd name="connsiteX0" fmla="*/ 0 w 9240252"/>
              <a:gd name="connsiteY0" fmla="*/ 1050758 h 1050758"/>
              <a:gd name="connsiteX1" fmla="*/ 5923547 w 9240252"/>
              <a:gd name="connsiteY1" fmla="*/ 8021 h 1050758"/>
              <a:gd name="connsiteX2" fmla="*/ 9240252 w 9240252"/>
              <a:gd name="connsiteY2" fmla="*/ 1002631 h 1050758"/>
              <a:gd name="connsiteX0" fmla="*/ 0 w 9240252"/>
              <a:gd name="connsiteY0" fmla="*/ 1351548 h 1351548"/>
              <a:gd name="connsiteX1" fmla="*/ 5923547 w 9240252"/>
              <a:gd name="connsiteY1" fmla="*/ 308811 h 1351548"/>
              <a:gd name="connsiteX2" fmla="*/ 9240252 w 9240252"/>
              <a:gd name="connsiteY2" fmla="*/ 1303421 h 1351548"/>
              <a:gd name="connsiteX0" fmla="*/ 0 w 9240252"/>
              <a:gd name="connsiteY0" fmla="*/ 1351548 h 1351548"/>
              <a:gd name="connsiteX1" fmla="*/ 5923547 w 9240252"/>
              <a:gd name="connsiteY1" fmla="*/ 308811 h 1351548"/>
              <a:gd name="connsiteX2" fmla="*/ 9240252 w 9240252"/>
              <a:gd name="connsiteY2" fmla="*/ 1303421 h 1351548"/>
              <a:gd name="connsiteX0" fmla="*/ 0 w 9240252"/>
              <a:gd name="connsiteY0" fmla="*/ 1351548 h 1701800"/>
              <a:gd name="connsiteX1" fmla="*/ 5923547 w 9240252"/>
              <a:gd name="connsiteY1" fmla="*/ 308811 h 1701800"/>
              <a:gd name="connsiteX2" fmla="*/ 9240252 w 9240252"/>
              <a:gd name="connsiteY2" fmla="*/ 1303421 h 170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40252" h="1701800">
                <a:moveTo>
                  <a:pt x="0" y="1351548"/>
                </a:moveTo>
                <a:cubicBezTo>
                  <a:pt x="1010652" y="834190"/>
                  <a:pt x="4251158" y="0"/>
                  <a:pt x="5923547" y="308811"/>
                </a:cubicBezTo>
                <a:cubicBezTo>
                  <a:pt x="7479631" y="621632"/>
                  <a:pt x="8073189" y="1701800"/>
                  <a:pt x="9240252" y="1303421"/>
                </a:cubicBezTo>
              </a:path>
            </a:pathLst>
          </a:cu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 w="76200">
            <a:noFill/>
          </a:ln>
          <a:effectLst>
            <a:softEdge rad="635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 flipH="1">
            <a:off x="1" y="2057399"/>
            <a:ext cx="9240252" cy="757591"/>
          </a:xfrm>
          <a:custGeom>
            <a:avLst/>
            <a:gdLst>
              <a:gd name="connsiteX0" fmla="*/ 0 w 9240252"/>
              <a:gd name="connsiteY0" fmla="*/ 1050758 h 1050758"/>
              <a:gd name="connsiteX1" fmla="*/ 3561347 w 9240252"/>
              <a:gd name="connsiteY1" fmla="*/ 8021 h 1050758"/>
              <a:gd name="connsiteX2" fmla="*/ 9240252 w 9240252"/>
              <a:gd name="connsiteY2" fmla="*/ 1002631 h 1050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40252" h="1050758">
                <a:moveTo>
                  <a:pt x="0" y="1050758"/>
                </a:moveTo>
                <a:cubicBezTo>
                  <a:pt x="1010652" y="533400"/>
                  <a:pt x="2021305" y="16042"/>
                  <a:pt x="3561347" y="8021"/>
                </a:cubicBezTo>
                <a:cubicBezTo>
                  <a:pt x="5101389" y="0"/>
                  <a:pt x="7170820" y="501315"/>
                  <a:pt x="9240252" y="1002631"/>
                </a:cubicBezTo>
              </a:path>
            </a:pathLst>
          </a:cu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76200">
            <a:noFill/>
          </a:ln>
          <a:effectLst>
            <a:softEdge rad="635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67790" y="-58407"/>
            <a:ext cx="5936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September 23, 2016</a:t>
            </a:r>
            <a:endParaRPr lang="en-US" sz="5400" b="1" u="sng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99" y="864923"/>
            <a:ext cx="87010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6000" dirty="0" smtClean="0"/>
              <a:t>Sharpen Pencil</a:t>
            </a:r>
          </a:p>
          <a:p>
            <a:pPr marL="742950" indent="-742950">
              <a:buAutoNum type="arabicPeriod"/>
            </a:pPr>
            <a:r>
              <a:rPr lang="en-US" sz="6000" dirty="0" smtClean="0"/>
              <a:t>Collect textbook, </a:t>
            </a:r>
            <a:r>
              <a:rPr lang="en-US" sz="6000" dirty="0" err="1" smtClean="0"/>
              <a:t>pdn</a:t>
            </a:r>
            <a:endParaRPr lang="en-US" sz="6000" dirty="0" smtClean="0"/>
          </a:p>
          <a:p>
            <a:r>
              <a:rPr lang="en-US" sz="6000" dirty="0" smtClean="0"/>
              <a:t>3. Sit in assigned seat</a:t>
            </a:r>
          </a:p>
          <a:p>
            <a:r>
              <a:rPr lang="en-US" sz="6000" dirty="0" smtClean="0"/>
              <a:t>4. Begin working on</a:t>
            </a:r>
          </a:p>
          <a:p>
            <a:r>
              <a:rPr lang="en-US" sz="6000" dirty="0"/>
              <a:t> </a:t>
            </a:r>
            <a:r>
              <a:rPr lang="en-US" sz="6000" dirty="0" smtClean="0"/>
              <a:t>   PDN silently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006990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-2875"/>
            <a:ext cx="5753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6</a:t>
            </a:r>
            <a:r>
              <a:rPr lang="en-US" sz="5400" b="1" cap="none" spc="0" baseline="30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Grade Lesson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305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Eras Bold ITC" panose="020B0907030504020204" pitchFamily="34" charset="0"/>
              </a:rPr>
              <a:t>Teacher will pass out and explain directions for </a:t>
            </a:r>
          </a:p>
          <a:p>
            <a:pPr algn="ctr"/>
            <a:r>
              <a:rPr lang="en-US" sz="5400" dirty="0">
                <a:latin typeface="Eras Bold ITC" panose="020B0907030504020204" pitchFamily="34" charset="0"/>
              </a:rPr>
              <a:t>	</a:t>
            </a:r>
            <a:r>
              <a:rPr lang="en-US" sz="5400" dirty="0" smtClean="0">
                <a:latin typeface="Eras Bold ITC" panose="020B0907030504020204" pitchFamily="34" charset="0"/>
              </a:rPr>
              <a:t>Metal / Nonmetal / Metalloid Poster Project</a:t>
            </a:r>
            <a:endParaRPr lang="en-US" sz="54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50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402" y="152400"/>
            <a:ext cx="604364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u="sng" cap="none" spc="0" dirty="0" smtClean="0">
                <a:ln w="38100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7</a:t>
            </a:r>
            <a:r>
              <a:rPr lang="en-US" sz="6600" b="1" u="sng" cap="none" spc="0" baseline="30000" dirty="0" smtClean="0">
                <a:ln w="38100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</a:t>
            </a:r>
            <a:r>
              <a:rPr lang="en-US" sz="6600" b="1" u="sng" cap="none" spc="0" dirty="0" smtClean="0">
                <a:ln w="38100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Grade </a:t>
            </a:r>
            <a:r>
              <a:rPr lang="en-US" sz="6600" b="1" u="sng" cap="none" spc="0" dirty="0" err="1" smtClean="0">
                <a:ln w="38100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Teks</a:t>
            </a:r>
            <a:endParaRPr lang="en-US" sz="6600" b="1" u="sng" cap="none" spc="0" dirty="0">
              <a:ln w="38100">
                <a:solidFill>
                  <a:schemeClr val="bg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2823" y="1271971"/>
            <a:ext cx="8686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ln w="9525">
                  <a:solidFill>
                    <a:schemeClr val="bg1"/>
                  </a:solidFill>
                </a:ln>
                <a:latin typeface="Eras Bold ITC" panose="020B0907030504020204" pitchFamily="34" charset="0"/>
                <a:cs typeface="Aharoni" panose="02010803020104030203" pitchFamily="2" charset="-79"/>
              </a:rPr>
              <a:t>7.7 Force, motion and energy.  The student knows that there is a relationship among force, motion, and energy.</a:t>
            </a:r>
            <a:endParaRPr lang="en-US" sz="3400" dirty="0">
              <a:ln w="9525">
                <a:solidFill>
                  <a:schemeClr val="bg1"/>
                </a:solidFill>
              </a:ln>
              <a:latin typeface="Eras Bold ITC" panose="020B0907030504020204" pitchFamily="34" charset="0"/>
              <a:cs typeface="Aharoni" panose="02010803020104030203" pitchFamily="2" charset="-79"/>
            </a:endParaRPr>
          </a:p>
          <a:p>
            <a:r>
              <a:rPr lang="en-US" sz="3400" dirty="0" smtClean="0">
                <a:ln w="9525">
                  <a:solidFill>
                    <a:schemeClr val="bg1"/>
                  </a:solidFill>
                </a:ln>
                <a:latin typeface="Eras Bold ITC" panose="020B0907030504020204" pitchFamily="34" charset="0"/>
                <a:cs typeface="Aharoni" panose="02010803020104030203" pitchFamily="2" charset="-79"/>
              </a:rPr>
              <a:t>7.7A The student is expected to contrast situations where work is done with different amounts of force to situations where no work is done such as moving a box with a ramp and without a ramp, or standing still.</a:t>
            </a:r>
            <a:endParaRPr lang="en-US" sz="3400" dirty="0">
              <a:ln w="9525">
                <a:solidFill>
                  <a:schemeClr val="bg1"/>
                </a:solidFill>
              </a:ln>
              <a:latin typeface="Eras Bold ITC" panose="020B0907030504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5881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52400"/>
            <a:ext cx="859882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u="sng" cap="none" spc="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oudy Stout" panose="0202090407030B020401" pitchFamily="18" charset="0"/>
              </a:rPr>
              <a:t>6</a:t>
            </a:r>
            <a:r>
              <a:rPr lang="en-US" sz="4400" b="1" u="sng" cap="none" spc="0" baseline="300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oudy Stout" panose="0202090407030B020401" pitchFamily="18" charset="0"/>
              </a:rPr>
              <a:t>th</a:t>
            </a:r>
            <a:r>
              <a:rPr lang="en-US" sz="4400" b="1" u="sng" cap="none" spc="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oudy Stout" panose="0202090407030B020401" pitchFamily="18" charset="0"/>
              </a:rPr>
              <a:t> Grade </a:t>
            </a:r>
            <a:r>
              <a:rPr lang="en-US" sz="4400" b="1" u="sng" cap="none" spc="0" dirty="0" err="1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oudy Stout" panose="0202090407030B020401" pitchFamily="18" charset="0"/>
              </a:rPr>
              <a:t>Teks</a:t>
            </a:r>
            <a:endParaRPr lang="en-US" sz="4400" b="1" u="sng" cap="none" spc="0" dirty="0">
              <a:ln w="22225">
                <a:solidFill>
                  <a:schemeClr val="bg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Goudy Stout" panose="0202090407030B020401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921841"/>
            <a:ext cx="8915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 w="9525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6.5C differentiate between elements and compounds on the basic level</a:t>
            </a:r>
          </a:p>
          <a:p>
            <a:r>
              <a:rPr lang="en-US" sz="3200" dirty="0" smtClean="0">
                <a:ln w="9525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6.5D identify the formation of a new substance by using the evidence of a possible chemical change such as production of gas, change in temperature, production of a </a:t>
            </a:r>
            <a:r>
              <a:rPr lang="en-US" sz="3200" dirty="0" err="1" smtClean="0">
                <a:ln w="9525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parcipitate</a:t>
            </a:r>
            <a:r>
              <a:rPr lang="en-US" sz="3200" dirty="0" smtClean="0">
                <a:ln w="9525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, or color change.</a:t>
            </a:r>
          </a:p>
          <a:p>
            <a:r>
              <a:rPr lang="en-US" sz="3200" dirty="0" smtClean="0">
                <a:ln w="9525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6.6A compare metals, nonmetals, and metalloids using physical properties such as luster, conductivity, or malleability</a:t>
            </a:r>
            <a:endParaRPr lang="en-US" sz="3200" dirty="0">
              <a:ln w="9525">
                <a:solidFill>
                  <a:schemeClr val="bg1"/>
                </a:solidFill>
              </a:ln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13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52400"/>
            <a:ext cx="6086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7</a:t>
            </a:r>
            <a:r>
              <a:rPr lang="en-US" sz="5400" b="1" u="sng" cap="none" spc="0" baseline="30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</a:t>
            </a:r>
            <a:r>
              <a:rPr lang="en-US" sz="5400" b="1" u="sng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Grade Lo / </a:t>
            </a:r>
            <a:r>
              <a:rPr lang="en-US" sz="5400" b="1" u="sng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Dol</a:t>
            </a:r>
            <a:endParaRPr lang="en-US" sz="5400" b="1" u="sng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19200"/>
            <a:ext cx="83058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Eras Bold ITC" panose="020B0907030504020204" pitchFamily="34" charset="0"/>
              </a:rPr>
              <a:t>Lo: We will compare and contrast force and work by completing a note outline that follows along with a power point.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TEK:</a:t>
            </a:r>
            <a:r>
              <a:rPr lang="en-US" sz="3200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  <a:cs typeface="Aharoni" panose="02010803020104030203" pitchFamily="2" charset="-79"/>
              </a:rPr>
              <a:t>7.7A The student is expected to contrast situations where </a:t>
            </a:r>
            <a:r>
              <a:rPr lang="en-US" sz="3200" dirty="0" smtClean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  <a:cs typeface="Aharoni" panose="02010803020104030203" pitchFamily="2" charset="-79"/>
              </a:rPr>
              <a:t>	work </a:t>
            </a:r>
            <a:r>
              <a:rPr lang="en-US" sz="3200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  <a:cs typeface="Aharoni" panose="02010803020104030203" pitchFamily="2" charset="-79"/>
              </a:rPr>
              <a:t>is done with different amounts of force to situations </a:t>
            </a:r>
            <a:r>
              <a:rPr lang="en-US" sz="3200" dirty="0" smtClean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  <a:cs typeface="Aharoni" panose="02010803020104030203" pitchFamily="2" charset="-79"/>
              </a:rPr>
              <a:t>	where </a:t>
            </a:r>
            <a:r>
              <a:rPr lang="en-US" sz="3200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  <a:cs typeface="Aharoni" panose="02010803020104030203" pitchFamily="2" charset="-79"/>
              </a:rPr>
              <a:t>no work is done such as moving a box with a ramp and </a:t>
            </a:r>
            <a:r>
              <a:rPr lang="en-US" sz="3200" dirty="0" smtClean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  <a:cs typeface="Aharoni" panose="02010803020104030203" pitchFamily="2" charset="-79"/>
              </a:rPr>
              <a:t>	without </a:t>
            </a:r>
            <a:r>
              <a:rPr lang="en-US" sz="3200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  <a:cs typeface="Aharoni" panose="02010803020104030203" pitchFamily="2" charset="-79"/>
              </a:rPr>
              <a:t>a ramp, or standing still.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3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6200" y="6527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7</a:t>
            </a:r>
            <a:r>
              <a:rPr lang="en-US" sz="4800" b="1" u="sng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</a:t>
            </a:r>
            <a:r>
              <a:rPr lang="en-US" sz="48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Grade Lo / </a:t>
            </a:r>
            <a:r>
              <a:rPr lang="en-US" sz="48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Dol</a:t>
            </a:r>
            <a:endParaRPr lang="en-US" sz="4800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874503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Eras Bold ITC" panose="020B0907030504020204" pitchFamily="34" charset="0"/>
              </a:rPr>
              <a:t>DOL: I will complete 5 written assessment questions over force and work via the all in clickers.</a:t>
            </a:r>
            <a:endParaRPr lang="en-US" sz="60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816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228600"/>
            <a:ext cx="83263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udy Stout" panose="0202090407030B020401" pitchFamily="18" charset="0"/>
              </a:rPr>
              <a:t>6</a:t>
            </a:r>
            <a:r>
              <a:rPr lang="en-US" sz="3600" b="1" u="sng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udy Stout" panose="0202090407030B020401" pitchFamily="18" charset="0"/>
              </a:rPr>
              <a:t>th</a:t>
            </a:r>
            <a:r>
              <a:rPr lang="en-US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udy Stout" panose="0202090407030B020401" pitchFamily="18" charset="0"/>
              </a:rPr>
              <a:t> Grade LO / DOL</a:t>
            </a:r>
            <a:endParaRPr lang="en-US" sz="3600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oudy Stout" panose="0202090407030B020401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066800"/>
            <a:ext cx="8763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Eras Bold ITC" panose="020B0907030504020204" pitchFamily="34" charset="0"/>
              </a:rPr>
              <a:t>LO: We will create a poster to demonstrate our knowledge over the different groups of elements on the periodic table to demonstrate our knowledge over specific elements on the periodic table.</a:t>
            </a:r>
          </a:p>
          <a:p>
            <a:r>
              <a:rPr lang="en-US" dirty="0"/>
              <a:t>	</a:t>
            </a:r>
            <a:r>
              <a:rPr lang="en-US" dirty="0" smtClean="0"/>
              <a:t>TEK: </a:t>
            </a:r>
            <a:r>
              <a:rPr lang="en-US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6.5C differentiate between elements and compounds on the </a:t>
            </a:r>
            <a:r>
              <a:rPr lang="en-US" dirty="0" smtClean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	basic </a:t>
            </a:r>
            <a:r>
              <a:rPr lang="en-US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level</a:t>
            </a:r>
          </a:p>
          <a:p>
            <a:r>
              <a:rPr lang="en-US" dirty="0" smtClean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	6.5D </a:t>
            </a:r>
            <a:r>
              <a:rPr lang="en-US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identify the formation of a new substance by using the </a:t>
            </a:r>
            <a:r>
              <a:rPr lang="en-US" dirty="0" smtClean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	evidence </a:t>
            </a:r>
            <a:r>
              <a:rPr lang="en-US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of a possible chemical change such as production of gas, </a:t>
            </a:r>
            <a:r>
              <a:rPr lang="en-US" dirty="0" smtClean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	change </a:t>
            </a:r>
            <a:r>
              <a:rPr lang="en-US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in temperature, production of a </a:t>
            </a:r>
            <a:r>
              <a:rPr lang="en-US" dirty="0" err="1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parcipitate</a:t>
            </a:r>
            <a:r>
              <a:rPr lang="en-US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, or color </a:t>
            </a:r>
            <a:r>
              <a:rPr lang="en-US" dirty="0" smtClean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	change</a:t>
            </a:r>
            <a:r>
              <a:rPr lang="en-US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.</a:t>
            </a:r>
          </a:p>
          <a:p>
            <a:r>
              <a:rPr lang="en-US" dirty="0" smtClean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	6.6A </a:t>
            </a:r>
            <a:r>
              <a:rPr lang="en-US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compare metals, nonmetals, and metalloids using physical </a:t>
            </a:r>
            <a:r>
              <a:rPr lang="en-US" dirty="0" smtClean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	properties such </a:t>
            </a:r>
            <a:r>
              <a:rPr lang="en-US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as luster, conductivity, or malleability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1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"/>
            <a:ext cx="83263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udy Stout" panose="0202090407030B020401" pitchFamily="18" charset="0"/>
              </a:rPr>
              <a:t>6</a:t>
            </a:r>
            <a:r>
              <a:rPr lang="en-US" sz="3600" b="1" u="sng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udy Stout" panose="0202090407030B020401" pitchFamily="18" charset="0"/>
              </a:rPr>
              <a:t>th</a:t>
            </a:r>
            <a:r>
              <a:rPr lang="en-US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udy Stout" panose="0202090407030B020401" pitchFamily="18" charset="0"/>
              </a:rPr>
              <a:t> Grade LO / DOL</a:t>
            </a:r>
            <a:endParaRPr lang="en-US" sz="3600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Goudy Stout" panose="0202090407030B020401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3918" y="1066800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Eras Bold ITC" panose="020B0907030504020204" pitchFamily="34" charset="0"/>
              </a:rPr>
              <a:t>DOL: I will complete an exit slip to explain 3 new things I learned about the group of elements that my poster project is about.</a:t>
            </a:r>
            <a:endParaRPr lang="en-US" sz="54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333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152400"/>
            <a:ext cx="5753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7</a:t>
            </a:r>
            <a:r>
              <a:rPr lang="en-US" sz="5400" b="1" cap="none" spc="0" baseline="30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Grade Lesson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075730"/>
            <a:ext cx="8610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do you think it means to do work? Explain.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(class discuss)</a:t>
            </a:r>
          </a:p>
          <a:p>
            <a:r>
              <a:rPr lang="en-US" sz="4000" dirty="0" smtClean="0"/>
              <a:t>Let’s see if we are right?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(watch video clip)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www.youtube.com/watch?v=xBnS23U_ao4</a:t>
            </a:r>
            <a:r>
              <a:rPr lang="en-US" dirty="0" smtClean="0"/>
              <a:t> Eureka Video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www.youtube.com/watch?v=xBnS23U_ao4</a:t>
            </a:r>
            <a:r>
              <a:rPr lang="en-US" dirty="0" smtClean="0"/>
              <a:t>  Gravity, work, force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8893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-2875"/>
            <a:ext cx="5753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7</a:t>
            </a:r>
            <a:r>
              <a:rPr lang="en-US" sz="5400" b="1" cap="none" spc="0" baseline="30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Grade Lesson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Eras Bold ITC" panose="020B0907030504020204" pitchFamily="34" charset="0"/>
              </a:rPr>
              <a:t>Teacher will pass out note outline</a:t>
            </a:r>
          </a:p>
          <a:p>
            <a:r>
              <a:rPr lang="en-US" sz="3600" dirty="0" smtClean="0">
                <a:latin typeface="Eras Bold ITC" panose="020B0907030504020204" pitchFamily="34" charset="0"/>
              </a:rPr>
              <a:t>Students will take out chrome books</a:t>
            </a:r>
          </a:p>
          <a:p>
            <a:r>
              <a:rPr lang="en-US" sz="3600" dirty="0" smtClean="0">
                <a:latin typeface="Eras Bold ITC" panose="020B0907030504020204" pitchFamily="34" charset="0"/>
              </a:rPr>
              <a:t>Students will log into </a:t>
            </a:r>
            <a:r>
              <a:rPr lang="en-US" sz="3600" dirty="0" smtClean="0">
                <a:latin typeface="Eras Bold ITC" panose="020B0907030504020204" pitchFamily="34" charset="0"/>
                <a:hlinkClick r:id="rId2"/>
              </a:rPr>
              <a:t>www.coachpease.com</a:t>
            </a:r>
            <a:endParaRPr lang="en-US" sz="3600" dirty="0" smtClean="0">
              <a:latin typeface="Eras Bold ITC" panose="020B0907030504020204" pitchFamily="34" charset="0"/>
            </a:endParaRPr>
          </a:p>
          <a:p>
            <a:r>
              <a:rPr lang="en-US" sz="3600" dirty="0" smtClean="0">
                <a:latin typeface="Eras Bold ITC" panose="020B0907030504020204" pitchFamily="34" charset="0"/>
              </a:rPr>
              <a:t>Students will click on 1</a:t>
            </a:r>
            <a:r>
              <a:rPr lang="en-US" sz="3600" baseline="30000" dirty="0" smtClean="0">
                <a:latin typeface="Eras Bold ITC" panose="020B0907030504020204" pitchFamily="34" charset="0"/>
              </a:rPr>
              <a:t>st</a:t>
            </a:r>
            <a:r>
              <a:rPr lang="en-US" sz="3600" dirty="0" smtClean="0">
                <a:latin typeface="Eras Bold ITC" panose="020B0907030504020204" pitchFamily="34" charset="0"/>
              </a:rPr>
              <a:t> 6 weeks</a:t>
            </a:r>
          </a:p>
          <a:p>
            <a:r>
              <a:rPr lang="en-US" sz="3600" dirty="0" smtClean="0">
                <a:latin typeface="Eras Bold ITC" panose="020B0907030504020204" pitchFamily="34" charset="0"/>
              </a:rPr>
              <a:t>Students will on Work power point to open it</a:t>
            </a:r>
          </a:p>
          <a:p>
            <a:r>
              <a:rPr lang="en-US" sz="3600" dirty="0" smtClean="0">
                <a:latin typeface="Eras Bold ITC" panose="020B0907030504020204" pitchFamily="34" charset="0"/>
              </a:rPr>
              <a:t>Students will follow along with power point to complete note outline</a:t>
            </a:r>
            <a:endParaRPr lang="en-US" sz="36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78100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5585201-98DB-492D-90BE-EC5D7933D8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1039</Words>
  <Application>Microsoft Office PowerPoint</Application>
  <PresentationFormat>On-screen Show (4:3)</PresentationFormat>
  <Paragraphs>91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Aharoni</vt:lpstr>
      <vt:lpstr>Arial</vt:lpstr>
      <vt:lpstr>Calibri</vt:lpstr>
      <vt:lpstr>Century Gothic</vt:lpstr>
      <vt:lpstr>Eras Bold ITC</vt:lpstr>
      <vt:lpstr>Goudy Stout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2016-09-22T23:01:08Z</dcterms:created>
  <dcterms:modified xsi:type="dcterms:W3CDTF">2016-09-22T23:46:32Z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TC020116479991</vt:lpwstr>
  </property>
</Properties>
</file>