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7077075" cy="9363075"/>
  <p:embeddedFontLst>
    <p:embeddedFont>
      <p:font typeface="Arial Black" panose="020B0A0402010202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407268-AA61-4F44-855F-FD231C8C5229}">
  <a:tblStyle styleId="{AC407268-AA61-4F44-855F-FD231C8C52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E89092-0455-4C1C-8A61-1D807F5E63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79725" y="702225"/>
            <a:ext cx="4718275" cy="3511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2a315859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2a3158592_0_5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2a315859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2a3158592_0_11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2a315859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2a3158592_0_17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2a315859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2a3158592_0_23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2a315859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2a3158592_0_30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2a31585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2a3158592_0_0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2987afa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2987afa5d_0_0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2ad34059f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2ad34059f_0_879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2ad34059f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2ad34059f_0_873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2ad34059f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2ad34059f_0_911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2ad34059f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2ad34059f_0_943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2ad34059f_0_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42ad34059f_0_965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2ad34059f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2ad34059f_0_832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00" cy="4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lt2"/>
                </a:solidFill>
              </a:defRPr>
            </a:lvl1pPr>
            <a:lvl2pPr lvl="1" algn="r">
              <a:buNone/>
              <a:defRPr sz="1300">
                <a:solidFill>
                  <a:schemeClr val="lt2"/>
                </a:solidFill>
              </a:defRPr>
            </a:lvl2pPr>
            <a:lvl3pPr lvl="2" algn="r">
              <a:buNone/>
              <a:defRPr sz="1300">
                <a:solidFill>
                  <a:schemeClr val="lt2"/>
                </a:solidFill>
              </a:defRPr>
            </a:lvl3pPr>
            <a:lvl4pPr lvl="3" algn="r">
              <a:buNone/>
              <a:defRPr sz="1300">
                <a:solidFill>
                  <a:schemeClr val="lt2"/>
                </a:solidFill>
              </a:defRPr>
            </a:lvl4pPr>
            <a:lvl5pPr lvl="4" algn="r">
              <a:buNone/>
              <a:defRPr sz="1300">
                <a:solidFill>
                  <a:schemeClr val="lt2"/>
                </a:solidFill>
              </a:defRPr>
            </a:lvl5pPr>
            <a:lvl6pPr lvl="5" algn="r">
              <a:buNone/>
              <a:defRPr sz="1300">
                <a:solidFill>
                  <a:schemeClr val="lt2"/>
                </a:solidFill>
              </a:defRPr>
            </a:lvl6pPr>
            <a:lvl7pPr lvl="6" algn="r">
              <a:buNone/>
              <a:defRPr sz="1300">
                <a:solidFill>
                  <a:schemeClr val="lt2"/>
                </a:solidFill>
              </a:defRPr>
            </a:lvl7pPr>
            <a:lvl8pPr lvl="7" algn="r">
              <a:buNone/>
              <a:defRPr sz="1300">
                <a:solidFill>
                  <a:schemeClr val="lt2"/>
                </a:solidFill>
              </a:defRPr>
            </a:lvl8pPr>
            <a:lvl9pPr lvl="8" algn="r">
              <a:buNone/>
              <a:defRPr sz="13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zone.com/books/earth_science/terc/content/investigations/es0103/es0103page08.cfm?chapter_no=investig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eogrify.net/GEO1/Lectures/IntroPlanetEarth/FourSpheres.html" TargetMode="External"/><Relationship Id="rId5" Type="http://schemas.openxmlformats.org/officeDocument/2006/relationships/hyperlink" Target="http://www.kidsgeo.com/geography-for-kids/0024-b-earth-spheres-atmoshpere-lithosphere-hydrosphere.php" TargetMode="External"/><Relationship Id="rId4" Type="http://schemas.openxmlformats.org/officeDocument/2006/relationships/hyperlink" Target="http://www.cotf.edu/ete/ess/ESSspheres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O7v4EJjx-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MxjzWHbyF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m4TnPv_b6WU" TargetMode="External"/><Relationship Id="rId4" Type="http://schemas.openxmlformats.org/officeDocument/2006/relationships/hyperlink" Target="https://www.youtube.com/watch?v=UXh_7wbnS3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4ixGKA076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cience.pppst.com/spheres.html" TargetMode="External"/><Relationship Id="rId5" Type="http://schemas.openxmlformats.org/officeDocument/2006/relationships/hyperlink" Target="http://www.classzone.com/books/earth_science/terc/content/investigations/es0103/es0103page01.cfm" TargetMode="External"/><Relationship Id="rId4" Type="http://schemas.openxmlformats.org/officeDocument/2006/relationships/hyperlink" Target="http://www.classzone.com/books/earth_science/terc/content/visualizations/es0102/es0102page01.cf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571125" y="59425"/>
            <a:ext cx="10723500" cy="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60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Sept. </a:t>
            </a:r>
            <a:r>
              <a:rPr lang="en-US" sz="6000" u="sng">
                <a:solidFill>
                  <a:srgbClr val="FFFFFF"/>
                </a:solidFill>
              </a:rPr>
              <a:t>21</a:t>
            </a:r>
            <a:r>
              <a:rPr lang="en-US" sz="60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2018 Advisory</a:t>
            </a:r>
            <a:endParaRPr sz="6000" u="sng"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792600" y="804250"/>
            <a:ext cx="10804800" cy="6053700"/>
          </a:xfrm>
          <a:prstGeom prst="rect">
            <a:avLst/>
          </a:prstGeom>
          <a:noFill/>
          <a:ln>
            <a:noFill/>
          </a:ln>
          <a:effectLst>
            <a:outerShdw blurRad="57150" dist="19050" dir="1260000" algn="bl" rotWithShape="0">
              <a:srgbClr val="000000">
                <a:alpha val="64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AutoNum type="arabicPeriod"/>
            </a:pPr>
            <a:r>
              <a:rPr lang="en-US" sz="4400">
                <a:solidFill>
                  <a:srgbClr val="FFFFFF"/>
                </a:solidFill>
              </a:rPr>
              <a:t>Collect ½ sheet paper at door / blue basket</a:t>
            </a:r>
            <a:endParaRPr sz="4400">
              <a:solidFill>
                <a:srgbClr val="FFFFFF"/>
              </a:solidFill>
            </a:endParaRPr>
          </a:p>
          <a:p>
            <a:pPr marL="4572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AutoNum type="arabicPeriod"/>
            </a:pPr>
            <a:r>
              <a:rPr lang="en-US" sz="4400">
                <a:solidFill>
                  <a:srgbClr val="FFFFFF"/>
                </a:solidFill>
              </a:rPr>
              <a:t>Sharpen Pencil</a:t>
            </a:r>
            <a:endParaRPr sz="4400">
              <a:solidFill>
                <a:srgbClr val="FFFFFF"/>
              </a:solidFill>
            </a:endParaRPr>
          </a:p>
          <a:p>
            <a:pPr marL="4572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AutoNum type="arabicPeriod"/>
            </a:pPr>
            <a:r>
              <a:rPr lang="en-US" sz="4400">
                <a:solidFill>
                  <a:srgbClr val="FFFFFF"/>
                </a:solidFill>
              </a:rPr>
              <a:t>Sit in assigned seat</a:t>
            </a:r>
            <a:endParaRPr sz="4400">
              <a:solidFill>
                <a:srgbClr val="FFFFFF"/>
              </a:solidFill>
            </a:endParaRPr>
          </a:p>
          <a:p>
            <a:pPr marL="4572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AutoNum type="arabicPeriod"/>
            </a:pPr>
            <a:r>
              <a:rPr lang="en-US" sz="4400">
                <a:solidFill>
                  <a:srgbClr val="FFFFFF"/>
                </a:solidFill>
              </a:rPr>
              <a:t>Watch video clip</a:t>
            </a:r>
            <a:endParaRPr sz="4400">
              <a:solidFill>
                <a:srgbClr val="FFFFFF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</a:rPr>
              <a:t>Be ready to discuss one thing that stood out to you from the video.  One positive thing you learned from this video</a:t>
            </a:r>
            <a:endParaRPr sz="4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Research Links: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270164" y="1288474"/>
            <a:ext cx="11921836" cy="556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https://www.classzone.com/books/earth_science/terc/content/investigations/es0103/es0103page08.cfm?chapter_no=investigation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http://www.cotf.edu/ete/ess/ESSspheres.html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http://www.kidsgeo.com/geography-for-kids/0024-b-earth-spheres-atmoshpere-lithosphere-hydrosphere.php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http://www.geogrify.net/GEO1/Lectures/IntroPlanetEarth/FourSpheres.html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119696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117481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118880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50" y="152400"/>
            <a:ext cx="12017150" cy="644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50" y="104900"/>
            <a:ext cx="11737425" cy="66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0" y="33625"/>
            <a:ext cx="12192000" cy="6858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1046375" y="-304675"/>
            <a:ext cx="10515600" cy="107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u="sng">
                <a:solidFill>
                  <a:srgbClr val="FF0000"/>
                </a:solidFill>
              </a:rPr>
              <a:t>Elements in Earth’s Spheres Color Key</a:t>
            </a:r>
            <a:endParaRPr sz="5000" u="sng">
              <a:solidFill>
                <a:srgbClr val="FF0000"/>
              </a:solidFill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144900" y="848100"/>
            <a:ext cx="12047100" cy="6009900"/>
          </a:xfrm>
          <a:prstGeom prst="rect">
            <a:avLst/>
          </a:prstGeom>
          <a:effectLst>
            <a:outerShdw blurRad="242888" dist="1905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O: Oxygen =</a:t>
            </a:r>
            <a:r>
              <a:rPr lang="en-US" sz="4800"/>
              <a:t> </a:t>
            </a:r>
            <a:r>
              <a:rPr lang="en-US" sz="4800">
                <a:solidFill>
                  <a:srgbClr val="0000FF"/>
                </a:solidFill>
              </a:rPr>
              <a:t>Blue</a:t>
            </a:r>
            <a:r>
              <a:rPr lang="en-US" sz="4800"/>
              <a:t>			</a:t>
            </a:r>
            <a:r>
              <a:rPr lang="en-US" sz="4800">
                <a:solidFill>
                  <a:srgbClr val="000000"/>
                </a:solidFill>
              </a:rPr>
              <a:t>Other Elements = </a:t>
            </a:r>
            <a:r>
              <a:rPr lang="en-US" sz="4800">
                <a:solidFill>
                  <a:srgbClr val="9900FF"/>
                </a:solidFill>
              </a:rPr>
              <a:t>Purple</a:t>
            </a:r>
            <a:endParaRPr sz="4800">
              <a:solidFill>
                <a:srgbClr val="9900FF"/>
              </a:solidFill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N: Nitrogen =</a:t>
            </a:r>
            <a:r>
              <a:rPr lang="en-US" sz="4800"/>
              <a:t> </a:t>
            </a:r>
            <a:r>
              <a:rPr lang="en-US" sz="4800">
                <a:solidFill>
                  <a:srgbClr val="6AA84F"/>
                </a:solidFill>
              </a:rPr>
              <a:t>Green</a:t>
            </a:r>
            <a:r>
              <a:rPr lang="en-US" sz="4800"/>
              <a:t>		</a:t>
            </a:r>
            <a:r>
              <a:rPr lang="en-US" sz="4800">
                <a:solidFill>
                  <a:srgbClr val="000000"/>
                </a:solidFill>
              </a:rPr>
              <a:t>Si: Silicon =</a:t>
            </a:r>
            <a:r>
              <a:rPr lang="en-US" sz="4800">
                <a:solidFill>
                  <a:srgbClr val="FF9900"/>
                </a:solidFill>
              </a:rPr>
              <a:t> Orange</a:t>
            </a:r>
            <a:endParaRPr sz="4800">
              <a:solidFill>
                <a:srgbClr val="FF9900"/>
              </a:solidFill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H: Hydrogen =</a:t>
            </a:r>
            <a:r>
              <a:rPr lang="en-US" sz="4800"/>
              <a:t> </a:t>
            </a:r>
            <a:r>
              <a:rPr lang="en-US" sz="4800">
                <a:solidFill>
                  <a:srgbClr val="FF0000"/>
                </a:solidFill>
              </a:rPr>
              <a:t>Red</a:t>
            </a:r>
            <a:r>
              <a:rPr lang="en-US" sz="4800"/>
              <a:t>			</a:t>
            </a:r>
            <a:r>
              <a:rPr lang="en-US" sz="4800">
                <a:solidFill>
                  <a:srgbClr val="000000"/>
                </a:solidFill>
              </a:rPr>
              <a:t>Fe: Iron =</a:t>
            </a:r>
            <a:r>
              <a:rPr lang="en-US" sz="4800">
                <a:solidFill>
                  <a:srgbClr val="783F04"/>
                </a:solidFill>
              </a:rPr>
              <a:t> Brown</a:t>
            </a:r>
            <a:endParaRPr sz="4800">
              <a:solidFill>
                <a:srgbClr val="783F04"/>
              </a:solidFill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C: Carbon = Black</a:t>
            </a:r>
            <a:r>
              <a:rPr lang="en-US" sz="4800"/>
              <a:t>			</a:t>
            </a:r>
            <a:r>
              <a:rPr lang="en-US" sz="4800">
                <a:solidFill>
                  <a:srgbClr val="000000"/>
                </a:solidFill>
              </a:rPr>
              <a:t>Ca: Calcium =</a:t>
            </a:r>
            <a:r>
              <a:rPr lang="en-US" sz="4800"/>
              <a:t> </a:t>
            </a:r>
            <a:r>
              <a:rPr lang="en-US" sz="4800">
                <a:solidFill>
                  <a:srgbClr val="FFFF00"/>
                </a:solidFill>
              </a:rPr>
              <a:t>Yellow</a:t>
            </a:r>
            <a:endParaRPr sz="48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Al: Aluminum =</a:t>
            </a:r>
            <a:r>
              <a:rPr lang="en-US" sz="4800"/>
              <a:t> </a:t>
            </a:r>
            <a:r>
              <a:rPr lang="en-US" sz="4800">
                <a:solidFill>
                  <a:srgbClr val="FF00FF"/>
                </a:solidFill>
              </a:rPr>
              <a:t>Pink</a:t>
            </a:r>
            <a:endParaRPr sz="4800">
              <a:solidFill>
                <a:srgbClr val="FF00FF"/>
              </a:solidFill>
            </a:endParaRPr>
          </a:p>
          <a:p>
            <a:pPr marL="0" lvl="0" indent="0" algn="ctr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30"/>
          <p:cNvGraphicFramePr/>
          <p:nvPr/>
        </p:nvGraphicFramePr>
        <p:xfrm>
          <a:off x="296213" y="13522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{AC407268-AA61-4F44-855F-FD231C8C5229}</a:tableStyleId>
              </a:tblPr>
              <a:tblGrid>
                <a:gridCol w="582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24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 l="1747" r="81284"/>
          <a:stretch/>
        </p:blipFill>
        <p:spPr>
          <a:xfrm>
            <a:off x="369053" y="238796"/>
            <a:ext cx="2434106" cy="222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9030" y="202498"/>
            <a:ext cx="3429648" cy="280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/>
        </p:nvSpPr>
        <p:spPr>
          <a:xfrm>
            <a:off x="4931300" y="3071556"/>
            <a:ext cx="20992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spheres</a:t>
            </a:r>
            <a:endParaRPr/>
          </a:p>
        </p:txBody>
      </p:sp>
      <p:sp>
        <p:nvSpPr>
          <p:cNvPr id="173" name="Google Shape;173;p30"/>
          <p:cNvSpPr/>
          <p:nvPr/>
        </p:nvSpPr>
        <p:spPr>
          <a:xfrm>
            <a:off x="296213" y="6055399"/>
            <a:ext cx="2272816" cy="542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elements </a:t>
            </a:r>
            <a:endParaRPr/>
          </a:p>
        </p:txBody>
      </p:sp>
      <p:sp>
        <p:nvSpPr>
          <p:cNvPr id="174" name="Google Shape;174;p30"/>
          <p:cNvSpPr/>
          <p:nvPr/>
        </p:nvSpPr>
        <p:spPr>
          <a:xfrm rot="-1228401">
            <a:off x="2477505" y="6018656"/>
            <a:ext cx="174172" cy="310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2835" y="238797"/>
            <a:ext cx="3531586" cy="285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/>
          <p:nvPr/>
        </p:nvSpPr>
        <p:spPr>
          <a:xfrm>
            <a:off x="9185087" y="2468744"/>
            <a:ext cx="30151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elements </a:t>
            </a:r>
            <a:endParaRPr/>
          </a:p>
        </p:txBody>
      </p:sp>
      <p:sp>
        <p:nvSpPr>
          <p:cNvPr id="177" name="Google Shape;177;p30"/>
          <p:cNvSpPr/>
          <p:nvPr/>
        </p:nvSpPr>
        <p:spPr>
          <a:xfrm rot="-8753094">
            <a:off x="9014948" y="2743133"/>
            <a:ext cx="174172" cy="3108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0"/>
          <p:cNvSpPr/>
          <p:nvPr/>
        </p:nvSpPr>
        <p:spPr>
          <a:xfrm>
            <a:off x="9027886" y="6143632"/>
            <a:ext cx="31726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elements </a:t>
            </a:r>
            <a:endParaRPr/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5">
            <a:alphaModFix/>
          </a:blip>
          <a:srcRect l="21791" t="1" r="60607" b="-3224"/>
          <a:stretch/>
        </p:blipFill>
        <p:spPr>
          <a:xfrm>
            <a:off x="369053" y="3174322"/>
            <a:ext cx="1763775" cy="258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4408" y="2995141"/>
            <a:ext cx="3389943" cy="335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6915" y="3071555"/>
            <a:ext cx="3531586" cy="335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 rotWithShape="1">
          <a:blip r:embed="rId3">
            <a:alphaModFix/>
          </a:blip>
          <a:srcRect l="41567" t="-1" r="41765" b="-13595"/>
          <a:stretch/>
        </p:blipFill>
        <p:spPr>
          <a:xfrm>
            <a:off x="10264448" y="3921323"/>
            <a:ext cx="1875900" cy="214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l="81160" t="1" r="2171" b="1899"/>
          <a:stretch/>
        </p:blipFill>
        <p:spPr>
          <a:xfrm>
            <a:off x="10171603" y="247822"/>
            <a:ext cx="1875900" cy="221191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/>
          <p:nvPr/>
        </p:nvSpPr>
        <p:spPr>
          <a:xfrm>
            <a:off x="4808951" y="2516038"/>
            <a:ext cx="2343955" cy="199622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0"/>
          <p:cNvSpPr/>
          <p:nvPr/>
        </p:nvSpPr>
        <p:spPr>
          <a:xfrm>
            <a:off x="5117066" y="2791909"/>
            <a:ext cx="17071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Earth’s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Spheres</a:t>
            </a:r>
            <a:endParaRPr sz="3600" b="1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0"/>
          <p:cNvSpPr/>
          <p:nvPr/>
        </p:nvSpPr>
        <p:spPr>
          <a:xfrm rot="-8753094">
            <a:off x="8815690" y="6168187"/>
            <a:ext cx="207098" cy="38956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30"/>
          <p:cNvCxnSpPr>
            <a:stCxn id="181" idx="0"/>
          </p:cNvCxnSpPr>
          <p:nvPr/>
        </p:nvCxnSpPr>
        <p:spPr>
          <a:xfrm>
            <a:off x="8282708" y="3071555"/>
            <a:ext cx="16200" cy="18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30"/>
          <p:cNvCxnSpPr>
            <a:endCxn id="186" idx="3"/>
          </p:cNvCxnSpPr>
          <p:nvPr/>
        </p:nvCxnSpPr>
        <p:spPr>
          <a:xfrm>
            <a:off x="8287209" y="4930296"/>
            <a:ext cx="546300" cy="137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30"/>
          <p:cNvCxnSpPr/>
          <p:nvPr/>
        </p:nvCxnSpPr>
        <p:spPr>
          <a:xfrm rot="10800000">
            <a:off x="6632115" y="4965372"/>
            <a:ext cx="165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30"/>
          <p:cNvCxnSpPr/>
          <p:nvPr/>
        </p:nvCxnSpPr>
        <p:spPr>
          <a:xfrm rot="10800000">
            <a:off x="7086600" y="3904850"/>
            <a:ext cx="1224000" cy="107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30"/>
          <p:cNvCxnSpPr/>
          <p:nvPr/>
        </p:nvCxnSpPr>
        <p:spPr>
          <a:xfrm rot="10800000">
            <a:off x="7354806" y="3391751"/>
            <a:ext cx="979200" cy="157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30"/>
          <p:cNvCxnSpPr/>
          <p:nvPr/>
        </p:nvCxnSpPr>
        <p:spPr>
          <a:xfrm rot="10800000">
            <a:off x="7599700" y="3240425"/>
            <a:ext cx="687600" cy="171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30"/>
          <p:cNvCxnSpPr/>
          <p:nvPr/>
        </p:nvCxnSpPr>
        <p:spPr>
          <a:xfrm>
            <a:off x="6725425" y="582800"/>
            <a:ext cx="1217700" cy="122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30"/>
          <p:cNvCxnSpPr>
            <a:endCxn id="175" idx="0"/>
          </p:cNvCxnSpPr>
          <p:nvPr/>
        </p:nvCxnSpPr>
        <p:spPr>
          <a:xfrm rot="10800000">
            <a:off x="7898628" y="238797"/>
            <a:ext cx="27300" cy="156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30"/>
          <p:cNvCxnSpPr/>
          <p:nvPr/>
        </p:nvCxnSpPr>
        <p:spPr>
          <a:xfrm>
            <a:off x="7564625" y="303050"/>
            <a:ext cx="361500" cy="150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30"/>
          <p:cNvCxnSpPr/>
          <p:nvPr/>
        </p:nvCxnSpPr>
        <p:spPr>
          <a:xfrm>
            <a:off x="7308200" y="291400"/>
            <a:ext cx="629400" cy="15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30"/>
          <p:cNvCxnSpPr/>
          <p:nvPr/>
        </p:nvCxnSpPr>
        <p:spPr>
          <a:xfrm rot="10800000" flipH="1">
            <a:off x="6900250" y="1841650"/>
            <a:ext cx="1025700" cy="94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30"/>
          <p:cNvCxnSpPr>
            <a:stCxn id="171" idx="0"/>
          </p:cNvCxnSpPr>
          <p:nvPr/>
        </p:nvCxnSpPr>
        <p:spPr>
          <a:xfrm flipH="1">
            <a:off x="4242754" y="202498"/>
            <a:ext cx="41100" cy="149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30"/>
          <p:cNvCxnSpPr/>
          <p:nvPr/>
        </p:nvCxnSpPr>
        <p:spPr>
          <a:xfrm>
            <a:off x="4155629" y="202648"/>
            <a:ext cx="87000" cy="146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30"/>
          <p:cNvCxnSpPr/>
          <p:nvPr/>
        </p:nvCxnSpPr>
        <p:spPr>
          <a:xfrm>
            <a:off x="2669175" y="1317100"/>
            <a:ext cx="1573500" cy="34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30"/>
          <p:cNvCxnSpPr/>
          <p:nvPr/>
        </p:nvCxnSpPr>
        <p:spPr>
          <a:xfrm>
            <a:off x="2249575" y="3858075"/>
            <a:ext cx="1537200" cy="85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30"/>
          <p:cNvCxnSpPr/>
          <p:nvPr/>
        </p:nvCxnSpPr>
        <p:spPr>
          <a:xfrm>
            <a:off x="3217000" y="3088800"/>
            <a:ext cx="570000" cy="162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" name="Google Shape;203;p30"/>
          <p:cNvCxnSpPr>
            <a:stCxn id="180" idx="0"/>
          </p:cNvCxnSpPr>
          <p:nvPr/>
        </p:nvCxnSpPr>
        <p:spPr>
          <a:xfrm>
            <a:off x="3729380" y="2995141"/>
            <a:ext cx="57300" cy="171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30"/>
          <p:cNvSpPr/>
          <p:nvPr/>
        </p:nvSpPr>
        <p:spPr>
          <a:xfrm>
            <a:off x="3164677" y="774675"/>
            <a:ext cx="629402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21%</a:t>
            </a:r>
          </a:p>
        </p:txBody>
      </p:sp>
      <p:sp>
        <p:nvSpPr>
          <p:cNvPr id="205" name="Google Shape;205;p30"/>
          <p:cNvSpPr/>
          <p:nvPr/>
        </p:nvSpPr>
        <p:spPr>
          <a:xfrm>
            <a:off x="4449590" y="1806500"/>
            <a:ext cx="623800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78%</a:t>
            </a:r>
          </a:p>
        </p:txBody>
      </p:sp>
      <p:sp>
        <p:nvSpPr>
          <p:cNvPr id="206" name="Google Shape;206;p30"/>
          <p:cNvSpPr/>
          <p:nvPr/>
        </p:nvSpPr>
        <p:spPr>
          <a:xfrm>
            <a:off x="4155626" y="291400"/>
            <a:ext cx="128224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1%</a:t>
            </a:r>
          </a:p>
        </p:txBody>
      </p:sp>
      <p:sp>
        <p:nvSpPr>
          <p:cNvPr id="207" name="Google Shape;207;p30"/>
          <p:cNvSpPr/>
          <p:nvPr/>
        </p:nvSpPr>
        <p:spPr>
          <a:xfrm>
            <a:off x="3905040" y="5078300"/>
            <a:ext cx="625777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86%</a:t>
            </a:r>
          </a:p>
        </p:txBody>
      </p:sp>
      <p:sp>
        <p:nvSpPr>
          <p:cNvPr id="208" name="Google Shape;208;p30"/>
          <p:cNvSpPr/>
          <p:nvPr/>
        </p:nvSpPr>
        <p:spPr>
          <a:xfrm>
            <a:off x="2616402" y="3654788"/>
            <a:ext cx="603369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11%</a:t>
            </a:r>
          </a:p>
        </p:txBody>
      </p:sp>
      <p:sp>
        <p:nvSpPr>
          <p:cNvPr id="209" name="Google Shape;209;p30"/>
          <p:cNvSpPr/>
          <p:nvPr/>
        </p:nvSpPr>
        <p:spPr>
          <a:xfrm>
            <a:off x="3310940" y="3174325"/>
            <a:ext cx="442229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3%</a:t>
            </a:r>
          </a:p>
        </p:txBody>
      </p:sp>
      <p:sp>
        <p:nvSpPr>
          <p:cNvPr id="210" name="Google Shape;210;p30"/>
          <p:cNvSpPr/>
          <p:nvPr/>
        </p:nvSpPr>
        <p:spPr>
          <a:xfrm>
            <a:off x="8484827" y="1666600"/>
            <a:ext cx="626766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65%</a:t>
            </a:r>
          </a:p>
        </p:txBody>
      </p:sp>
      <p:sp>
        <p:nvSpPr>
          <p:cNvPr id="211" name="Google Shape;211;p30"/>
          <p:cNvSpPr/>
          <p:nvPr/>
        </p:nvSpPr>
        <p:spPr>
          <a:xfrm>
            <a:off x="6795427" y="1530575"/>
            <a:ext cx="603369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18%</a:t>
            </a:r>
          </a:p>
        </p:txBody>
      </p:sp>
      <p:sp>
        <p:nvSpPr>
          <p:cNvPr id="212" name="Google Shape;212;p30"/>
          <p:cNvSpPr/>
          <p:nvPr/>
        </p:nvSpPr>
        <p:spPr>
          <a:xfrm>
            <a:off x="6970100" y="582800"/>
            <a:ext cx="546302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10%</a:t>
            </a:r>
          </a:p>
        </p:txBody>
      </p:sp>
      <p:sp>
        <p:nvSpPr>
          <p:cNvPr id="213" name="Google Shape;213;p30"/>
          <p:cNvSpPr/>
          <p:nvPr/>
        </p:nvSpPr>
        <p:spPr>
          <a:xfrm>
            <a:off x="7448074" y="291400"/>
            <a:ext cx="207725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3%</a:t>
            </a:r>
          </a:p>
        </p:txBody>
      </p:sp>
      <p:sp>
        <p:nvSpPr>
          <p:cNvPr id="214" name="Google Shape;214;p30"/>
          <p:cNvSpPr/>
          <p:nvPr/>
        </p:nvSpPr>
        <p:spPr>
          <a:xfrm>
            <a:off x="7704602" y="419625"/>
            <a:ext cx="149107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4%</a:t>
            </a:r>
          </a:p>
        </p:txBody>
      </p:sp>
      <p:sp>
        <p:nvSpPr>
          <p:cNvPr id="215" name="Google Shape;215;p30"/>
          <p:cNvSpPr/>
          <p:nvPr/>
        </p:nvSpPr>
        <p:spPr>
          <a:xfrm>
            <a:off x="9111602" y="4451825"/>
            <a:ext cx="635004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47%</a:t>
            </a:r>
          </a:p>
        </p:txBody>
      </p:sp>
      <p:sp>
        <p:nvSpPr>
          <p:cNvPr id="216" name="Google Shape;216;p30"/>
          <p:cNvSpPr/>
          <p:nvPr/>
        </p:nvSpPr>
        <p:spPr>
          <a:xfrm>
            <a:off x="7430677" y="5440075"/>
            <a:ext cx="629402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28%</a:t>
            </a:r>
          </a:p>
        </p:txBody>
      </p:sp>
      <p:sp>
        <p:nvSpPr>
          <p:cNvPr id="217" name="Google Shape;217;p30"/>
          <p:cNvSpPr/>
          <p:nvPr/>
        </p:nvSpPr>
        <p:spPr>
          <a:xfrm>
            <a:off x="7027452" y="4289950"/>
            <a:ext cx="442559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8%</a:t>
            </a:r>
          </a:p>
        </p:txBody>
      </p:sp>
      <p:sp>
        <p:nvSpPr>
          <p:cNvPr id="218" name="Google Shape;218;p30"/>
          <p:cNvSpPr/>
          <p:nvPr/>
        </p:nvSpPr>
        <p:spPr>
          <a:xfrm>
            <a:off x="7225701" y="3721275"/>
            <a:ext cx="361501" cy="270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5%</a:t>
            </a:r>
          </a:p>
        </p:txBody>
      </p:sp>
      <p:sp>
        <p:nvSpPr>
          <p:cNvPr id="219" name="Google Shape;219;p30"/>
          <p:cNvSpPr/>
          <p:nvPr/>
        </p:nvSpPr>
        <p:spPr>
          <a:xfrm>
            <a:off x="7417799" y="3323425"/>
            <a:ext cx="318550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3.6%</a:t>
            </a:r>
          </a:p>
        </p:txBody>
      </p:sp>
      <p:sp>
        <p:nvSpPr>
          <p:cNvPr id="220" name="Google Shape;220;p30"/>
          <p:cNvSpPr/>
          <p:nvPr/>
        </p:nvSpPr>
        <p:spPr>
          <a:xfrm>
            <a:off x="7898626" y="3225925"/>
            <a:ext cx="361502" cy="3550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8.4%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/>
          <p:nvPr/>
        </p:nvSpPr>
        <p:spPr>
          <a:xfrm>
            <a:off x="-11650" y="-151525"/>
            <a:ext cx="12273600" cy="7343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31"/>
          <p:cNvCxnSpPr/>
          <p:nvPr/>
        </p:nvCxnSpPr>
        <p:spPr>
          <a:xfrm>
            <a:off x="-58275" y="3776500"/>
            <a:ext cx="12273600" cy="116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1"/>
          <p:cNvCxnSpPr/>
          <p:nvPr/>
        </p:nvCxnSpPr>
        <p:spPr>
          <a:xfrm flipH="1">
            <a:off x="5559700" y="11650"/>
            <a:ext cx="35100" cy="690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" name="Google Shape;228;p31"/>
          <p:cNvSpPr/>
          <p:nvPr/>
        </p:nvSpPr>
        <p:spPr>
          <a:xfrm>
            <a:off x="4618166" y="2695407"/>
            <a:ext cx="2343900" cy="1996200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192475" y="3854450"/>
            <a:ext cx="2019300" cy="2088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4891776" y="3339512"/>
            <a:ext cx="2099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spheres</a:t>
            </a:r>
            <a:endParaRPr/>
          </a:p>
        </p:txBody>
      </p:sp>
      <p:sp>
        <p:nvSpPr>
          <p:cNvPr id="231" name="Google Shape;231;p31"/>
          <p:cNvSpPr/>
          <p:nvPr/>
        </p:nvSpPr>
        <p:spPr>
          <a:xfrm>
            <a:off x="2138530" y="3348512"/>
            <a:ext cx="2434200" cy="338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6991171" y="3401471"/>
            <a:ext cx="2434200" cy="338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2154879" y="3982806"/>
            <a:ext cx="2434200" cy="338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1"/>
          <p:cNvSpPr/>
          <p:nvPr/>
        </p:nvSpPr>
        <p:spPr>
          <a:xfrm>
            <a:off x="6991175" y="3982794"/>
            <a:ext cx="2434200" cy="338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2757950" y="151525"/>
            <a:ext cx="2434200" cy="246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466225" y="2564275"/>
            <a:ext cx="1760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Elements    %</a:t>
            </a:r>
            <a:endParaRPr/>
          </a:p>
        </p:txBody>
      </p:sp>
      <p:cxnSp>
        <p:nvCxnSpPr>
          <p:cNvPr id="237" name="Google Shape;237;p31"/>
          <p:cNvCxnSpPr>
            <a:stCxn id="236" idx="0"/>
          </p:cNvCxnSpPr>
          <p:nvPr/>
        </p:nvCxnSpPr>
        <p:spPr>
          <a:xfrm>
            <a:off x="1346275" y="2564275"/>
            <a:ext cx="5700" cy="107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31"/>
          <p:cNvCxnSpPr/>
          <p:nvPr/>
        </p:nvCxnSpPr>
        <p:spPr>
          <a:xfrm>
            <a:off x="451675" y="2894975"/>
            <a:ext cx="176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31"/>
          <p:cNvSpPr txBox="1"/>
          <p:nvPr/>
        </p:nvSpPr>
        <p:spPr>
          <a:xfrm>
            <a:off x="3158725" y="2540975"/>
            <a:ext cx="1760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Items found in the...</a:t>
            </a:r>
            <a:endParaRPr/>
          </a:p>
        </p:txBody>
      </p:sp>
      <p:sp>
        <p:nvSpPr>
          <p:cNvPr id="240" name="Google Shape;240;p31"/>
          <p:cNvSpPr/>
          <p:nvPr/>
        </p:nvSpPr>
        <p:spPr>
          <a:xfrm>
            <a:off x="6818675" y="18550"/>
            <a:ext cx="2343900" cy="23544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1"/>
          <p:cNvSpPr/>
          <p:nvPr/>
        </p:nvSpPr>
        <p:spPr>
          <a:xfrm>
            <a:off x="9651900" y="-1575"/>
            <a:ext cx="2434200" cy="246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9988950" y="2564275"/>
            <a:ext cx="1760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Elements    %</a:t>
            </a:r>
            <a:endParaRPr/>
          </a:p>
        </p:txBody>
      </p:sp>
      <p:cxnSp>
        <p:nvCxnSpPr>
          <p:cNvPr id="243" name="Google Shape;243;p31"/>
          <p:cNvCxnSpPr>
            <a:stCxn id="242" idx="0"/>
          </p:cNvCxnSpPr>
          <p:nvPr/>
        </p:nvCxnSpPr>
        <p:spPr>
          <a:xfrm>
            <a:off x="10869000" y="2564275"/>
            <a:ext cx="5700" cy="107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" name="Google Shape;244;p31"/>
          <p:cNvCxnSpPr/>
          <p:nvPr/>
        </p:nvCxnSpPr>
        <p:spPr>
          <a:xfrm>
            <a:off x="10049775" y="2956375"/>
            <a:ext cx="176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" name="Google Shape;245;p31"/>
          <p:cNvSpPr txBox="1"/>
          <p:nvPr/>
        </p:nvSpPr>
        <p:spPr>
          <a:xfrm>
            <a:off x="7110575" y="2372950"/>
            <a:ext cx="1760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Items found in the...</a:t>
            </a:r>
            <a:endParaRPr/>
          </a:p>
        </p:txBody>
      </p:sp>
      <p:sp>
        <p:nvSpPr>
          <p:cNvPr id="246" name="Google Shape;246;p31"/>
          <p:cNvSpPr/>
          <p:nvPr/>
        </p:nvSpPr>
        <p:spPr>
          <a:xfrm>
            <a:off x="345200" y="151525"/>
            <a:ext cx="2343900" cy="2506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1"/>
          <p:cNvSpPr/>
          <p:nvPr/>
        </p:nvSpPr>
        <p:spPr>
          <a:xfrm>
            <a:off x="4027655" y="-1161413"/>
            <a:ext cx="2434200" cy="3384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1"/>
          <p:cNvSpPr/>
          <p:nvPr/>
        </p:nvSpPr>
        <p:spPr>
          <a:xfrm>
            <a:off x="2363950" y="4410800"/>
            <a:ext cx="2759400" cy="1788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1"/>
          <p:cNvSpPr txBox="1"/>
          <p:nvPr/>
        </p:nvSpPr>
        <p:spPr>
          <a:xfrm>
            <a:off x="322075" y="5942750"/>
            <a:ext cx="1760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Elements    %</a:t>
            </a:r>
            <a:endParaRPr/>
          </a:p>
        </p:txBody>
      </p:sp>
      <p:cxnSp>
        <p:nvCxnSpPr>
          <p:cNvPr id="250" name="Google Shape;250;p31"/>
          <p:cNvCxnSpPr>
            <a:stCxn id="249" idx="0"/>
          </p:cNvCxnSpPr>
          <p:nvPr/>
        </p:nvCxnSpPr>
        <p:spPr>
          <a:xfrm>
            <a:off x="1202125" y="5942750"/>
            <a:ext cx="5700" cy="107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1"/>
          <p:cNvCxnSpPr/>
          <p:nvPr/>
        </p:nvCxnSpPr>
        <p:spPr>
          <a:xfrm>
            <a:off x="192475" y="6256375"/>
            <a:ext cx="176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31"/>
          <p:cNvSpPr txBox="1"/>
          <p:nvPr/>
        </p:nvSpPr>
        <p:spPr>
          <a:xfrm>
            <a:off x="3095000" y="6198800"/>
            <a:ext cx="1760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Items found in the...</a:t>
            </a:r>
            <a:endParaRPr/>
          </a:p>
        </p:txBody>
      </p:sp>
      <p:sp>
        <p:nvSpPr>
          <p:cNvPr id="253" name="Google Shape;253;p31"/>
          <p:cNvSpPr/>
          <p:nvPr/>
        </p:nvSpPr>
        <p:spPr>
          <a:xfrm rot="2332727">
            <a:off x="4801925" y="6218053"/>
            <a:ext cx="453579" cy="31854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9206575" y="3982800"/>
            <a:ext cx="2759400" cy="19962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p31"/>
          <p:cNvCxnSpPr/>
          <p:nvPr/>
        </p:nvCxnSpPr>
        <p:spPr>
          <a:xfrm>
            <a:off x="9651900" y="6334850"/>
            <a:ext cx="176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6" name="Google Shape;256;p31"/>
          <p:cNvSpPr txBox="1"/>
          <p:nvPr/>
        </p:nvSpPr>
        <p:spPr>
          <a:xfrm>
            <a:off x="9946675" y="5985225"/>
            <a:ext cx="17601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Elements    %</a:t>
            </a:r>
            <a:endParaRPr/>
          </a:p>
        </p:txBody>
      </p:sp>
      <p:cxnSp>
        <p:nvCxnSpPr>
          <p:cNvPr id="257" name="Google Shape;257;p31"/>
          <p:cNvCxnSpPr/>
          <p:nvPr/>
        </p:nvCxnSpPr>
        <p:spPr>
          <a:xfrm>
            <a:off x="10866150" y="6068600"/>
            <a:ext cx="5700" cy="107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Google Shape;258;p31"/>
          <p:cNvSpPr/>
          <p:nvPr/>
        </p:nvSpPr>
        <p:spPr>
          <a:xfrm>
            <a:off x="6155313" y="4468375"/>
            <a:ext cx="2759400" cy="1788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6890688" y="6250700"/>
            <a:ext cx="1760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Items found in the...</a:t>
            </a:r>
            <a:endParaRPr/>
          </a:p>
        </p:txBody>
      </p:sp>
      <p:sp>
        <p:nvSpPr>
          <p:cNvPr id="260" name="Google Shape;260;p31"/>
          <p:cNvSpPr/>
          <p:nvPr/>
        </p:nvSpPr>
        <p:spPr>
          <a:xfrm rot="7572174">
            <a:off x="6349075" y="6217965"/>
            <a:ext cx="453571" cy="31856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>
            <a:spLocks noGrp="1"/>
          </p:cNvSpPr>
          <p:nvPr>
            <p:ph type="title"/>
          </p:nvPr>
        </p:nvSpPr>
        <p:spPr>
          <a:xfrm>
            <a:off x="698325" y="-3932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Earth’s Biosphere Hints</a:t>
            </a:r>
            <a:endParaRPr u="sng"/>
          </a:p>
        </p:txBody>
      </p:sp>
      <p:sp>
        <p:nvSpPr>
          <p:cNvPr id="266" name="Google Shape;266;p32"/>
          <p:cNvSpPr txBox="1">
            <a:spLocks noGrp="1"/>
          </p:cNvSpPr>
          <p:nvPr>
            <p:ph type="body" idx="1"/>
          </p:nvPr>
        </p:nvSpPr>
        <p:spPr>
          <a:xfrm>
            <a:off x="883225" y="606125"/>
            <a:ext cx="6335700" cy="597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Oxygen, nitrogen, hydrogen, and carbon are the most abundant elements in Earth’s biosphere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This element is the most abundant in the biosphere and people and animals must inhale it to survive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The element that makes up the second largest portion of the biosphere has the chemical symbol C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The element that makes up 10% of the biosphere is hydrogen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The element that makes up 3% of the biosphere has the chemical symbol N</a:t>
            </a:r>
            <a:endParaRPr/>
          </a:p>
        </p:txBody>
      </p:sp>
      <p:graphicFrame>
        <p:nvGraphicFramePr>
          <p:cNvPr id="267" name="Google Shape;267;p32"/>
          <p:cNvGraphicFramePr/>
          <p:nvPr/>
        </p:nvGraphicFramePr>
        <p:xfrm>
          <a:off x="1705588" y="-7574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{AC407268-AA61-4F44-855F-FD231C8C5229}</a:tableStyleId>
              </a:tblPr>
              <a:tblGrid>
                <a:gridCol w="565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24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8" name="Google Shape;26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8810" y="606122"/>
            <a:ext cx="3531586" cy="285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 l="81160" r="2171" b="1903"/>
          <a:stretch/>
        </p:blipFill>
        <p:spPr>
          <a:xfrm>
            <a:off x="10245750" y="3100450"/>
            <a:ext cx="1875900" cy="3757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32"/>
          <p:cNvCxnSpPr/>
          <p:nvPr/>
        </p:nvCxnSpPr>
        <p:spPr>
          <a:xfrm>
            <a:off x="7797750" y="1095675"/>
            <a:ext cx="1217700" cy="122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32"/>
          <p:cNvCxnSpPr>
            <a:endCxn id="268" idx="0"/>
          </p:cNvCxnSpPr>
          <p:nvPr/>
        </p:nvCxnSpPr>
        <p:spPr>
          <a:xfrm rot="10800000">
            <a:off x="8984603" y="606122"/>
            <a:ext cx="51900" cy="177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32"/>
          <p:cNvCxnSpPr/>
          <p:nvPr/>
        </p:nvCxnSpPr>
        <p:spPr>
          <a:xfrm>
            <a:off x="8636950" y="815925"/>
            <a:ext cx="361500" cy="150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32"/>
          <p:cNvCxnSpPr/>
          <p:nvPr/>
        </p:nvCxnSpPr>
        <p:spPr>
          <a:xfrm>
            <a:off x="8380525" y="804275"/>
            <a:ext cx="629400" cy="15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" name="Google Shape;274;p32"/>
          <p:cNvCxnSpPr/>
          <p:nvPr/>
        </p:nvCxnSpPr>
        <p:spPr>
          <a:xfrm rot="10800000" flipH="1">
            <a:off x="7972575" y="2354525"/>
            <a:ext cx="1025700" cy="94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5" name="Google Shape;275;p32"/>
          <p:cNvSpPr/>
          <p:nvPr/>
        </p:nvSpPr>
        <p:spPr>
          <a:xfrm>
            <a:off x="9557152" y="2179475"/>
            <a:ext cx="626766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65%</a:t>
            </a:r>
          </a:p>
        </p:txBody>
      </p:sp>
      <p:sp>
        <p:nvSpPr>
          <p:cNvPr id="276" name="Google Shape;276;p32"/>
          <p:cNvSpPr/>
          <p:nvPr/>
        </p:nvSpPr>
        <p:spPr>
          <a:xfrm>
            <a:off x="7867752" y="2043450"/>
            <a:ext cx="603369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18%</a:t>
            </a:r>
          </a:p>
        </p:txBody>
      </p:sp>
      <p:sp>
        <p:nvSpPr>
          <p:cNvPr id="277" name="Google Shape;277;p32"/>
          <p:cNvSpPr/>
          <p:nvPr/>
        </p:nvSpPr>
        <p:spPr>
          <a:xfrm>
            <a:off x="8042425" y="1095675"/>
            <a:ext cx="546302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10%</a:t>
            </a:r>
          </a:p>
        </p:txBody>
      </p:sp>
      <p:sp>
        <p:nvSpPr>
          <p:cNvPr id="278" name="Google Shape;278;p32"/>
          <p:cNvSpPr/>
          <p:nvPr/>
        </p:nvSpPr>
        <p:spPr>
          <a:xfrm>
            <a:off x="8520399" y="804275"/>
            <a:ext cx="207725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3%</a:t>
            </a:r>
          </a:p>
        </p:txBody>
      </p:sp>
      <p:sp>
        <p:nvSpPr>
          <p:cNvPr id="279" name="Google Shape;279;p32"/>
          <p:cNvSpPr/>
          <p:nvPr/>
        </p:nvSpPr>
        <p:spPr>
          <a:xfrm>
            <a:off x="8776927" y="932500"/>
            <a:ext cx="149107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4%</a:t>
            </a:r>
          </a:p>
        </p:txBody>
      </p:sp>
      <p:cxnSp>
        <p:nvCxnSpPr>
          <p:cNvPr id="280" name="Google Shape;280;p32"/>
          <p:cNvCxnSpPr/>
          <p:nvPr/>
        </p:nvCxnSpPr>
        <p:spPr>
          <a:xfrm>
            <a:off x="8636950" y="4277700"/>
            <a:ext cx="1119000" cy="111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81" name="Google Shape;281;p32"/>
          <p:cNvGraphicFramePr/>
          <p:nvPr/>
        </p:nvGraphicFramePr>
        <p:xfrm>
          <a:off x="8086200" y="359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{58E89092-0455-4C1C-8A61-1D807F5E6315}</a:tableStyleId>
              </a:tblPr>
              <a:tblGrid>
                <a:gridCol w="122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Element</a:t>
                      </a:r>
                      <a:endParaRPr sz="2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%</a:t>
                      </a:r>
                      <a:endParaRPr sz="2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5" descr="To contact or for speaking info, visit AffectiveLiving.com/contact&#10;&#10;A high school teacher, trainer, and instructional coach, Chase Mielke was a 2014 Michigan Teacher of the Year nominee, and is currently a Quantum Learning for Teachers facilitator (qln.com) and creator of an award-winning Positive Psychology program for at-risk 10th graders. &#10;&#10;Original text and info about speaking engagements can be accessed at www.affectiveliving.com&#10;&#10;Courtesy of Rhino Media Productions" title="What Students Really Need to Hear [Video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75" y="69925"/>
            <a:ext cx="12063800" cy="67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>
            <a:spLocks noGrp="1"/>
          </p:cNvSpPr>
          <p:nvPr>
            <p:ph type="title"/>
          </p:nvPr>
        </p:nvSpPr>
        <p:spPr>
          <a:xfrm>
            <a:off x="0" y="-3635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Lithosphere Elements Hint...</a:t>
            </a:r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body" idx="1"/>
          </p:nvPr>
        </p:nvSpPr>
        <p:spPr>
          <a:xfrm>
            <a:off x="214700" y="495850"/>
            <a:ext cx="7359300" cy="622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Oxygen, aluminum, calcium, iron, and silicon are the most abundant Earth’s lithosphere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The most abundant element in the lithosphere is also most abundant in the biosphere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The element that makes up the second largest portion of the lithosphere has the chemical symbol Si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The element that makes up 8% of the lithosphere is aluminum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Iron makes up 5% of the lithosphere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The element with the chemical symbol Ca makes up 3.6% of the lithosphere</a:t>
            </a:r>
            <a:endParaRPr/>
          </a:p>
        </p:txBody>
      </p:sp>
      <p:graphicFrame>
        <p:nvGraphicFramePr>
          <p:cNvPr id="288" name="Google Shape;288;p33"/>
          <p:cNvGraphicFramePr/>
          <p:nvPr/>
        </p:nvGraphicFramePr>
        <p:xfrm>
          <a:off x="400313" y="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{AC407268-AA61-4F44-855F-FD231C8C5229}</a:tableStyleId>
              </a:tblPr>
              <a:tblGrid>
                <a:gridCol w="582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24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9" name="Google Shape;289;p33"/>
          <p:cNvSpPr/>
          <p:nvPr/>
        </p:nvSpPr>
        <p:spPr>
          <a:xfrm>
            <a:off x="9131986" y="6008407"/>
            <a:ext cx="3172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elements </a:t>
            </a:r>
            <a:endParaRPr/>
          </a:p>
        </p:txBody>
      </p:sp>
      <p:pic>
        <p:nvPicPr>
          <p:cNvPr id="290" name="Google Shape;29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1015" y="2936330"/>
            <a:ext cx="3531586" cy="335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3"/>
          <p:cNvPicPr preferRelativeResize="0"/>
          <p:nvPr/>
        </p:nvPicPr>
        <p:blipFill rotWithShape="1">
          <a:blip r:embed="rId4">
            <a:alphaModFix/>
          </a:blip>
          <a:srcRect l="41566" r="41765" b="-13597"/>
          <a:stretch/>
        </p:blipFill>
        <p:spPr>
          <a:xfrm>
            <a:off x="7521900" y="0"/>
            <a:ext cx="1875900" cy="28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3"/>
          <p:cNvSpPr/>
          <p:nvPr/>
        </p:nvSpPr>
        <p:spPr>
          <a:xfrm rot="-8755126">
            <a:off x="8919629" y="6033041"/>
            <a:ext cx="207185" cy="3894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33"/>
          <p:cNvCxnSpPr>
            <a:stCxn id="290" idx="0"/>
          </p:cNvCxnSpPr>
          <p:nvPr/>
        </p:nvCxnSpPr>
        <p:spPr>
          <a:xfrm>
            <a:off x="8386808" y="2936330"/>
            <a:ext cx="16200" cy="18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33"/>
          <p:cNvCxnSpPr>
            <a:endCxn id="292" idx="3"/>
          </p:cNvCxnSpPr>
          <p:nvPr/>
        </p:nvCxnSpPr>
        <p:spPr>
          <a:xfrm>
            <a:off x="8391122" y="4795138"/>
            <a:ext cx="546300" cy="137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33"/>
          <p:cNvCxnSpPr/>
          <p:nvPr/>
        </p:nvCxnSpPr>
        <p:spPr>
          <a:xfrm rot="10800000">
            <a:off x="6736215" y="4830147"/>
            <a:ext cx="165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33"/>
          <p:cNvCxnSpPr/>
          <p:nvPr/>
        </p:nvCxnSpPr>
        <p:spPr>
          <a:xfrm rot="10800000">
            <a:off x="7190700" y="3769625"/>
            <a:ext cx="1224000" cy="107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33"/>
          <p:cNvCxnSpPr/>
          <p:nvPr/>
        </p:nvCxnSpPr>
        <p:spPr>
          <a:xfrm rot="10800000">
            <a:off x="7458906" y="3256526"/>
            <a:ext cx="979200" cy="157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33"/>
          <p:cNvCxnSpPr/>
          <p:nvPr/>
        </p:nvCxnSpPr>
        <p:spPr>
          <a:xfrm rot="10800000">
            <a:off x="7703800" y="3105200"/>
            <a:ext cx="687600" cy="171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33"/>
          <p:cNvSpPr/>
          <p:nvPr/>
        </p:nvSpPr>
        <p:spPr>
          <a:xfrm>
            <a:off x="9215702" y="4316600"/>
            <a:ext cx="635004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47%</a:t>
            </a:r>
          </a:p>
        </p:txBody>
      </p:sp>
      <p:sp>
        <p:nvSpPr>
          <p:cNvPr id="300" name="Google Shape;300;p33"/>
          <p:cNvSpPr/>
          <p:nvPr/>
        </p:nvSpPr>
        <p:spPr>
          <a:xfrm>
            <a:off x="7534777" y="5304850"/>
            <a:ext cx="629402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28%</a:t>
            </a:r>
          </a:p>
        </p:txBody>
      </p:sp>
      <p:sp>
        <p:nvSpPr>
          <p:cNvPr id="301" name="Google Shape;301;p33"/>
          <p:cNvSpPr/>
          <p:nvPr/>
        </p:nvSpPr>
        <p:spPr>
          <a:xfrm>
            <a:off x="7131552" y="4154725"/>
            <a:ext cx="442559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8%</a:t>
            </a:r>
          </a:p>
        </p:txBody>
      </p:sp>
      <p:sp>
        <p:nvSpPr>
          <p:cNvPr id="302" name="Google Shape;302;p33"/>
          <p:cNvSpPr/>
          <p:nvPr/>
        </p:nvSpPr>
        <p:spPr>
          <a:xfrm>
            <a:off x="7329801" y="3586050"/>
            <a:ext cx="361501" cy="2709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5%</a:t>
            </a:r>
          </a:p>
        </p:txBody>
      </p:sp>
      <p:sp>
        <p:nvSpPr>
          <p:cNvPr id="303" name="Google Shape;303;p33"/>
          <p:cNvSpPr/>
          <p:nvPr/>
        </p:nvSpPr>
        <p:spPr>
          <a:xfrm>
            <a:off x="7521899" y="3188200"/>
            <a:ext cx="318550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3.6%</a:t>
            </a:r>
          </a:p>
        </p:txBody>
      </p:sp>
      <p:sp>
        <p:nvSpPr>
          <p:cNvPr id="304" name="Google Shape;304;p33"/>
          <p:cNvSpPr/>
          <p:nvPr/>
        </p:nvSpPr>
        <p:spPr>
          <a:xfrm>
            <a:off x="8002726" y="3090700"/>
            <a:ext cx="361502" cy="3550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8.4%</a:t>
            </a:r>
          </a:p>
        </p:txBody>
      </p:sp>
      <p:graphicFrame>
        <p:nvGraphicFramePr>
          <p:cNvPr id="305" name="Google Shape;305;p33"/>
          <p:cNvGraphicFramePr/>
          <p:nvPr/>
        </p:nvGraphicFramePr>
        <p:xfrm>
          <a:off x="9595550" y="15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{58E89092-0455-4C1C-8A61-1D807F5E6315}</a:tableStyleId>
              </a:tblPr>
              <a:tblGrid>
                <a:gridCol w="122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E;e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6" name="Google Shape;306;p33"/>
          <p:cNvSpPr/>
          <p:nvPr/>
        </p:nvSpPr>
        <p:spPr>
          <a:xfrm>
            <a:off x="9635200" y="204025"/>
            <a:ext cx="1105996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Element</a:t>
            </a:r>
          </a:p>
        </p:txBody>
      </p:sp>
      <p:sp>
        <p:nvSpPr>
          <p:cNvPr id="307" name="Google Shape;307;p33"/>
          <p:cNvSpPr/>
          <p:nvPr/>
        </p:nvSpPr>
        <p:spPr>
          <a:xfrm>
            <a:off x="11225825" y="197688"/>
            <a:ext cx="325422" cy="3677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0%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>
            <a:spLocks noGrp="1"/>
          </p:cNvSpPr>
          <p:nvPr>
            <p:ph type="title"/>
          </p:nvPr>
        </p:nvSpPr>
        <p:spPr>
          <a:xfrm>
            <a:off x="5549525" y="-195975"/>
            <a:ext cx="6714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Atmosphere Element Hints...</a:t>
            </a:r>
            <a:endParaRPr/>
          </a:p>
        </p:txBody>
      </p:sp>
      <p:sp>
        <p:nvSpPr>
          <p:cNvPr id="313" name="Google Shape;313;p34"/>
          <p:cNvSpPr txBox="1">
            <a:spLocks noGrp="1"/>
          </p:cNvSpPr>
          <p:nvPr>
            <p:ph type="body" idx="1"/>
          </p:nvPr>
        </p:nvSpPr>
        <p:spPr>
          <a:xfrm>
            <a:off x="5998675" y="956375"/>
            <a:ext cx="6134700" cy="584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Oxygen and Nitrogen are the most abundant elements in Earth’s atmosphere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The element with the chemical symbol N is the most abundant element in Earth’s atmosphere</a:t>
            </a:r>
            <a:endParaRPr sz="320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The most abundant element in the biosphere, and the hydrosphere, is the second most abundant element in atmosphere</a:t>
            </a:r>
            <a:endParaRPr sz="3200"/>
          </a:p>
        </p:txBody>
      </p:sp>
      <p:graphicFrame>
        <p:nvGraphicFramePr>
          <p:cNvPr id="314" name="Google Shape;314;p34"/>
          <p:cNvGraphicFramePr/>
          <p:nvPr/>
        </p:nvGraphicFramePr>
        <p:xfrm>
          <a:off x="296213" y="98422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{AC407268-AA61-4F44-855F-FD231C8C5229}</a:tableStyleId>
              </a:tblPr>
              <a:tblGrid>
                <a:gridCol w="582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4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24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5" name="Google Shape;315;p34"/>
          <p:cNvPicPr preferRelativeResize="0"/>
          <p:nvPr/>
        </p:nvPicPr>
        <p:blipFill rotWithShape="1">
          <a:blip r:embed="rId3">
            <a:alphaModFix/>
          </a:blip>
          <a:srcRect l="1747" r="81283"/>
          <a:stretch/>
        </p:blipFill>
        <p:spPr>
          <a:xfrm>
            <a:off x="123600" y="238800"/>
            <a:ext cx="2316100" cy="29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7930" y="202648"/>
            <a:ext cx="3429648" cy="2801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34"/>
          <p:cNvCxnSpPr>
            <a:stCxn id="316" idx="0"/>
          </p:cNvCxnSpPr>
          <p:nvPr/>
        </p:nvCxnSpPr>
        <p:spPr>
          <a:xfrm>
            <a:off x="4242754" y="202648"/>
            <a:ext cx="31500" cy="146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4"/>
          <p:cNvCxnSpPr/>
          <p:nvPr/>
        </p:nvCxnSpPr>
        <p:spPr>
          <a:xfrm>
            <a:off x="4155629" y="202648"/>
            <a:ext cx="87000" cy="146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4"/>
          <p:cNvCxnSpPr/>
          <p:nvPr/>
        </p:nvCxnSpPr>
        <p:spPr>
          <a:xfrm>
            <a:off x="2669175" y="1317100"/>
            <a:ext cx="1573500" cy="34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0" name="Google Shape;320;p34"/>
          <p:cNvSpPr/>
          <p:nvPr/>
        </p:nvSpPr>
        <p:spPr>
          <a:xfrm>
            <a:off x="3164677" y="774675"/>
            <a:ext cx="629402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21%</a:t>
            </a:r>
          </a:p>
        </p:txBody>
      </p:sp>
      <p:sp>
        <p:nvSpPr>
          <p:cNvPr id="321" name="Google Shape;321;p34"/>
          <p:cNvSpPr/>
          <p:nvPr/>
        </p:nvSpPr>
        <p:spPr>
          <a:xfrm>
            <a:off x="4449590" y="1806500"/>
            <a:ext cx="623800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78%</a:t>
            </a:r>
          </a:p>
        </p:txBody>
      </p:sp>
      <p:sp>
        <p:nvSpPr>
          <p:cNvPr id="322" name="Google Shape;322;p34"/>
          <p:cNvSpPr/>
          <p:nvPr/>
        </p:nvSpPr>
        <p:spPr>
          <a:xfrm>
            <a:off x="4112226" y="238800"/>
            <a:ext cx="128224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1%</a:t>
            </a:r>
          </a:p>
        </p:txBody>
      </p:sp>
      <p:graphicFrame>
        <p:nvGraphicFramePr>
          <p:cNvPr id="323" name="Google Shape;323;p34"/>
          <p:cNvGraphicFramePr/>
          <p:nvPr/>
        </p:nvGraphicFramePr>
        <p:xfrm>
          <a:off x="2881500" y="324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{58E89092-0455-4C1C-8A61-1D807F5E6315}</a:tableStyleId>
              </a:tblPr>
              <a:tblGrid>
                <a:gridCol w="122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Element</a:t>
                      </a:r>
                      <a:endParaRPr sz="2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%</a:t>
                      </a:r>
                      <a:endParaRPr sz="2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 txBox="1">
            <a:spLocks noGrp="1"/>
          </p:cNvSpPr>
          <p:nvPr>
            <p:ph type="title"/>
          </p:nvPr>
        </p:nvSpPr>
        <p:spPr>
          <a:xfrm>
            <a:off x="84575" y="52850"/>
            <a:ext cx="68703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Hydrosphere Element Hints...</a:t>
            </a:r>
            <a:endParaRPr/>
          </a:p>
        </p:txBody>
      </p:sp>
      <p:sp>
        <p:nvSpPr>
          <p:cNvPr id="329" name="Google Shape;329;p35"/>
          <p:cNvSpPr txBox="1">
            <a:spLocks noGrp="1"/>
          </p:cNvSpPr>
          <p:nvPr>
            <p:ph type="body" idx="1"/>
          </p:nvPr>
        </p:nvSpPr>
        <p:spPr>
          <a:xfrm>
            <a:off x="175650" y="1112500"/>
            <a:ext cx="6623100" cy="558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Oxygen  and hydrogen are the most abundant elements in the Earth’s hydrosphere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The most abundant element in the lithosphere and biosphere is also the most abundant  element in Earth’s hydrosphere.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The second most abundant element in Earth’s hydrosphere has the chemical symbol H</a:t>
            </a:r>
            <a:endParaRPr sz="3000"/>
          </a:p>
        </p:txBody>
      </p:sp>
      <p:graphicFrame>
        <p:nvGraphicFramePr>
          <p:cNvPr id="330" name="Google Shape;330;p35"/>
          <p:cNvGraphicFramePr/>
          <p:nvPr/>
        </p:nvGraphicFramePr>
        <p:xfrm>
          <a:off x="6437738" y="22630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{AC407268-AA61-4F44-855F-FD231C8C5229}</a:tableStyleId>
              </a:tblPr>
              <a:tblGrid>
                <a:gridCol w="582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7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24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2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1" name="Google Shape;331;p35"/>
          <p:cNvSpPr/>
          <p:nvPr/>
        </p:nvSpPr>
        <p:spPr>
          <a:xfrm>
            <a:off x="6437738" y="6146474"/>
            <a:ext cx="22728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elements </a:t>
            </a:r>
            <a:endParaRPr/>
          </a:p>
        </p:txBody>
      </p:sp>
      <p:sp>
        <p:nvSpPr>
          <p:cNvPr id="332" name="Google Shape;332;p35"/>
          <p:cNvSpPr/>
          <p:nvPr/>
        </p:nvSpPr>
        <p:spPr>
          <a:xfrm rot="-1227819">
            <a:off x="8618967" y="6109767"/>
            <a:ext cx="174193" cy="3108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35"/>
          <p:cNvPicPr preferRelativeResize="0"/>
          <p:nvPr/>
        </p:nvPicPr>
        <p:blipFill rotWithShape="1">
          <a:blip r:embed="rId3">
            <a:alphaModFix/>
          </a:blip>
          <a:srcRect l="21791" r="60606" b="-3220"/>
          <a:stretch/>
        </p:blipFill>
        <p:spPr>
          <a:xfrm>
            <a:off x="10389975" y="1"/>
            <a:ext cx="1763775" cy="31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5933" y="3086216"/>
            <a:ext cx="3389943" cy="3355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35"/>
          <p:cNvCxnSpPr/>
          <p:nvPr/>
        </p:nvCxnSpPr>
        <p:spPr>
          <a:xfrm>
            <a:off x="8391100" y="3949150"/>
            <a:ext cx="1537200" cy="85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35"/>
          <p:cNvCxnSpPr/>
          <p:nvPr/>
        </p:nvCxnSpPr>
        <p:spPr>
          <a:xfrm>
            <a:off x="9358525" y="3179875"/>
            <a:ext cx="570000" cy="162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35"/>
          <p:cNvCxnSpPr>
            <a:stCxn id="334" idx="0"/>
          </p:cNvCxnSpPr>
          <p:nvPr/>
        </p:nvCxnSpPr>
        <p:spPr>
          <a:xfrm>
            <a:off x="9870905" y="3086216"/>
            <a:ext cx="57300" cy="171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" name="Google Shape;338;p35"/>
          <p:cNvSpPr/>
          <p:nvPr/>
        </p:nvSpPr>
        <p:spPr>
          <a:xfrm>
            <a:off x="10046565" y="5169375"/>
            <a:ext cx="625777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86%</a:t>
            </a:r>
          </a:p>
        </p:txBody>
      </p:sp>
      <p:sp>
        <p:nvSpPr>
          <p:cNvPr id="339" name="Google Shape;339;p35"/>
          <p:cNvSpPr/>
          <p:nvPr/>
        </p:nvSpPr>
        <p:spPr>
          <a:xfrm>
            <a:off x="8757927" y="3745863"/>
            <a:ext cx="603369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11%</a:t>
            </a:r>
          </a:p>
        </p:txBody>
      </p:sp>
      <p:sp>
        <p:nvSpPr>
          <p:cNvPr id="340" name="Google Shape;340;p35"/>
          <p:cNvSpPr/>
          <p:nvPr/>
        </p:nvSpPr>
        <p:spPr>
          <a:xfrm>
            <a:off x="9452465" y="3265400"/>
            <a:ext cx="442229" cy="35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3%</a:t>
            </a:r>
          </a:p>
        </p:txBody>
      </p:sp>
      <p:graphicFrame>
        <p:nvGraphicFramePr>
          <p:cNvPr id="341" name="Google Shape;341;p35"/>
          <p:cNvGraphicFramePr/>
          <p:nvPr/>
        </p:nvGraphicFramePr>
        <p:xfrm>
          <a:off x="6980625" y="5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{58E89092-0455-4C1C-8A61-1D807F5E6315}</a:tableStyleId>
              </a:tblPr>
              <a:tblGrid>
                <a:gridCol w="122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Element</a:t>
                      </a:r>
                      <a:endParaRPr sz="2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</a:rPr>
                        <a:t>%</a:t>
                      </a:r>
                      <a:endParaRPr sz="2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u="sng"/>
              <a:t>DOL Exit Slip</a:t>
            </a:r>
            <a:endParaRPr sz="6000" b="1" u="sng"/>
          </a:p>
        </p:txBody>
      </p:sp>
      <p:sp>
        <p:nvSpPr>
          <p:cNvPr id="347" name="Google Shape;347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800"/>
              <a:t>Explain 3 ways the biosphere and lithosphere interact.  Explain what type of elements they have in common.</a:t>
            </a:r>
            <a:endParaRPr sz="4800"/>
          </a:p>
          <a:p>
            <a:pPr marL="0" lvl="0" indent="0" algn="ctr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 sz="4800"/>
              <a:t>(Complete sentences!)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Sept. </a:t>
            </a:r>
            <a:r>
              <a:rPr lang="en-US" sz="4000">
                <a:solidFill>
                  <a:srgbClr val="FFFFFF"/>
                </a:solidFill>
              </a:rPr>
              <a:t>21</a:t>
            </a:r>
            <a:r>
              <a:rPr lang="en-U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2018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1179225" y="2152249"/>
            <a:ext cx="9833400" cy="4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Collect</a:t>
            </a: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 card sort (flash card race)  per table </a:t>
            </a: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Green Basket </a:t>
            </a:r>
            <a:endParaRPr/>
          </a:p>
          <a:p>
            <a:pPr marL="45720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Sharpen pencil</a:t>
            </a:r>
            <a:endParaRPr/>
          </a:p>
          <a:p>
            <a:pPr marL="45720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 in assigned seat</a:t>
            </a:r>
            <a:endParaRPr/>
          </a:p>
          <a:p>
            <a:pPr marL="457200" marR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Play Flash Card Race with table partner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(keep the volume to a whisper)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5919" y="-508000"/>
            <a:ext cx="13167360" cy="852424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604600" y="0"/>
            <a:ext cx="3368700" cy="13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0" i="0" u="sng" strike="noStrike" cap="non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TEK 6.5</a:t>
            </a:r>
            <a:r>
              <a:rPr lang="en-US" sz="5400" b="0" i="0" u="sng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B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98485" y="965208"/>
            <a:ext cx="11418600" cy="55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434343"/>
              </a:buClr>
              <a:buSzPts val="6000"/>
              <a:buFont typeface="Arial"/>
              <a:buChar char="•"/>
            </a:pPr>
            <a:r>
              <a:rPr lang="en-US" sz="60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(B) recognize that a limited number of the many known elements comprise the largest portion of solid Earth, living matter, oceans, and the atmosphere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5919" y="-508000"/>
            <a:ext cx="13167360" cy="852424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LO: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434343"/>
              </a:buClr>
              <a:buSzPts val="5400"/>
              <a:buFont typeface="Arial"/>
              <a:buChar char="•"/>
            </a:pPr>
            <a:r>
              <a:rPr lang="en-US" sz="54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Students will compare/contrast the different types of elements found the Earth’s 4 spheres by completing a foldable / diagram.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5919" y="-508000"/>
            <a:ext cx="13167360" cy="852424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 Black"/>
              <a:buNone/>
            </a:pPr>
            <a:r>
              <a:rPr lang="en-US" sz="66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DOL: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rgbClr val="434343"/>
              </a:buClr>
              <a:buSzPts val="5400"/>
              <a:buFont typeface="Arial"/>
              <a:buChar char="•"/>
            </a:pPr>
            <a:r>
              <a:rPr lang="en-US" sz="54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Students will complete 5/5 questions to compare/contrast the different types of elements found within the Earth’s spheres with 80% accuracy.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896500" y="-1827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114300" y="734326"/>
            <a:ext cx="11967300" cy="54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Teacher will hand out model/ explain how</a:t>
            </a:r>
            <a:r>
              <a:rPr lang="en-US" sz="3600"/>
              <a:t> complete the pie charts.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Students will </a:t>
            </a:r>
            <a:r>
              <a:rPr lang="en-US" sz="3600"/>
              <a:t> work in small groups to complete the % of elements found in each Sphere.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Regulars: will follow along with teacher led presentation to complete </a:t>
            </a:r>
            <a:r>
              <a:rPr lang="en-US" sz="3600"/>
              <a:t>spheres</a:t>
            </a:r>
            <a:endParaRPr/>
          </a:p>
          <a:p>
            <a:pPr marL="685800" marR="0" lvl="1" indent="-241300" algn="l" rtl="0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ts val="3800"/>
              <a:buFont typeface="Arial"/>
              <a:buChar char="•"/>
            </a:pPr>
            <a:r>
              <a:rPr lang="en-US"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Honors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Will use web links provided, textbooks and video links to complete foldable </a:t>
            </a:r>
            <a:r>
              <a:rPr lang="en-US" sz="3600"/>
              <a:t>in a small group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102870" y="365125"/>
            <a:ext cx="112509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Clip Links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Crash Course Earth Spheres Part 1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https://www.youtube.com/watch?v=VMxjzWHbyFM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Crash Course Earth Spheres Part 2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https://www.youtube.com/watch?v=UXh_7wbnS3A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 Moo Earth Spheres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https://www.youtube.com/watch?v=m4TnPv_b6WU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618300" y="-198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Links…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192475" y="770250"/>
            <a:ext cx="11161200" cy="59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Spheres Poster Virtual Link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https://www.youtube.com/watch?v=W4ixGKA076o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Spheres Virtual Lab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http://www.classzone.com/books/earth_science/terc/content/visualizations/es0102/es0102page01.cfm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http://www.classzone.com/books/earth_science/terc/content/investigations/es0103/es0103page01.cfm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641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Numerous Power points on Earth Spheres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https://science.pppst.com/spheres.html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Widescreen</PresentationFormat>
  <Paragraphs>141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 Black</vt:lpstr>
      <vt:lpstr>Arial</vt:lpstr>
      <vt:lpstr>Calibri</vt:lpstr>
      <vt:lpstr>Simple Dark</vt:lpstr>
      <vt:lpstr>Sept. 21, 2018 Advisory</vt:lpstr>
      <vt:lpstr>PowerPoint Presentation</vt:lpstr>
      <vt:lpstr>Sept. 21, 2018</vt:lpstr>
      <vt:lpstr>    TEK 6.5 B   </vt:lpstr>
      <vt:lpstr>LO:</vt:lpstr>
      <vt:lpstr>DOL:</vt:lpstr>
      <vt:lpstr>Procedure</vt:lpstr>
      <vt:lpstr>Video Clip Links</vt:lpstr>
      <vt:lpstr>Web Links…</vt:lpstr>
      <vt:lpstr>Additional Research Links: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Elements in Earth’s Spheres Color Key</vt:lpstr>
      <vt:lpstr>PowerPoint Presentation</vt:lpstr>
      <vt:lpstr>PowerPoint Presentation</vt:lpstr>
      <vt:lpstr>Earth’s Biosphere Hints</vt:lpstr>
      <vt:lpstr>Lithosphere Elements Hint...</vt:lpstr>
      <vt:lpstr>Atmosphere Element Hints...</vt:lpstr>
      <vt:lpstr>Hydrosphere Element Hints...</vt:lpstr>
      <vt:lpstr>DOL Exit Slip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Sept. 21, 2018 Advisory</dc:title>
  <dc:creator>Katherine Pease</dc:creator>
  <cp:lastModifiedBy>Katherine Pease</cp:lastModifiedBy>
  <cp:revision>1</cp:revision>
  <dcterms:modified xsi:type="dcterms:W3CDTF">2018-09-21T16:34:49Z</dcterms:modified>
</cp:coreProperties>
</file>