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6" r:id="rId10"/>
    <p:sldId id="264" r:id="rId11"/>
    <p:sldId id="267" r:id="rId12"/>
    <p:sldId id="268" r:id="rId13"/>
    <p:sldId id="271" r:id="rId14"/>
    <p:sldId id="265" r:id="rId15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520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E54F9-C87B-47F3-BE6A-B2E165A814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4C341D-5567-400F-8D87-6169FB1BCB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ABEB0E-55E4-41DC-B127-1DF834A8D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FB66-CB0A-4DCF-9175-7DE32E840401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124CC-4F18-4828-AD3C-9A595B734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29CBC-3B87-4644-96D1-4D578EC04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0D10-0559-4ECC-BD59-4B77FBCE4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2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51C22-E789-48F0-B4D0-EEF9E31A5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37B2-8492-437F-85A4-A0A5CF209E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D5B89-B49B-431B-A292-26DBC89C8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FB66-CB0A-4DCF-9175-7DE32E840401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0F515-065F-405F-A292-01C40DC69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76982-14BC-4190-8946-ED0371C26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0D10-0559-4ECC-BD59-4B77FBCE4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02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18FBCD-D34C-48A6-BC78-30376BE385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183B47-144D-4FDB-846E-37F3975D0F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835AD-DA80-4689-9F9D-AAAF6CB27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FB66-CB0A-4DCF-9175-7DE32E840401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30BAA1-1D82-41EF-AA18-B9F70606B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B268A-684D-4F8D-AAE3-C7AD528A0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0D10-0559-4ECC-BD59-4B77FBCE4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11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03669-72C3-45AD-9A51-47FB3FEF7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22373-8249-4B72-93C6-D5256A596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3FE14-0353-4F41-B2CD-FE0C703EB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FB66-CB0A-4DCF-9175-7DE32E840401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1BA75-77AA-4EE4-9948-D0508C4AB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ABAFC-9B5B-4E1A-A4B2-DA7B75C0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0D10-0559-4ECC-BD59-4B77FBCE4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9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FFE3-8BA8-4DDC-9D16-A530BE8C7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FF27B0-2794-4976-9C01-EC3A34665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45C22-9D4A-4B56-84FD-F5377E137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FB66-CB0A-4DCF-9175-7DE32E840401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18337-22A6-4AA2-8AA5-A5A75EDFC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B1935-EE37-4265-A1E1-EC59923E2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0D10-0559-4ECC-BD59-4B77FBCE4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60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AFC55-3459-4156-ACDD-3398AEEDF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D2E4E-5F72-4F1C-A955-C359F16C02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35B55-3229-48B8-98DD-74CB65E2B5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3C3C4-899C-40A8-90AA-7D6368772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FB66-CB0A-4DCF-9175-7DE32E840401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ABD9C0-E5C9-43CF-A416-CD1D02D6D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157218-4822-4B26-8C09-8A0C0EA95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0D10-0559-4ECC-BD59-4B77FBCE4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570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A7D45-F0A5-45DA-8D26-722A70EE0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616A22-F232-4975-A071-A5D3E005F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6494D9-2CF8-4DA7-A8D0-E6B08C30C6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2AB5B4-D94F-4D31-93BC-50F4B7208F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AB958C-D31B-440C-9E08-9071789177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1240B7-08A2-469B-8954-1AE844B02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FB66-CB0A-4DCF-9175-7DE32E840401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B29A82-34C7-418F-A320-15BCB2A8A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D1FD38-F841-449C-B1C6-2CDEF77AE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0D10-0559-4ECC-BD59-4B77FBCE4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66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35900-4D93-47F6-AB32-793145614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C78CF8-76BF-4799-9E5F-E04049BF1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FB66-CB0A-4DCF-9175-7DE32E840401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961AF2-F15F-49E9-AB6E-6D3404FE8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984B13-F32B-440A-A094-89611083C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0D10-0559-4ECC-BD59-4B77FBCE4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27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16D182-0D37-4723-98A3-94D7AD209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FB66-CB0A-4DCF-9175-7DE32E840401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F7E51D-B9D2-4C2D-8ED5-4E96332A5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B60996-81EC-4D42-B8E7-10D37A964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0D10-0559-4ECC-BD59-4B77FBCE4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3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10937-4AC9-499D-9BC6-0EA2A8851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F19F9-87AE-490E-9B0D-225BDECE2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0B9B2A-6F56-476C-A5B9-6CD316496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19953-8437-4A65-8023-E7A8DA911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FB66-CB0A-4DCF-9175-7DE32E840401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B4505-2097-4979-BF5B-E7AD430AD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E35E3A-2E98-47C6-BAC5-20463C4F3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0D10-0559-4ECC-BD59-4B77FBCE4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46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C2929-CAC2-4A5D-BFF8-31E41A889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89CDEA-B2AB-4FFC-AD30-83E7368DF4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B8365F-FC34-449F-9F3B-7E0365771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996323-075E-49A1-BFDE-1C118FBA6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FB66-CB0A-4DCF-9175-7DE32E840401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5BD5D9-93C2-499A-83C8-CFE8B7C04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9DEBA8-0A91-464D-B1BE-A9C025EA3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20D10-0559-4ECC-BD59-4B77FBCE4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280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BD4D3B-36DC-4BF5-B11F-796335D81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16E068-39D3-41C2-8AE7-06F9BBC2B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4B546B-B85B-4E19-B444-63B749EDE9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AFB66-CB0A-4DCF-9175-7DE32E840401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C8354-D80D-4F19-B6EF-E682A73453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9CE1F0-CD81-41F0-9256-215138AA13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20D10-0559-4ECC-BD59-4B77FBCE4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297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sszone.com/books/earth_science/terc/content/visualizations/es0102/es0102page01.cfm" TargetMode="External"/><Relationship Id="rId2" Type="http://schemas.openxmlformats.org/officeDocument/2006/relationships/hyperlink" Target="https://www.youtube.com/watch?v=W4ixGKA076o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cience.pppst.com/spheres.html" TargetMode="External"/><Relationship Id="rId4" Type="http://schemas.openxmlformats.org/officeDocument/2006/relationships/hyperlink" Target="http://www.classzone.com/books/earth_science/terc/content/investigations/es0103/es0103page01.cfm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tf.edu/ete/ess/ESSspheres.html" TargetMode="External"/><Relationship Id="rId2" Type="http://schemas.openxmlformats.org/officeDocument/2006/relationships/hyperlink" Target="https://www.classzone.com/books/earth_science/terc/content/investigations/es0103/es0103page08.cfm?chapter_no=investigatio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eogrify.net/GEO1/Lectures/IntroPlanetEarth/FourSpheres.html" TargetMode="External"/><Relationship Id="rId4" Type="http://schemas.openxmlformats.org/officeDocument/2006/relationships/hyperlink" Target="http://www.kidsgeo.com/geography-for-kids/0024-b-earth-spheres-atmoshpere-lithosphere-hydrosphere.php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Xh_7wbnS3A" TargetMode="External"/><Relationship Id="rId2" Type="http://schemas.openxmlformats.org/officeDocument/2006/relationships/hyperlink" Target="https://www.youtube.com/watch?v=VMxjzWHbyF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m4TnPv_b6W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F98A71-EF52-402B-9C38-3B43EE2A12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Sept. 19, 2018 Advisory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200950-267B-4E7B-9FBA-2148CE2814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22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DD554-25B0-452E-9796-57510BD71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Links…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599B8-646C-4924-9C08-2604720D4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Earth Spheres Poster Virtual Link</a:t>
            </a:r>
          </a:p>
          <a:p>
            <a:r>
              <a:rPr lang="en-US" dirty="0">
                <a:hlinkClick r:id="rId2"/>
              </a:rPr>
              <a:t>https://www.youtube.com/watch?v=W4ixGKA076o</a:t>
            </a:r>
            <a:endParaRPr lang="en-US" dirty="0"/>
          </a:p>
          <a:p>
            <a:endParaRPr lang="en-US" dirty="0"/>
          </a:p>
          <a:p>
            <a:r>
              <a:rPr lang="en-US" dirty="0"/>
              <a:t>Earth Spheres Virtual Lab</a:t>
            </a:r>
          </a:p>
          <a:p>
            <a:r>
              <a:rPr lang="en-US" dirty="0">
                <a:hlinkClick r:id="rId3"/>
              </a:rPr>
              <a:t>http://www.classzone.com/books/earth_science/terc/content/visualizations/es0102/es0102page01.cfm</a:t>
            </a:r>
            <a:endParaRPr lang="en-US" dirty="0"/>
          </a:p>
          <a:p>
            <a:r>
              <a:rPr lang="en-US" dirty="0">
                <a:hlinkClick r:id="rId4"/>
              </a:rPr>
              <a:t>http://www.classzone.com/books/earth_science/terc/content/investigations/es0103/es0103page01.cfm</a:t>
            </a:r>
            <a:endParaRPr lang="en-US" dirty="0"/>
          </a:p>
          <a:p>
            <a:endParaRPr lang="en-US" dirty="0"/>
          </a:p>
          <a:p>
            <a:r>
              <a:rPr lang="en-US" dirty="0"/>
              <a:t>Numerous Power points on Earth Spheres</a:t>
            </a:r>
          </a:p>
          <a:p>
            <a:r>
              <a:rPr lang="en-US" dirty="0">
                <a:hlinkClick r:id="rId5"/>
              </a:rPr>
              <a:t>https://science.pppst.com/spheres.html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150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BCF7BEC-FC02-4770-9493-4CCA386EF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r>
              <a:rPr lang="en-US" i="1" u="sng" dirty="0"/>
              <a:t>Additional Research Links: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9265614-E0E6-4EB6-9A25-28E79083E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164" y="1288474"/>
            <a:ext cx="11921836" cy="5569526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https://www.classzone.com/books/earth_science/terc/content/investigations/es0103/es0103page08.cfm?chapter_no=investigation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hlinkClick r:id="rId3"/>
              </a:rPr>
              <a:t>http://www.cotf.edu/ete/ess/ESSspheres.html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hlinkClick r:id="rId4"/>
              </a:rPr>
              <a:t>http://www.kidsgeo.com/geography-for-kids/0024-b-earth-spheres-atmoshpere-lithosphere-hydrosphere.php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hlinkClick r:id="rId5"/>
              </a:rPr>
              <a:t>http://www.geogrify.net/GEO1/Lectures/IntroPlanetEarth/FourSpheres.html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430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6C594E-6A37-445D-8B5A-CD647D2072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284" y="54169"/>
            <a:ext cx="11254220" cy="658854"/>
          </a:xfrm>
          <a:prstGeom prst="rect">
            <a:avLst/>
          </a:prstGeom>
        </p:spPr>
      </p:pic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45B22D5-3255-4F19-90AD-56CC29BA6F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698071"/>
              </p:ext>
            </p:extLst>
          </p:nvPr>
        </p:nvGraphicFramePr>
        <p:xfrm>
          <a:off x="296214" y="1581225"/>
          <a:ext cx="11057586" cy="514154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528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8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1632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24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52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F7EF54AA-3F11-41CA-932E-8E552160953C}"/>
              </a:ext>
            </a:extLst>
          </p:cNvPr>
          <p:cNvSpPr/>
          <p:nvPr/>
        </p:nvSpPr>
        <p:spPr>
          <a:xfrm>
            <a:off x="4790941" y="3181082"/>
            <a:ext cx="2343955" cy="19962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840D8E9-85AA-4470-806C-B040F41B7ECF}"/>
              </a:ext>
            </a:extLst>
          </p:cNvPr>
          <p:cNvSpPr/>
          <p:nvPr/>
        </p:nvSpPr>
        <p:spPr>
          <a:xfrm>
            <a:off x="402601" y="1690688"/>
            <a:ext cx="1068947" cy="100455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7B39E10-CE6C-4BBC-B06B-D3AB59B4ED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366" y="5637382"/>
            <a:ext cx="1085182" cy="10181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77AD430-A49F-42F1-A57E-42E6CFC28D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2530" y="5637382"/>
            <a:ext cx="1085182" cy="101812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214F035-EFA7-47B8-8EFE-CF6BE964E8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5460" y="1812356"/>
            <a:ext cx="1085182" cy="101812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CD72288-201C-4EB9-A218-6A4AE693BE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611" y="2758733"/>
            <a:ext cx="1085182" cy="101812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7318B81-B8DA-4388-9CC3-A3046C8473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131" y="4349494"/>
            <a:ext cx="1085182" cy="101812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D8E8B5B-FA86-4FC9-97AF-C6F4CA6AC0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5460" y="3061607"/>
            <a:ext cx="1085182" cy="101812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2932D26-9E81-4210-BBD3-6ED17A36B1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5460" y="4388131"/>
            <a:ext cx="1085182" cy="101812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A1ACF3C-A388-4C9E-93D5-54E0726398BF}"/>
              </a:ext>
            </a:extLst>
          </p:cNvPr>
          <p:cNvSpPr txBox="1"/>
          <p:nvPr/>
        </p:nvSpPr>
        <p:spPr>
          <a:xfrm>
            <a:off x="4906851" y="3696237"/>
            <a:ext cx="2099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>
                    <a:lumMod val="95000"/>
                  </a:schemeClr>
                </a:solidFill>
              </a:rPr>
              <a:t>spheres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CE2A8EC-CE85-44C9-B04B-8898AA2AD863}"/>
              </a:ext>
            </a:extLst>
          </p:cNvPr>
          <p:cNvSpPr txBox="1"/>
          <p:nvPr/>
        </p:nvSpPr>
        <p:spPr>
          <a:xfrm>
            <a:off x="599429" y="1841210"/>
            <a:ext cx="772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Litho-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9D9162-E9F5-450F-870A-3538EE928E55}"/>
              </a:ext>
            </a:extLst>
          </p:cNvPr>
          <p:cNvSpPr txBox="1"/>
          <p:nvPr/>
        </p:nvSpPr>
        <p:spPr>
          <a:xfrm>
            <a:off x="386366" y="4673888"/>
            <a:ext cx="991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Hydro-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78B8622-0988-46FA-AF1B-2D9697A47578}"/>
              </a:ext>
            </a:extLst>
          </p:cNvPr>
          <p:cNvSpPr txBox="1"/>
          <p:nvPr/>
        </p:nvSpPr>
        <p:spPr>
          <a:xfrm>
            <a:off x="10194096" y="2136750"/>
            <a:ext cx="772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Atmo-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D78D187-67E4-4264-9283-0B46C5B2E63E}"/>
              </a:ext>
            </a:extLst>
          </p:cNvPr>
          <p:cNvSpPr txBox="1"/>
          <p:nvPr/>
        </p:nvSpPr>
        <p:spPr>
          <a:xfrm>
            <a:off x="10311685" y="4673888"/>
            <a:ext cx="772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Bio-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908A0E7-3400-46AF-81CD-98826ED96995}"/>
              </a:ext>
            </a:extLst>
          </p:cNvPr>
          <p:cNvSpPr/>
          <p:nvPr/>
        </p:nvSpPr>
        <p:spPr>
          <a:xfrm>
            <a:off x="673951" y="2883565"/>
            <a:ext cx="4775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%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C8580E2-B3E7-4D89-8FD7-F3F1521CD628}"/>
              </a:ext>
            </a:extLst>
          </p:cNvPr>
          <p:cNvSpPr/>
          <p:nvPr/>
        </p:nvSpPr>
        <p:spPr>
          <a:xfrm>
            <a:off x="643431" y="5820467"/>
            <a:ext cx="4775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%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8ED4A27-F61B-4D4D-BE24-08EFCDCEBD86}"/>
              </a:ext>
            </a:extLst>
          </p:cNvPr>
          <p:cNvSpPr/>
          <p:nvPr/>
        </p:nvSpPr>
        <p:spPr>
          <a:xfrm>
            <a:off x="10458156" y="3225796"/>
            <a:ext cx="4775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%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6D09D51-9391-491F-A7FC-D08089650390}"/>
              </a:ext>
            </a:extLst>
          </p:cNvPr>
          <p:cNvSpPr/>
          <p:nvPr/>
        </p:nvSpPr>
        <p:spPr>
          <a:xfrm>
            <a:off x="10416350" y="5798807"/>
            <a:ext cx="4775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%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B7F882B6-8370-4D05-A1E5-8BAA321DFB56}"/>
              </a:ext>
            </a:extLst>
          </p:cNvPr>
          <p:cNvSpPr/>
          <p:nvPr/>
        </p:nvSpPr>
        <p:spPr>
          <a:xfrm>
            <a:off x="2343955" y="3438437"/>
            <a:ext cx="2434107" cy="33841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0B3209ED-3E40-4AB1-ADBE-4B377570A3D4}"/>
              </a:ext>
            </a:extLst>
          </p:cNvPr>
          <p:cNvSpPr/>
          <p:nvPr/>
        </p:nvSpPr>
        <p:spPr>
          <a:xfrm>
            <a:off x="7134896" y="3401459"/>
            <a:ext cx="2434107" cy="33841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9FEF95F7-DA4E-43E2-83C2-D05443ECA076}"/>
              </a:ext>
            </a:extLst>
          </p:cNvPr>
          <p:cNvSpPr/>
          <p:nvPr/>
        </p:nvSpPr>
        <p:spPr>
          <a:xfrm>
            <a:off x="2298879" y="4113706"/>
            <a:ext cx="2434107" cy="33841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4361D598-AEB0-4535-AF18-89207CA6A6EE}"/>
              </a:ext>
            </a:extLst>
          </p:cNvPr>
          <p:cNvSpPr/>
          <p:nvPr/>
        </p:nvSpPr>
        <p:spPr>
          <a:xfrm>
            <a:off x="7166625" y="4179194"/>
            <a:ext cx="2434107" cy="33841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CC6F1AF0-DF62-49BC-A2E9-65C1E65C0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284" y="565702"/>
            <a:ext cx="11938716" cy="1169555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Students will create a poster to compare/contrast the 4 different spheres’.  Example of poster below</a:t>
            </a:r>
          </a:p>
        </p:txBody>
      </p:sp>
    </p:spTree>
    <p:extLst>
      <p:ext uri="{BB962C8B-B14F-4D97-AF65-F5344CB8AC3E}">
        <p14:creationId xmlns:p14="http://schemas.microsoft.com/office/powerpoint/2010/main" val="810703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02EEFC0-0215-4815-A871-EFFFE51E3C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8331014"/>
              </p:ext>
            </p:extLst>
          </p:nvPr>
        </p:nvGraphicFramePr>
        <p:xfrm>
          <a:off x="296213" y="135229"/>
          <a:ext cx="11641292" cy="6520273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820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20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74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24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282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1DF6BC7E-91C0-40D4-95F2-6F695B6286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47" r="81284"/>
          <a:stretch/>
        </p:blipFill>
        <p:spPr>
          <a:xfrm>
            <a:off x="369053" y="238796"/>
            <a:ext cx="2434106" cy="22299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8A8261D-EDE5-4AD7-A295-3D94DD2C41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9030" y="202498"/>
            <a:ext cx="3429648" cy="280154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2CD40DD-9471-49B9-8816-D24AAC4D6033}"/>
              </a:ext>
            </a:extLst>
          </p:cNvPr>
          <p:cNvSpPr txBox="1"/>
          <p:nvPr/>
        </p:nvSpPr>
        <p:spPr>
          <a:xfrm>
            <a:off x="4931300" y="3071556"/>
            <a:ext cx="2099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>
                    <a:lumMod val="95000"/>
                  </a:schemeClr>
                </a:solidFill>
              </a:rPr>
              <a:t>spheres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5631FEF-20BC-4A01-BEE9-9DE4D7C76B17}"/>
              </a:ext>
            </a:extLst>
          </p:cNvPr>
          <p:cNvSpPr/>
          <p:nvPr/>
        </p:nvSpPr>
        <p:spPr>
          <a:xfrm>
            <a:off x="296213" y="6055399"/>
            <a:ext cx="2272816" cy="542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% of elements </a:t>
            </a:r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6A8AC4DA-E961-4FA3-849D-DDF15D5B6EA5}"/>
              </a:ext>
            </a:extLst>
          </p:cNvPr>
          <p:cNvSpPr/>
          <p:nvPr/>
        </p:nvSpPr>
        <p:spPr>
          <a:xfrm rot="20371599">
            <a:off x="2477505" y="6018656"/>
            <a:ext cx="174172" cy="310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34473346-D7FD-4BB9-9932-7FEF1FE538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2835" y="238797"/>
            <a:ext cx="3531586" cy="2858242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6092A258-DF34-4B58-B027-2AD637590CF1}"/>
              </a:ext>
            </a:extLst>
          </p:cNvPr>
          <p:cNvSpPr/>
          <p:nvPr/>
        </p:nvSpPr>
        <p:spPr>
          <a:xfrm>
            <a:off x="9185087" y="2468744"/>
            <a:ext cx="3015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% of elements </a:t>
            </a:r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FB825D86-249E-4E5F-9098-D7BCE40C6814}"/>
              </a:ext>
            </a:extLst>
          </p:cNvPr>
          <p:cNvSpPr/>
          <p:nvPr/>
        </p:nvSpPr>
        <p:spPr>
          <a:xfrm rot="12846906">
            <a:off x="9014948" y="2743133"/>
            <a:ext cx="174172" cy="310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51D67B7-71B9-475A-9D21-259A6E0A49BB}"/>
              </a:ext>
            </a:extLst>
          </p:cNvPr>
          <p:cNvSpPr/>
          <p:nvPr/>
        </p:nvSpPr>
        <p:spPr>
          <a:xfrm>
            <a:off x="9027886" y="6143632"/>
            <a:ext cx="31726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% of elements 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CD3C6A42-0A16-4418-A85B-9E82A0D78F2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791" t="1" r="60607" b="-3224"/>
          <a:stretch/>
        </p:blipFill>
        <p:spPr>
          <a:xfrm>
            <a:off x="369053" y="3174322"/>
            <a:ext cx="1763775" cy="2586303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6E52FD4B-9B0D-4A5B-B140-BA615A61C3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4408" y="2995141"/>
            <a:ext cx="3389943" cy="3355033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F8CB4312-A0C5-459E-8C97-558D239F60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915" y="3071555"/>
            <a:ext cx="3531586" cy="3355033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2B4C8ED7-1BE1-47FF-93CC-3748FAF08F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567" t="-1" r="41765" b="-13596"/>
          <a:stretch/>
        </p:blipFill>
        <p:spPr>
          <a:xfrm>
            <a:off x="9927448" y="202498"/>
            <a:ext cx="1875900" cy="2146312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20859376-7EAB-4D28-81CA-9DABE269F8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160" t="1" r="2172" b="1900"/>
          <a:stretch/>
        </p:blipFill>
        <p:spPr>
          <a:xfrm>
            <a:off x="10055053" y="3133110"/>
            <a:ext cx="1875900" cy="2211912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D5547B92-8C8B-4912-9957-BBD2ACC87D29}"/>
              </a:ext>
            </a:extLst>
          </p:cNvPr>
          <p:cNvSpPr/>
          <p:nvPr/>
        </p:nvSpPr>
        <p:spPr>
          <a:xfrm>
            <a:off x="4808951" y="2516038"/>
            <a:ext cx="2343955" cy="19962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ACE3858-57B1-4D22-9E52-40AB4E4AF273}"/>
              </a:ext>
            </a:extLst>
          </p:cNvPr>
          <p:cNvSpPr/>
          <p:nvPr/>
        </p:nvSpPr>
        <p:spPr>
          <a:xfrm>
            <a:off x="5117066" y="2791909"/>
            <a:ext cx="17071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Earth’s</a:t>
            </a:r>
          </a:p>
          <a:p>
            <a:pPr algn="ctr"/>
            <a:r>
              <a:rPr lang="en-US" sz="3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Spheres</a:t>
            </a:r>
            <a:endParaRPr lang="en-US" sz="36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D9E1DDDF-763D-4FBD-9F5B-75DCBCA30A5A}"/>
              </a:ext>
            </a:extLst>
          </p:cNvPr>
          <p:cNvSpPr/>
          <p:nvPr/>
        </p:nvSpPr>
        <p:spPr>
          <a:xfrm rot="12846906">
            <a:off x="8815690" y="6168187"/>
            <a:ext cx="207098" cy="3895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612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97087A5-F70C-4D86-92FD-CDEF20AFA0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9" y="0"/>
            <a:ext cx="11941344" cy="6761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640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8017470-6D4B-4989-9DE4-2A172395A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9226" y="826680"/>
            <a:ext cx="9833548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Sept. 19, 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7FE8FB-9537-4429-9712-7FDCB8CFA3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9226" y="2438400"/>
            <a:ext cx="9833548" cy="4277360"/>
          </a:xfrm>
        </p:spPr>
        <p:txBody>
          <a:bodyPr vert="horz" lIns="91440" tIns="45720" rIns="91440" bIns="45720" rtlCol="0">
            <a:noAutofit/>
          </a:bodyPr>
          <a:lstStyle/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rgbClr val="000000"/>
                </a:solidFill>
              </a:rPr>
              <a:t>Collect PDN from Green Basket or Coach Pease at the door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rgbClr val="000000"/>
                </a:solidFill>
              </a:rPr>
              <a:t>Sharpen pencil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rgbClr val="000000"/>
                </a:solidFill>
              </a:rPr>
              <a:t>Sit in assigned seat</a:t>
            </a:r>
          </a:p>
          <a:p>
            <a:pPr marL="457200" indent="-228600" algn="l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rgbClr val="000000"/>
                </a:solidFill>
              </a:rPr>
              <a:t>Complete  PDN on own</a:t>
            </a:r>
          </a:p>
        </p:txBody>
      </p:sp>
    </p:spTree>
    <p:extLst>
      <p:ext uri="{BB962C8B-B14F-4D97-AF65-F5344CB8AC3E}">
        <p14:creationId xmlns:p14="http://schemas.microsoft.com/office/powerpoint/2010/main" val="3815982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13ACF-7EFE-47D4-B0C6-63A2EB84F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1823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/>
              <a:t>PDN: Earth’s 4 Spheres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7EAC2-ECA0-4A5F-94CD-9DB816E81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36948"/>
            <a:ext cx="12192000" cy="56650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dirty="0"/>
              <a:t>Directions:  Collect Textbook / open to page 87 / use pgs. 87-89 to complete questions / statements below.</a:t>
            </a:r>
          </a:p>
          <a:p>
            <a:r>
              <a:rPr lang="en-US" sz="1800" dirty="0"/>
              <a:t>1-4. What are the four most common elements in the universe?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1. __________________________________   2. ___________________________________    </a:t>
            </a:r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r>
              <a:rPr lang="en-US" sz="1800" dirty="0"/>
              <a:t>    3. __________________________________    4. ___________________________________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5. What is the most common element found in the Earth’s crust (lithosphere)?   ______________________________________________________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r>
              <a:rPr lang="en-US" sz="1800" dirty="0"/>
              <a:t>6-7.  What two elements make up most of the Earth’s crust?  6.__________________   7. _________________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1800" dirty="0"/>
              <a:t>8-9. What are the two most common elements found in the atmosphere?8.___________________________  </a:t>
            </a:r>
          </a:p>
          <a:p>
            <a:pPr marL="0" indent="0">
              <a:buNone/>
            </a:pPr>
            <a:r>
              <a:rPr lang="en-US" sz="1800" dirty="0"/>
              <a:t>             9._____________________</a:t>
            </a:r>
          </a:p>
          <a:p>
            <a:endParaRPr lang="en-US" sz="1800" dirty="0"/>
          </a:p>
          <a:p>
            <a:r>
              <a:rPr lang="en-US" sz="1800" dirty="0"/>
              <a:t>10-11.  What are the other types of spheres found in our Earth called? 10. _____________________   11. _________________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7CBF52-467F-4F7C-8C26-D9A30E96F9E5}"/>
              </a:ext>
            </a:extLst>
          </p:cNvPr>
          <p:cNvSpPr txBox="1"/>
          <p:nvPr/>
        </p:nvSpPr>
        <p:spPr>
          <a:xfrm>
            <a:off x="0" y="15604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Name : _________________________________________________   Pease Per: _____   Date: _____ / ______ / ________</a:t>
            </a:r>
          </a:p>
        </p:txBody>
      </p:sp>
    </p:spTree>
    <p:extLst>
      <p:ext uri="{BB962C8B-B14F-4D97-AF65-F5344CB8AC3E}">
        <p14:creationId xmlns:p14="http://schemas.microsoft.com/office/powerpoint/2010/main" val="3850154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0B61C5E-A765-4627-A182-223E77425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1823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/>
              <a:t>PDN: Earth’s 4 Spheres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3DBC3DE-1926-4A47-A595-D440D5359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36948"/>
            <a:ext cx="12192000" cy="56650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dirty="0"/>
              <a:t>Directions:  Collect Textbook / open to page 87 / use pgs. 87-89 to complete questions / statements below.</a:t>
            </a:r>
          </a:p>
          <a:p>
            <a:r>
              <a:rPr lang="en-US" sz="1800" dirty="0"/>
              <a:t>1-4. What are the four most common elements in the universe?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1. __________________________________   2. ___________________________________    </a:t>
            </a:r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r>
              <a:rPr lang="en-US" sz="1800" dirty="0"/>
              <a:t>    3. __________________________________    4. ___________________________________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5. What is the most common element found in the Earth’s crust (lithosphere)?   ______________________________________________________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r>
              <a:rPr lang="en-US" sz="1800" dirty="0"/>
              <a:t>6-7.  What two elements make up most of the Earth’s crust?  6.__________________   7. _________________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1800" dirty="0"/>
              <a:t>8-9. What are the two most common elements found in the atmosphere?8.___________________________  </a:t>
            </a:r>
          </a:p>
          <a:p>
            <a:pPr marL="0" indent="0">
              <a:buNone/>
            </a:pPr>
            <a:r>
              <a:rPr lang="en-US" sz="1800" dirty="0"/>
              <a:t>             9._____________________</a:t>
            </a:r>
          </a:p>
          <a:p>
            <a:endParaRPr lang="en-US" sz="1800" dirty="0"/>
          </a:p>
          <a:p>
            <a:r>
              <a:rPr lang="en-US" sz="1800" dirty="0"/>
              <a:t>10-11.  What are the other types of spheres found in our Earth called? 10. _____________________   11. _________________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58BC79-95DC-49E4-BFD5-22CD2953F012}"/>
              </a:ext>
            </a:extLst>
          </p:cNvPr>
          <p:cNvSpPr txBox="1"/>
          <p:nvPr/>
        </p:nvSpPr>
        <p:spPr>
          <a:xfrm>
            <a:off x="0" y="15604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Name : _________________________________________________   Pease Per: _____   Date: _____ / ______ / ________</a:t>
            </a:r>
          </a:p>
        </p:txBody>
      </p:sp>
    </p:spTree>
    <p:extLst>
      <p:ext uri="{BB962C8B-B14F-4D97-AF65-F5344CB8AC3E}">
        <p14:creationId xmlns:p14="http://schemas.microsoft.com/office/powerpoint/2010/main" val="2870074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B4B27E2-6A59-4E93-B7BD-4AE52D8A0C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5919" y="-508000"/>
            <a:ext cx="13167360" cy="85242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AB6C564-051D-4753-95FF-712DCF106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469265"/>
            <a:ext cx="10515600" cy="1326515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6000" u="sng" dirty="0">
                <a:latin typeface="Arial Black" panose="020B0A04020102020204" pitchFamily="34" charset="0"/>
              </a:rPr>
              <a:t>TEK 6.5 B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A8861-D73C-4363-B260-08EC10980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" y="960120"/>
            <a:ext cx="11418570" cy="5577840"/>
          </a:xfrm>
        </p:spPr>
        <p:txBody>
          <a:bodyPr>
            <a:noAutofit/>
          </a:bodyPr>
          <a:lstStyle/>
          <a:p>
            <a:r>
              <a:rPr lang="en-US" sz="6000" dirty="0"/>
              <a:t>(B) recognize that a limited number of the many known elements comprise the largest portion of solid Earth, living matter, oceans, and the atmosphere</a:t>
            </a:r>
          </a:p>
        </p:txBody>
      </p:sp>
    </p:spTree>
    <p:extLst>
      <p:ext uri="{BB962C8B-B14F-4D97-AF65-F5344CB8AC3E}">
        <p14:creationId xmlns:p14="http://schemas.microsoft.com/office/powerpoint/2010/main" val="84072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FDDD5C1-FCF7-49BE-BE9F-A314B6618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5919" y="-508000"/>
            <a:ext cx="13167360" cy="85242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7EE20FA-2721-447A-BD3E-36B4AB616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latin typeface="Arial Black" panose="020B0A04020102020204" pitchFamily="34" charset="0"/>
              </a:rPr>
              <a:t>LO: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00472-D055-4AF0-B46C-888E2CAB3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Students will compare/contrast the different types of elements found the Earth’s 4 spheres by completing a foldable.</a:t>
            </a:r>
          </a:p>
        </p:txBody>
      </p:sp>
    </p:spTree>
    <p:extLst>
      <p:ext uri="{BB962C8B-B14F-4D97-AF65-F5344CB8AC3E}">
        <p14:creationId xmlns:p14="http://schemas.microsoft.com/office/powerpoint/2010/main" val="1180437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61363BE-D3C9-4256-B664-17F51386F3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5919" y="-508000"/>
            <a:ext cx="13167360" cy="85242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C541F2-B35D-4B6B-94BC-0BF52E2C2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>
                <a:latin typeface="Arial Black" panose="020B0A04020102020204" pitchFamily="34" charset="0"/>
              </a:rPr>
              <a:t>DOL: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284F5-E67B-45A2-B16A-E2F81D6C9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Students will complete 5/5 questions to compare/contrast the different types of elements found within the Earth’s spheres with 80% accuracy.</a:t>
            </a:r>
          </a:p>
        </p:txBody>
      </p:sp>
    </p:spTree>
    <p:extLst>
      <p:ext uri="{BB962C8B-B14F-4D97-AF65-F5344CB8AC3E}">
        <p14:creationId xmlns:p14="http://schemas.microsoft.com/office/powerpoint/2010/main" val="1886188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50F63-1112-44D3-AF71-1F58C687A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E5332-38AF-4878-B922-1365E26CB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1280160"/>
            <a:ext cx="11967210" cy="4896803"/>
          </a:xfrm>
        </p:spPr>
        <p:txBody>
          <a:bodyPr>
            <a:normAutofit/>
          </a:bodyPr>
          <a:lstStyle/>
          <a:p>
            <a:r>
              <a:rPr lang="en-US" sz="3600" dirty="0"/>
              <a:t>1. Teacher will hand out model/ explain how to put the foldable together.</a:t>
            </a:r>
          </a:p>
          <a:p>
            <a:r>
              <a:rPr lang="en-US" sz="3600" dirty="0"/>
              <a:t>2. Students will follow along in completing the correct way to fold foldable.  Students will write name/teacher/period/date at bottom of foldable on the back side.</a:t>
            </a:r>
          </a:p>
          <a:p>
            <a:r>
              <a:rPr lang="en-US" sz="3600" dirty="0"/>
              <a:t>3. Regulars: will follow along with teacher led presentation to complete foldable</a:t>
            </a:r>
          </a:p>
          <a:p>
            <a:pPr lvl="1"/>
            <a:r>
              <a:rPr lang="en-US" sz="3800" dirty="0"/>
              <a:t>Honors</a:t>
            </a:r>
            <a:r>
              <a:rPr lang="en-US" sz="3600" dirty="0"/>
              <a:t>: Will use weblink provided, textbooks and video links to complete foldable with table partner.</a:t>
            </a:r>
          </a:p>
        </p:txBody>
      </p:sp>
    </p:spTree>
    <p:extLst>
      <p:ext uri="{BB962C8B-B14F-4D97-AF65-F5344CB8AC3E}">
        <p14:creationId xmlns:p14="http://schemas.microsoft.com/office/powerpoint/2010/main" val="3296775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1BECD-FECD-4F46-864C-5C5698A73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" y="365125"/>
            <a:ext cx="11250930" cy="1325563"/>
          </a:xfrm>
        </p:spPr>
        <p:txBody>
          <a:bodyPr/>
          <a:lstStyle/>
          <a:p>
            <a:r>
              <a:rPr lang="en-US" u="sng" dirty="0"/>
              <a:t>Video Clip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44F76-2DFA-48FB-B043-87091D1E8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Crash Course Earth Spheres Part 1</a:t>
            </a:r>
          </a:p>
          <a:p>
            <a:r>
              <a:rPr lang="en-US" dirty="0">
                <a:hlinkClick r:id="rId2"/>
              </a:rPr>
              <a:t>https://www.youtube.com/watch?v=VMxjzWHbyFM</a:t>
            </a:r>
            <a:endParaRPr lang="en-US" dirty="0"/>
          </a:p>
          <a:p>
            <a:endParaRPr lang="en-US" dirty="0"/>
          </a:p>
          <a:p>
            <a:r>
              <a:rPr lang="en-US" dirty="0"/>
              <a:t>Crash Course Earth Spheres Part 2</a:t>
            </a:r>
          </a:p>
          <a:p>
            <a:r>
              <a:rPr lang="en-US" dirty="0">
                <a:hlinkClick r:id="rId3"/>
              </a:rPr>
              <a:t>https://www.youtube.com/watch?v=UXh_7wbnS3A</a:t>
            </a:r>
            <a:endParaRPr lang="en-US" dirty="0"/>
          </a:p>
          <a:p>
            <a:endParaRPr lang="en-US" dirty="0"/>
          </a:p>
          <a:p>
            <a:r>
              <a:rPr lang="en-US" dirty="0"/>
              <a:t>Moo </a:t>
            </a:r>
            <a:r>
              <a:rPr lang="en-US" dirty="0" err="1"/>
              <a:t>Moo</a:t>
            </a:r>
            <a:r>
              <a:rPr lang="en-US" dirty="0"/>
              <a:t> Earth Spheres</a:t>
            </a:r>
          </a:p>
          <a:p>
            <a:r>
              <a:rPr lang="en-US" dirty="0">
                <a:hlinkClick r:id="rId4"/>
              </a:rPr>
              <a:t>https://www.youtube.com/watch?v=m4TnPv_b6WU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62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747</Words>
  <Application>Microsoft Office PowerPoint</Application>
  <PresentationFormat>Widescreen</PresentationFormat>
  <Paragraphs>94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Office Theme</vt:lpstr>
      <vt:lpstr>Sept. 19, 2018 Advisory</vt:lpstr>
      <vt:lpstr>Sept. 19, 2018</vt:lpstr>
      <vt:lpstr>PDN: Earth’s 4 Spheres</vt:lpstr>
      <vt:lpstr>PDN: Earth’s 4 Spheres</vt:lpstr>
      <vt:lpstr>    TEK 6.5 B   </vt:lpstr>
      <vt:lpstr>LO:</vt:lpstr>
      <vt:lpstr>DOL:</vt:lpstr>
      <vt:lpstr>Procedure</vt:lpstr>
      <vt:lpstr>Video Clip Links</vt:lpstr>
      <vt:lpstr>Web Links…</vt:lpstr>
      <vt:lpstr>Additional Research Links:</vt:lpstr>
      <vt:lpstr>Students will create a poster to compare/contrast the 4 different spheres’.  Example of poster below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Sept. 19, 2018 Advisory</dc:title>
  <dc:creator>Katherine Pease</dc:creator>
  <cp:lastModifiedBy>Katherine Pease</cp:lastModifiedBy>
  <cp:revision>4</cp:revision>
  <cp:lastPrinted>2018-09-19T03:48:00Z</cp:lastPrinted>
  <dcterms:created xsi:type="dcterms:W3CDTF">2018-09-19T03:25:33Z</dcterms:created>
  <dcterms:modified xsi:type="dcterms:W3CDTF">2018-09-19T03:49:17Z</dcterms:modified>
</cp:coreProperties>
</file>