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5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00F52-CD74-478A-99AF-1B4E2126F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9992B3-2ACE-4D88-A264-AF16FE4F6B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5556D-C49A-47EF-B45D-11048AEEC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32C2D-A178-4EA5-AA36-52F37336D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38E52-8BF5-4F4A-A02A-89AEF4AB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15115-825E-4346-9E58-CA3D83B08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F239DD-5137-443E-AC6A-7FC6C9DBB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02B85-7E40-49C2-AE37-4FED5218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A570F-E391-4E29-9C56-C1569965C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A6050-31D4-4761-8AE7-2BCA9A3E8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78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4209A-536D-48B5-B9C4-3260BD23A1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6FA351-45AB-4D7D-A358-8AA4ABD3A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3AA75F-9C10-4ED7-ACFD-97D9F23AD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0748E-BE80-4BD3-A62D-53A2A1C33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9EAA-7D81-441A-B710-446C5FF31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5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6AE0F-C4E3-4766-A6C3-B9EF72CA5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2A6EC-3B8E-4B1B-8777-4F07323D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0E39A-FB3D-4029-A004-F789092DD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C04A9-C287-4521-8A6F-2253D8EEC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E37F5-0568-4037-91FF-511F0C596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8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D1A30-2EE9-4309-AA78-BD2C2B133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247865-645B-4193-A851-564675E41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4E225-E4B9-4D86-A177-C3D3459D2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046BB7-C399-44EC-98D7-59DCD5CA8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3D03F-195B-4227-A6DC-6893891A8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60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9FC88-8E73-4FA8-B7F1-EBEFF5902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7D84E-115C-4134-9E91-3D6FC0412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552FC-957E-4C13-ABE0-E01F3C4DC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22A51-EAB8-407F-8287-FB03A55C1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2FF806-A939-4EF4-BAD5-75EC149B4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7002E-EB52-44BE-873D-E32446A1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970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34B7E-4F7A-4343-A551-CD01102E3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5C88E-DA2A-44C4-84B8-6327471F4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92E540-F231-4868-B9B1-0B0BFEF0D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FFD79-03E6-4711-A9BA-2490D7EC9A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ACE1C5-3A6C-4419-B0ED-4522FDD6E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86FFC7-380B-463E-8FC8-F692EBA63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F7004A-7A4F-41AA-BBA7-AD1FB5BF9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77E7F1-B56E-4040-8CE4-1EE1EF253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30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2417-9C23-4918-BF76-2026042D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8222DB-28F4-42E7-AB96-E9BC8DFE0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DBC6B1-E1E5-4DF9-A8CB-06805B0F3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303597-646D-4454-89D9-C03F0758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1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3AA09-7258-49D2-AE2E-81440EEBF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C727A9-96E7-4243-8CF2-02E05691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C2E54-165D-40DE-8104-F39D51AB1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29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DA8E8-BD03-4C05-AF6D-8737670E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4595-14DC-464A-9337-749619C55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812457-69DF-4ADE-B1FC-E5B5D864B0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5F020-F3D5-4922-8DD5-75206CABB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502A0-A8C1-49A1-9AB6-D6EA4B768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5EE4E-5682-40A0-AE1B-3CAAE02C6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EF3CE-C147-4686-A9AC-59B2EA316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388C1A-B1BB-4716-AD0E-9C8AD020C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55363-877C-49DE-9841-817010475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4E60FF-834D-4C84-8920-15CB454F9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8A420-C025-4112-8089-0B290100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A01EA-67F8-4A6F-8F4A-CB92DAC41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9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14131D-64D3-4F8D-A7B9-07F4A0A78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2F8FC-F194-4D3F-9330-CC77A3B888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24905-0050-402E-99B9-11F1C5D2C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33CDD-6B66-4EAB-BD1A-03D61FD2708C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CB402-8E5F-481B-A518-6371A9D089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53D8E-4AF2-4B34-A544-40CFD7813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75B2-36BA-4D7C-B8E5-FD765EFFD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idshealth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FF543C-7EF4-4C55-8A4F-A3771D7B9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88913" y="0"/>
            <a:ext cx="421481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3E162-58FB-4F3C-8C3E-86144D465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2600" y="0"/>
            <a:ext cx="6375400" cy="1022026"/>
          </a:xfrm>
        </p:spPr>
        <p:txBody>
          <a:bodyPr/>
          <a:lstStyle/>
          <a:p>
            <a:r>
              <a:rPr lang="en-US" u="sng" dirty="0"/>
              <a:t>October 3, 2017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C59F5D-E99C-414B-B657-B546F81963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1600" y="1173345"/>
            <a:ext cx="8280400" cy="5559228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6000" dirty="0"/>
              <a:t>Collect PDN / DOL and Clicker</a:t>
            </a:r>
          </a:p>
          <a:p>
            <a:pPr marL="457200" indent="-457200" algn="l">
              <a:buAutoNum type="arabicPeriod"/>
            </a:pPr>
            <a:r>
              <a:rPr lang="en-US" sz="60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6000" dirty="0"/>
              <a:t>Sit in assigned seat</a:t>
            </a:r>
          </a:p>
          <a:p>
            <a:pPr marL="457200" indent="-457200" algn="l">
              <a:buAutoNum type="arabicPeriod"/>
            </a:pPr>
            <a:r>
              <a:rPr lang="en-US" sz="6000" dirty="0"/>
              <a:t>Complete PDN / DOL</a:t>
            </a:r>
          </a:p>
        </p:txBody>
      </p:sp>
    </p:spTree>
    <p:extLst>
      <p:ext uri="{BB962C8B-B14F-4D97-AF65-F5344CB8AC3E}">
        <p14:creationId xmlns:p14="http://schemas.microsoft.com/office/powerpoint/2010/main" val="442766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CCB91-A558-4D33-8A52-E67A4AFE3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42166"/>
            <a:ext cx="4648200" cy="56347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r>
              <a:rPr lang="en-US" sz="5400" dirty="0"/>
              <a:t>LO: We will identify the structures and functions of the muscular system.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3FD4BA-1640-45B8-9DE3-C63FC1FCB8C8}"/>
              </a:ext>
            </a:extLst>
          </p:cNvPr>
          <p:cNvSpPr txBox="1"/>
          <p:nvPr/>
        </p:nvSpPr>
        <p:spPr>
          <a:xfrm>
            <a:off x="6303696" y="380326"/>
            <a:ext cx="5785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6</a:t>
            </a:r>
            <a:r>
              <a:rPr lang="en-US" sz="4800" b="1" u="sng" baseline="30000" dirty="0"/>
              <a:t>th</a:t>
            </a:r>
            <a:r>
              <a:rPr lang="en-US" sz="4800" b="1" u="sng" dirty="0"/>
              <a:t> Grade</a:t>
            </a:r>
          </a:p>
          <a:p>
            <a:pPr algn="ctr"/>
            <a:r>
              <a:rPr lang="en-US" sz="4800" dirty="0"/>
              <a:t>LO: We will investigate the similarities and differences between elements and compounds.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B455328-EDC3-487F-A0C7-6489AFCCF3FA}"/>
              </a:ext>
            </a:extLst>
          </p:cNvPr>
          <p:cNvCxnSpPr>
            <a:cxnSpLocks/>
          </p:cNvCxnSpPr>
          <p:nvPr/>
        </p:nvCxnSpPr>
        <p:spPr>
          <a:xfrm>
            <a:off x="5778500" y="82550"/>
            <a:ext cx="0" cy="67754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9CBE552C-5C18-459F-9E73-1C4EB76825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9613900" y="4829175"/>
            <a:ext cx="2578100" cy="20288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529B59-0017-4E37-8ABB-BAE0B07FB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0" y="1"/>
            <a:ext cx="1816100" cy="142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1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9D36280-33CC-4D8E-B645-F12793D5F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" y="542166"/>
            <a:ext cx="5388429" cy="6163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</a:t>
            </a:r>
          </a:p>
          <a:p>
            <a:pPr marL="0" indent="0">
              <a:buNone/>
            </a:pPr>
            <a:r>
              <a:rPr lang="en-US" sz="5400" dirty="0"/>
              <a:t>DOL: I will complete 5 multiple choice questions over the muscular system via an exit slip.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DFD31-76E9-4C41-AFD8-3D99F28D07EA}"/>
              </a:ext>
            </a:extLst>
          </p:cNvPr>
          <p:cNvSpPr txBox="1"/>
          <p:nvPr/>
        </p:nvSpPr>
        <p:spPr>
          <a:xfrm>
            <a:off x="6303696" y="542166"/>
            <a:ext cx="5785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6</a:t>
            </a:r>
            <a:r>
              <a:rPr lang="en-US" sz="4800" b="1" u="sng" baseline="30000" dirty="0"/>
              <a:t>th</a:t>
            </a:r>
            <a:r>
              <a:rPr lang="en-US" sz="4800" b="1" u="sng" dirty="0"/>
              <a:t> Grade</a:t>
            </a:r>
          </a:p>
          <a:p>
            <a:r>
              <a:rPr lang="en-US" sz="4800" dirty="0"/>
              <a:t>DOL: I will compare and contrast what an element to and compound  have in common in an exit slip.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55B68D7-95C7-46E2-BCBC-AC48EB867B38}"/>
              </a:ext>
            </a:extLst>
          </p:cNvPr>
          <p:cNvCxnSpPr>
            <a:cxnSpLocks/>
          </p:cNvCxnSpPr>
          <p:nvPr/>
        </p:nvCxnSpPr>
        <p:spPr>
          <a:xfrm>
            <a:off x="5778500" y="82550"/>
            <a:ext cx="0" cy="67754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471912C-886D-4F0A-8B52-DEB55E4EA9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9613900" y="4965700"/>
            <a:ext cx="2578100" cy="1892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8EA9EE-1BA6-4EB5-9BB3-1CBA7E367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0" y="0"/>
            <a:ext cx="1447800" cy="144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9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89AD24-DFF2-4658-8596-5E9E69231C39}"/>
              </a:ext>
            </a:extLst>
          </p:cNvPr>
          <p:cNvSpPr txBox="1">
            <a:spLocks/>
          </p:cNvSpPr>
          <p:nvPr/>
        </p:nvSpPr>
        <p:spPr>
          <a:xfrm>
            <a:off x="97971" y="542166"/>
            <a:ext cx="5584372" cy="631583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 Agenda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/>
              <a:t>DOL over Integumentary System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/>
              <a:t>Introduced to Muscular System / video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/>
              <a:t>Complete Muscular System Foldable</a:t>
            </a:r>
          </a:p>
          <a:p>
            <a:pPr marL="914400" indent="-914400">
              <a:buFont typeface="Arial" panose="020B0604020202020204" pitchFamily="34" charset="0"/>
              <a:buAutoNum type="arabicPeriod"/>
            </a:pPr>
            <a:r>
              <a:rPr lang="en-US" sz="5400" dirty="0" err="1"/>
              <a:t>Dol</a:t>
            </a:r>
            <a:endParaRPr lang="en-US" sz="5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3824F-E825-41D6-9A5E-3BFBC5280A78}"/>
              </a:ext>
            </a:extLst>
          </p:cNvPr>
          <p:cNvSpPr txBox="1"/>
          <p:nvPr/>
        </p:nvSpPr>
        <p:spPr>
          <a:xfrm>
            <a:off x="6303696" y="542166"/>
            <a:ext cx="57858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6</a:t>
            </a:r>
            <a:r>
              <a:rPr lang="en-US" sz="4800" b="1" u="sng" baseline="30000" dirty="0"/>
              <a:t>th</a:t>
            </a:r>
            <a:r>
              <a:rPr lang="en-US" sz="4800" b="1" u="sng" dirty="0"/>
              <a:t> Grade</a:t>
            </a:r>
          </a:p>
          <a:p>
            <a:pPr marL="914400" indent="-914400">
              <a:buAutoNum type="arabicPeriod"/>
            </a:pPr>
            <a:r>
              <a:rPr lang="en-US" sz="4800" dirty="0"/>
              <a:t>PDN </a:t>
            </a:r>
          </a:p>
          <a:p>
            <a:pPr marL="914400" indent="-914400">
              <a:buAutoNum type="arabicPeriod"/>
            </a:pPr>
            <a:r>
              <a:rPr lang="en-US" sz="4800" dirty="0"/>
              <a:t>Review Element / Compound</a:t>
            </a:r>
          </a:p>
          <a:p>
            <a:pPr marL="914400" indent="-914400">
              <a:buAutoNum type="arabicPeriod"/>
            </a:pPr>
            <a:r>
              <a:rPr lang="en-US" sz="4800" dirty="0"/>
              <a:t>Lego Model Build Practice</a:t>
            </a:r>
          </a:p>
          <a:p>
            <a:pPr marL="914400" indent="-914400">
              <a:buAutoNum type="arabicPeriod"/>
            </a:pPr>
            <a:r>
              <a:rPr lang="en-US" sz="4800" dirty="0"/>
              <a:t>DOL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579A243-8C99-48BE-8954-AB87C662C11D}"/>
              </a:ext>
            </a:extLst>
          </p:cNvPr>
          <p:cNvCxnSpPr>
            <a:cxnSpLocks/>
          </p:cNvCxnSpPr>
          <p:nvPr/>
        </p:nvCxnSpPr>
        <p:spPr>
          <a:xfrm>
            <a:off x="5778500" y="82550"/>
            <a:ext cx="0" cy="67754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E5A604-30A9-4827-8492-91D48DFA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9613900" y="4203701"/>
            <a:ext cx="2578100" cy="26543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9E8173-0C65-4973-86DA-AF6575FB4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0" y="1"/>
            <a:ext cx="8255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8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BC3DD70-E922-4CA1-A0A7-2F818CDAF7C2}"/>
              </a:ext>
            </a:extLst>
          </p:cNvPr>
          <p:cNvSpPr txBox="1">
            <a:spLocks/>
          </p:cNvSpPr>
          <p:nvPr/>
        </p:nvSpPr>
        <p:spPr>
          <a:xfrm>
            <a:off x="97971" y="542166"/>
            <a:ext cx="5388429" cy="616343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u="sng" dirty="0"/>
              <a:t>7</a:t>
            </a:r>
            <a:r>
              <a:rPr lang="en-US" sz="5400" u="sng" baseline="30000" dirty="0"/>
              <a:t>th</a:t>
            </a:r>
            <a:r>
              <a:rPr lang="en-US" sz="5400" u="sng" dirty="0"/>
              <a:t> Grade TEK</a:t>
            </a:r>
          </a:p>
          <a:p>
            <a:pPr marL="0" indent="0" algn="ctr">
              <a:buNone/>
            </a:pPr>
            <a:r>
              <a:rPr lang="en-US" sz="5400" dirty="0"/>
              <a:t>7.12(B)  identify the main functions of the systems of the human organism, including the circulatory, respiratory, skeletal, muscular, digestive, excretory, reproductive, integumentary, nervous, and endocrine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66F691-09FA-476E-806F-8709127D2438}"/>
              </a:ext>
            </a:extLst>
          </p:cNvPr>
          <p:cNvSpPr txBox="1"/>
          <p:nvPr/>
        </p:nvSpPr>
        <p:spPr>
          <a:xfrm>
            <a:off x="5954486" y="542166"/>
            <a:ext cx="6135015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/>
              <a:t>6</a:t>
            </a:r>
            <a:r>
              <a:rPr lang="en-US" sz="4800" b="1" u="sng" baseline="30000" dirty="0"/>
              <a:t>th</a:t>
            </a:r>
            <a:r>
              <a:rPr lang="en-US" sz="4800" b="1" u="sng" dirty="0"/>
              <a:t> Grade TEK</a:t>
            </a:r>
          </a:p>
          <a:p>
            <a:pPr algn="ctr"/>
            <a:r>
              <a:rPr lang="en-US" sz="6000" dirty="0"/>
              <a:t>6.5(C)  differentiate between elements and compounds on the most basic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0A7BC85-796C-406C-9AA3-5399A8C0C04B}"/>
              </a:ext>
            </a:extLst>
          </p:cNvPr>
          <p:cNvCxnSpPr>
            <a:cxnSpLocks/>
          </p:cNvCxnSpPr>
          <p:nvPr/>
        </p:nvCxnSpPr>
        <p:spPr>
          <a:xfrm>
            <a:off x="5778500" y="82550"/>
            <a:ext cx="0" cy="677545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5F7E43E-98A2-4EF1-8468-20FD9A81D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8877300" y="5748642"/>
            <a:ext cx="3314700" cy="11093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36951F-6C2D-4FBF-9F8E-7F56339A3D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16" r="17791"/>
          <a:stretch/>
        </p:blipFill>
        <p:spPr>
          <a:xfrm>
            <a:off x="-4528" y="1"/>
            <a:ext cx="1287228" cy="107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94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BD3A5F-5BC9-444B-B8B9-BBD5816381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0000" r="4333" b="15778"/>
          <a:stretch/>
        </p:blipFill>
        <p:spPr>
          <a:xfrm rot="965865">
            <a:off x="8355589" y="-364634"/>
            <a:ext cx="4637847" cy="46031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F15C48-7BAF-4B90-8B5E-529AB85AA269}"/>
              </a:ext>
            </a:extLst>
          </p:cNvPr>
          <p:cNvSpPr txBox="1"/>
          <p:nvPr/>
        </p:nvSpPr>
        <p:spPr>
          <a:xfrm>
            <a:off x="348792" y="433633"/>
            <a:ext cx="11170763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6</a:t>
            </a:r>
            <a:r>
              <a:rPr lang="en-US" sz="4000" baseline="30000" dirty="0"/>
              <a:t>th</a:t>
            </a:r>
            <a:r>
              <a:rPr lang="en-US" sz="4000" dirty="0"/>
              <a:t> Grade Lego Model Lab</a:t>
            </a:r>
          </a:p>
          <a:p>
            <a:r>
              <a:rPr lang="en-US" sz="4000" dirty="0"/>
              <a:t>*1 color of </a:t>
            </a:r>
            <a:r>
              <a:rPr lang="en-US" sz="4000" dirty="0" err="1"/>
              <a:t>legos</a:t>
            </a:r>
            <a:r>
              <a:rPr lang="en-US" sz="4000" dirty="0"/>
              <a:t> represents  1 element</a:t>
            </a:r>
          </a:p>
          <a:p>
            <a:r>
              <a:rPr lang="en-US" sz="4000" dirty="0"/>
              <a:t>*1 </a:t>
            </a:r>
            <a:r>
              <a:rPr lang="en-US" sz="4000" dirty="0" err="1"/>
              <a:t>lego</a:t>
            </a:r>
            <a:r>
              <a:rPr lang="en-US" sz="4000" dirty="0"/>
              <a:t> of each color represents 1 atom</a:t>
            </a:r>
          </a:p>
          <a:p>
            <a:r>
              <a:rPr lang="en-US" sz="4000" dirty="0"/>
              <a:t>   of the element</a:t>
            </a:r>
          </a:p>
          <a:p>
            <a:pPr marL="742950" indent="-742950">
              <a:buAutoNum type="arabicPeriod"/>
            </a:pPr>
            <a:r>
              <a:rPr lang="en-US" sz="4000" dirty="0"/>
              <a:t>Look at the chemical formula</a:t>
            </a:r>
          </a:p>
          <a:p>
            <a:pPr marL="742950" indent="-742950">
              <a:buAutoNum type="arabicPeriod"/>
            </a:pPr>
            <a:r>
              <a:rPr lang="en-US" sz="4000" dirty="0"/>
              <a:t>Decide how many elements are in it</a:t>
            </a:r>
          </a:p>
          <a:p>
            <a:pPr marL="742950" indent="-742950">
              <a:buAutoNum type="arabicPeriod"/>
            </a:pPr>
            <a:r>
              <a:rPr lang="en-US" sz="4000" dirty="0"/>
              <a:t>Pick out </a:t>
            </a:r>
            <a:r>
              <a:rPr lang="en-US" sz="4000" dirty="0" err="1"/>
              <a:t>legos</a:t>
            </a:r>
            <a:r>
              <a:rPr lang="en-US" sz="4000" dirty="0"/>
              <a:t> for element (see top description)</a:t>
            </a:r>
          </a:p>
          <a:p>
            <a:pPr marL="742950" indent="-742950">
              <a:buAutoNum type="arabicPeriod"/>
            </a:pPr>
            <a:r>
              <a:rPr lang="en-US" sz="4000" dirty="0"/>
              <a:t>Build the chemical formula</a:t>
            </a:r>
          </a:p>
          <a:p>
            <a:pPr marL="742950" indent="-742950">
              <a:buAutoNum type="arabicPeriod"/>
            </a:pPr>
            <a:r>
              <a:rPr lang="en-US" sz="4000" dirty="0"/>
              <a:t>Use the model to complete the chart for each formula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8754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D99D5-CD1F-46A1-AD5E-84ABE27BE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24848" y="1536700"/>
            <a:ext cx="7548472" cy="5321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46F870-969B-4A4F-A4B2-708910866FFD}"/>
              </a:ext>
            </a:extLst>
          </p:cNvPr>
          <p:cNvSpPr txBox="1"/>
          <p:nvPr/>
        </p:nvSpPr>
        <p:spPr>
          <a:xfrm>
            <a:off x="292100" y="177800"/>
            <a:ext cx="117475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/>
              <a:t>7</a:t>
            </a:r>
            <a:r>
              <a:rPr lang="en-US" sz="4000" u="sng" baseline="30000" dirty="0"/>
              <a:t>th</a:t>
            </a:r>
            <a:r>
              <a:rPr lang="en-US" sz="4000" u="sng" dirty="0"/>
              <a:t> Grade</a:t>
            </a:r>
          </a:p>
          <a:p>
            <a:r>
              <a:rPr lang="en-US" sz="4000" dirty="0"/>
              <a:t>1. Review / Grade </a:t>
            </a:r>
            <a:r>
              <a:rPr lang="en-US" sz="4000" dirty="0" err="1"/>
              <a:t>Dol</a:t>
            </a:r>
            <a:r>
              <a:rPr lang="en-US" sz="4000" dirty="0"/>
              <a:t> on Integumentary System</a:t>
            </a:r>
          </a:p>
          <a:p>
            <a:r>
              <a:rPr lang="en-US" sz="4000" dirty="0"/>
              <a:t>2. Discuss what Muscles do for your body as a pair share, record in journal</a:t>
            </a:r>
          </a:p>
          <a:p>
            <a:r>
              <a:rPr lang="en-US" sz="4000" dirty="0"/>
              <a:t>3. Discuss as a class</a:t>
            </a:r>
          </a:p>
          <a:p>
            <a:r>
              <a:rPr lang="en-US" sz="4000" dirty="0"/>
              <a:t>4. Pass out Muscular System Foldable</a:t>
            </a:r>
          </a:p>
          <a:p>
            <a:r>
              <a:rPr lang="en-US" sz="4000" dirty="0"/>
              <a:t>5. Log in to </a:t>
            </a:r>
            <a:r>
              <a:rPr lang="en-US" sz="4000" dirty="0">
                <a:hlinkClick r:id="rId4"/>
              </a:rPr>
              <a:t>www.kidshealth.org</a:t>
            </a:r>
            <a:endParaRPr lang="en-US" sz="4000" dirty="0"/>
          </a:p>
          <a:p>
            <a:r>
              <a:rPr lang="en-US" sz="4000" dirty="0"/>
              <a:t>6. Click on “for kids”</a:t>
            </a:r>
          </a:p>
          <a:p>
            <a:r>
              <a:rPr lang="en-US" sz="4000" dirty="0"/>
              <a:t>7. Type Muscular System into Search</a:t>
            </a:r>
          </a:p>
          <a:p>
            <a:r>
              <a:rPr lang="en-US" sz="4000" dirty="0"/>
              <a:t>8. Use information from articles to complete foldable</a:t>
            </a:r>
          </a:p>
        </p:txBody>
      </p:sp>
    </p:spTree>
    <p:extLst>
      <p:ext uri="{BB962C8B-B14F-4D97-AF65-F5344CB8AC3E}">
        <p14:creationId xmlns:p14="http://schemas.microsoft.com/office/powerpoint/2010/main" val="122347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276</Words>
  <Application>Microsoft Office PowerPoint</Application>
  <PresentationFormat>Widescreen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October 3, 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October 3, 2017</dc:title>
  <dc:creator>Katherine Pease</dc:creator>
  <cp:lastModifiedBy>Katherine Pease</cp:lastModifiedBy>
  <cp:revision>4</cp:revision>
  <dcterms:created xsi:type="dcterms:W3CDTF">2017-10-03T02:43:08Z</dcterms:created>
  <dcterms:modified xsi:type="dcterms:W3CDTF">2017-10-03T03:08:07Z</dcterms:modified>
</cp:coreProperties>
</file>