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46" d="100"/>
          <a:sy n="46" d="100"/>
        </p:scale>
        <p:origin x="-9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D104-9195-4373-A937-10DC67399A8A}" type="datetimeFigureOut">
              <a:rPr lang="en-US" smtClean="0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BB0B-A555-4E29-8574-25D056C6E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7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D104-9195-4373-A937-10DC67399A8A}" type="datetimeFigureOut">
              <a:rPr lang="en-US" smtClean="0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BB0B-A555-4E29-8574-25D056C6E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8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D104-9195-4373-A937-10DC67399A8A}" type="datetimeFigureOut">
              <a:rPr lang="en-US" smtClean="0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BB0B-A555-4E29-8574-25D056C6E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7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D104-9195-4373-A937-10DC67399A8A}" type="datetimeFigureOut">
              <a:rPr lang="en-US" smtClean="0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BB0B-A555-4E29-8574-25D056C6E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D104-9195-4373-A937-10DC67399A8A}" type="datetimeFigureOut">
              <a:rPr lang="en-US" smtClean="0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BB0B-A555-4E29-8574-25D056C6E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3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D104-9195-4373-A937-10DC67399A8A}" type="datetimeFigureOut">
              <a:rPr lang="en-US" smtClean="0"/>
              <a:t>5/9/2014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BB0B-A555-4E29-8574-25D056C6E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7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D104-9195-4373-A937-10DC67399A8A}" type="datetimeFigureOut">
              <a:rPr lang="en-US" smtClean="0"/>
              <a:t>5/9/2014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BB0B-A555-4E29-8574-25D056C6E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8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D104-9195-4373-A937-10DC67399A8A}" type="datetimeFigureOut">
              <a:rPr lang="en-US" smtClean="0"/>
              <a:t>5/9/2014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BB0B-A555-4E29-8574-25D056C6E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9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D104-9195-4373-A937-10DC67399A8A}" type="datetimeFigureOut">
              <a:rPr lang="en-US" smtClean="0"/>
              <a:t>5/9/2014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BB0B-A555-4E29-8574-25D056C6E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7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D104-9195-4373-A937-10DC67399A8A}" type="datetimeFigureOut">
              <a:rPr lang="en-US" smtClean="0"/>
              <a:t>5/9/2014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BB0B-A555-4E29-8574-25D056C6E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9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D104-9195-4373-A937-10DC67399A8A}" type="datetimeFigureOut">
              <a:rPr lang="en-US" smtClean="0"/>
              <a:t>5/9/2014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BB0B-A555-4E29-8574-25D056C6E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3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0D104-9195-4373-A937-10DC67399A8A}" type="datetimeFigureOut">
              <a:rPr lang="en-US" smtClean="0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7BB0B-A555-4E29-8574-25D056C6E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6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725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Parent Generation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637861"/>
            <a:ext cx="11938714" cy="11677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Big Question…</a:t>
            </a:r>
          </a:p>
          <a:p>
            <a:r>
              <a:rPr lang="en-US" dirty="0" smtClean="0"/>
              <a:t>How did we get brown baby mice when the mother was black/white and the father was all black? Explain.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3" t="4805" b="24961"/>
          <a:stretch/>
        </p:blipFill>
        <p:spPr>
          <a:xfrm rot="5400000">
            <a:off x="1068946" y="205648"/>
            <a:ext cx="3631842" cy="4816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064" y="4314423"/>
            <a:ext cx="4507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Mother</a:t>
            </a:r>
          </a:p>
          <a:p>
            <a:pPr algn="ctr"/>
            <a:r>
              <a:rPr lang="en-US" sz="4000" dirty="0" smtClean="0"/>
              <a:t>Black / White color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8" t="21750" r="16976" b="40407"/>
          <a:stretch/>
        </p:blipFill>
        <p:spPr>
          <a:xfrm rot="5400000">
            <a:off x="7171386" y="57542"/>
            <a:ext cx="3631844" cy="5112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8429" y="4314423"/>
            <a:ext cx="441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Father</a:t>
            </a:r>
          </a:p>
          <a:p>
            <a:pPr algn="ctr"/>
            <a:r>
              <a:rPr lang="en-US" sz="4000" dirty="0" smtClean="0"/>
              <a:t>Black Color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726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05284"/>
          </a:xfrm>
        </p:spPr>
        <p:txBody>
          <a:bodyPr/>
          <a:lstStyle/>
          <a:p>
            <a:pPr algn="ctr"/>
            <a:r>
              <a:rPr lang="en-US" u="sng" dirty="0" smtClean="0"/>
              <a:t>F1 Generation</a:t>
            </a:r>
            <a:br>
              <a:rPr lang="en-US" u="sng" dirty="0" smtClean="0"/>
            </a:br>
            <a:r>
              <a:rPr lang="en-US" dirty="0" smtClean="0"/>
              <a:t>BB / Bb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8" t="18137" r="9507" b="17636"/>
          <a:stretch/>
        </p:blipFill>
        <p:spPr>
          <a:xfrm rot="5400000">
            <a:off x="3660449" y="-249471"/>
            <a:ext cx="5205954" cy="831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9244" y="1808018"/>
            <a:ext cx="10954555" cy="50499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Phenotype</a:t>
            </a:r>
          </a:p>
          <a:p>
            <a:pPr marL="0" indent="0">
              <a:buNone/>
            </a:pPr>
            <a:r>
              <a:rPr lang="en-US" dirty="0" smtClean="0"/>
              <a:t>Black ________%</a:t>
            </a:r>
          </a:p>
          <a:p>
            <a:pPr marL="0" indent="0">
              <a:buNone/>
            </a:pPr>
            <a:r>
              <a:rPr lang="en-US" dirty="0" smtClean="0"/>
              <a:t>Brown _______%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Genotype</a:t>
            </a:r>
          </a:p>
          <a:p>
            <a:pPr marL="0" indent="0">
              <a:buNone/>
            </a:pPr>
            <a:r>
              <a:rPr lang="en-US" dirty="0" smtClean="0"/>
              <a:t>____ _________%</a:t>
            </a:r>
          </a:p>
          <a:p>
            <a:pPr marL="0" indent="0">
              <a:buNone/>
            </a:pPr>
            <a:r>
              <a:rPr lang="en-US" dirty="0" smtClean="0"/>
              <a:t>____ _________%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Homozygous Dom. ____% </a:t>
            </a:r>
          </a:p>
          <a:p>
            <a:pPr marL="0" indent="0">
              <a:buNone/>
            </a:pPr>
            <a:r>
              <a:rPr lang="en-US" dirty="0" smtClean="0"/>
              <a:t>Homozygous Recessive ____%</a:t>
            </a:r>
          </a:p>
          <a:p>
            <a:pPr marL="0" indent="0">
              <a:buNone/>
            </a:pPr>
            <a:r>
              <a:rPr lang="en-US" dirty="0" smtClean="0"/>
              <a:t>Heterozygous ______%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74287" y="2861876"/>
            <a:ext cx="4893972" cy="35389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>
            <a:off x="9221273" y="2861876"/>
            <a:ext cx="0" cy="3538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1"/>
            <a:endCxn id="6" idx="3"/>
          </p:cNvCxnSpPr>
          <p:nvPr/>
        </p:nvCxnSpPr>
        <p:spPr>
          <a:xfrm>
            <a:off x="6774287" y="4631338"/>
            <a:ext cx="4893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5473" y="1"/>
            <a:ext cx="9601200" cy="1015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Directions:  As a group you are to re-create this on large butcher paper. Remember to draw/color pictures to show each baby’s physical appearance.</a:t>
            </a:r>
          </a:p>
          <a:p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 rot="809202">
            <a:off x="7890393" y="-25163"/>
            <a:ext cx="41543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 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Generation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64" y="727364"/>
            <a:ext cx="6404312" cy="14620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Male: BB  /  Female: Bb      </a:t>
            </a:r>
            <a:br>
              <a:rPr lang="en-US" sz="3200" dirty="0" smtClean="0"/>
            </a:br>
            <a:r>
              <a:rPr lang="en-US" sz="3200" dirty="0" smtClean="0"/>
              <a:t>Black: Dominant / Brown: Recessive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5342" t="26728" r="14624" b="32545"/>
          <a:stretch/>
        </p:blipFill>
        <p:spPr>
          <a:xfrm>
            <a:off x="7239244" y="3958871"/>
            <a:ext cx="1517073" cy="6724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230" y="3958871"/>
            <a:ext cx="1511939" cy="6714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378" y="5728332"/>
            <a:ext cx="1511939" cy="630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60" y="5727299"/>
            <a:ext cx="1511939" cy="6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F2 Generation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1" t="13693" r="4611" b="9354"/>
          <a:stretch/>
        </p:blipFill>
        <p:spPr>
          <a:xfrm rot="5400000">
            <a:off x="6368603" y="1345846"/>
            <a:ext cx="4881092" cy="59242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3" t="22457" r="23835" b="27590"/>
          <a:stretch/>
        </p:blipFill>
        <p:spPr>
          <a:xfrm rot="5400000">
            <a:off x="656822" y="1558350"/>
            <a:ext cx="4881093" cy="549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4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076" y="110336"/>
            <a:ext cx="5808372" cy="9843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Male: Bb / Female: Bb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5162"/>
            <a:ext cx="11353800" cy="5492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Phenotype</a:t>
            </a:r>
          </a:p>
          <a:p>
            <a:pPr marL="0" indent="0">
              <a:buNone/>
            </a:pPr>
            <a:r>
              <a:rPr lang="en-US" dirty="0" smtClean="0"/>
              <a:t>Black ________%</a:t>
            </a:r>
          </a:p>
          <a:p>
            <a:pPr marL="0" indent="0">
              <a:buNone/>
            </a:pPr>
            <a:r>
              <a:rPr lang="en-US" dirty="0" smtClean="0"/>
              <a:t>Brown _______%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Genotype</a:t>
            </a:r>
          </a:p>
          <a:p>
            <a:pPr marL="0" indent="0">
              <a:buNone/>
            </a:pPr>
            <a:r>
              <a:rPr lang="en-US" dirty="0" smtClean="0"/>
              <a:t>____ _________%</a:t>
            </a:r>
          </a:p>
          <a:p>
            <a:pPr marL="0" indent="0">
              <a:buNone/>
            </a:pPr>
            <a:r>
              <a:rPr lang="en-US" dirty="0" smtClean="0"/>
              <a:t>____ _________%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Homozygous Dom. ____% </a:t>
            </a:r>
          </a:p>
          <a:p>
            <a:pPr marL="0" indent="0">
              <a:buNone/>
            </a:pPr>
            <a:r>
              <a:rPr lang="en-US" dirty="0" smtClean="0"/>
              <a:t>Homozygous Recessive ____%</a:t>
            </a:r>
          </a:p>
          <a:p>
            <a:pPr marL="0" indent="0">
              <a:buNone/>
            </a:pPr>
            <a:r>
              <a:rPr lang="en-US" dirty="0" smtClean="0"/>
              <a:t>Heterozygous ______%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74287" y="2674818"/>
            <a:ext cx="4893972" cy="3725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>
            <a:stCxn id="4" idx="0"/>
            <a:endCxn id="4" idx="2"/>
          </p:cNvCxnSpPr>
          <p:nvPr/>
        </p:nvCxnSpPr>
        <p:spPr>
          <a:xfrm>
            <a:off x="9221273" y="2674818"/>
            <a:ext cx="0" cy="3725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6774287" y="4537809"/>
            <a:ext cx="4893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3421" y="0"/>
            <a:ext cx="769405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Directions:  As a group you are to re-create this on large butcher paper.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 rot="809202">
            <a:off x="7890393" y="-25163"/>
            <a:ext cx="41543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F2 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Generation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774287" y="4631338"/>
            <a:ext cx="4893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5342" t="26728" r="14624" b="32545"/>
          <a:stretch/>
        </p:blipFill>
        <p:spPr>
          <a:xfrm>
            <a:off x="7239244" y="3958871"/>
            <a:ext cx="1517073" cy="672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230" y="3958871"/>
            <a:ext cx="1511939" cy="6714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378" y="5728332"/>
            <a:ext cx="1511939" cy="6305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60" y="5727299"/>
            <a:ext cx="1511939" cy="6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6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question……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we get brown baby mice when the mother was black/white and the father was all black? Explain.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75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154</Words>
  <Application>Microsoft Office PowerPoint</Application>
  <PresentationFormat>Custom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Parent Generation</vt:lpstr>
      <vt:lpstr>F1 Generation BB / Bb</vt:lpstr>
      <vt:lpstr>Male: BB  /  Female: Bb       Black: Dominant / Brown: Recessive </vt:lpstr>
      <vt:lpstr>F2 Generation</vt:lpstr>
      <vt:lpstr> Male: Bb / Female: Bb</vt:lpstr>
      <vt:lpstr>The big question……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Generation</dc:title>
  <dc:creator>Katherine Pease</dc:creator>
  <cp:lastModifiedBy>User</cp:lastModifiedBy>
  <cp:revision>8</cp:revision>
  <dcterms:created xsi:type="dcterms:W3CDTF">2014-05-08T23:52:40Z</dcterms:created>
  <dcterms:modified xsi:type="dcterms:W3CDTF">2014-05-09T12:51:29Z</dcterms:modified>
</cp:coreProperties>
</file>