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8"/>
  </p:notesMasterIdLst>
  <p:sldIdLst>
    <p:sldId id="256" r:id="rId3"/>
    <p:sldId id="257" r:id="rId4"/>
    <p:sldId id="258" r:id="rId5"/>
    <p:sldId id="259" r:id="rId6"/>
    <p:sldId id="260" r:id="rId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45525" autoAdjust="0"/>
  </p:normalViewPr>
  <p:slideViewPr>
    <p:cSldViewPr>
      <p:cViewPr varScale="1">
        <p:scale>
          <a:sx n="72" d="100"/>
          <a:sy n="72" d="100"/>
        </p:scale>
        <p:origin x="4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74A90B2E-34C5-4001-8DD0-DD59B4864EC2}" type="datetimeFigureOut">
              <a:rPr lang="en-US" smtClean="0"/>
              <a:t>5/18/2015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4D2EE607-FC2B-4A90-B5A7-A1B877402938}" type="slidenum">
              <a:rPr lang="en-US" smtClean="0"/>
              <a:t>‹#›</a:t>
            </a:fld>
            <a:endParaRPr lang="en-US"/>
          </a:p>
        </p:txBody>
      </p:sp>
    </p:spTree>
    <p:extLst>
      <p:ext uri="{BB962C8B-B14F-4D97-AF65-F5344CB8AC3E}">
        <p14:creationId xmlns:p14="http://schemas.microsoft.com/office/powerpoint/2010/main" val="39744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32500" lnSpcReduction="20000"/>
          </a:bodyPr>
          <a:lstStyle/>
          <a:p>
            <a:r>
              <a:rPr lang="en-US" sz="1400" b="1" dirty="0"/>
              <a:t>Half-circle picture with accent arcs</a:t>
            </a:r>
          </a:p>
          <a:p>
            <a:r>
              <a:rPr lang="en-US" sz="1400" dirty="0"/>
              <a:t>(Basic)</a:t>
            </a:r>
          </a:p>
          <a:p>
            <a:endParaRPr lang="en-US" dirty="0"/>
          </a:p>
          <a:p>
            <a:endParaRPr lang="en-US" dirty="0"/>
          </a:p>
          <a:p>
            <a:r>
              <a:rPr lang="en-US" dirty="0"/>
              <a:t>To reproduce the shape effects on this slide, do the following:</a:t>
            </a:r>
          </a:p>
          <a:p>
            <a:pPr marL="234841" indent="-234841">
              <a:buFont typeface="+mj-lt"/>
              <a:buAutoNum type="arabicPeriod"/>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Basic Shapes</a:t>
            </a:r>
            <a:r>
              <a:rPr lang="en-US" dirty="0"/>
              <a:t>, click </a:t>
            </a:r>
            <a:r>
              <a:rPr lang="en-US" b="1" dirty="0"/>
              <a:t>Arc </a:t>
            </a:r>
            <a:r>
              <a:rPr lang="en-US" dirty="0"/>
              <a:t>(third row, 12</a:t>
            </a:r>
            <a:r>
              <a:rPr lang="en-US" baseline="30000" dirty="0"/>
              <a:t>th</a:t>
            </a:r>
            <a:r>
              <a:rPr lang="en-US" dirty="0"/>
              <a:t> option from the left). On the slide, drag to draw an arc.</a:t>
            </a:r>
          </a:p>
          <a:p>
            <a:pPr marL="234841" indent="-234841">
              <a:buFont typeface="+mj-lt"/>
              <a:buAutoNum type="arabicPeriod"/>
            </a:pPr>
            <a:r>
              <a:rPr lang="en-US" dirty="0"/>
              <a:t>Select the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7.5”</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7.5”</a:t>
            </a:r>
            <a:r>
              <a:rPr lang="en-US" dirty="0"/>
              <a:t>.</a:t>
            </a:r>
          </a:p>
          <a:p>
            <a:pPr marL="234841" indent="-234841">
              <a:buFont typeface="+mj-lt"/>
              <a:buAutoNum type="arabicPeriod"/>
            </a:pPr>
            <a:r>
              <a:rPr lang="en-US" dirty="0"/>
              <a:t>Drag the right yellow diamond adjustment handle to the bottom of the slide to create a half-circle. </a:t>
            </a:r>
          </a:p>
          <a:p>
            <a:pPr marL="234841" indent="-234841">
              <a:buFont typeface="+mj-lt"/>
              <a:buAutoNum type="arabicPeriod"/>
            </a:pPr>
            <a:r>
              <a:rPr lang="en-US" dirty="0"/>
              <a:t>Under </a:t>
            </a:r>
            <a:r>
              <a:rPr lang="en-US" b="1" dirty="0"/>
              <a:t>Drawing Tools</a:t>
            </a:r>
            <a:r>
              <a:rPr lang="en-US" dirty="0"/>
              <a:t>, on the </a:t>
            </a:r>
            <a:r>
              <a:rPr lang="en-US" b="1" dirty="0"/>
              <a:t>Format</a:t>
            </a:r>
            <a:r>
              <a:rPr lang="en-US" dirty="0"/>
              <a:t> tab, in the bottom right corner of the </a:t>
            </a:r>
            <a:r>
              <a:rPr lang="en-US" b="1" dirty="0"/>
              <a:t>Shape Styles </a:t>
            </a:r>
            <a:r>
              <a:rPr lang="en-US" dirty="0"/>
              <a:t>group, click the </a:t>
            </a:r>
            <a:r>
              <a:rPr lang="en-US" b="1" dirty="0"/>
              <a:t>Format Shape </a:t>
            </a:r>
            <a:r>
              <a:rPr lang="en-US" dirty="0"/>
              <a:t>dialog box launcher.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Picture</a:t>
            </a:r>
            <a:r>
              <a:rPr lang="en-US" dirty="0"/>
              <a:t> </a:t>
            </a:r>
            <a:r>
              <a:rPr lang="en-US" b="1" dirty="0"/>
              <a:t>or texture fill</a:t>
            </a:r>
            <a:r>
              <a:rPr lang="en-US" dirty="0"/>
              <a:t>, and then under </a:t>
            </a:r>
            <a:r>
              <a:rPr lang="en-US" b="1" dirty="0"/>
              <a:t>Insert from</a:t>
            </a:r>
            <a:r>
              <a:rPr lang="en-US" dirty="0"/>
              <a:t>, click </a:t>
            </a:r>
            <a:r>
              <a:rPr lang="en-US" b="1" dirty="0"/>
              <a:t>File</a:t>
            </a:r>
            <a:r>
              <a:rPr lang="en-US" dirty="0"/>
              <a:t>. </a:t>
            </a:r>
          </a:p>
          <a:p>
            <a:pPr marL="234841" indent="-234841">
              <a:buFont typeface="+mj-lt"/>
              <a:buAutoNum type="arabicPeriod"/>
            </a:pPr>
            <a:r>
              <a:rPr lang="en-US" dirty="0"/>
              <a:t>In the </a:t>
            </a:r>
            <a:r>
              <a:rPr lang="en-US" b="1" dirty="0"/>
              <a:t>Insert Picture</a:t>
            </a:r>
            <a:r>
              <a:rPr lang="en-US" dirty="0"/>
              <a:t> dialog box, select a picture, and then click </a:t>
            </a:r>
            <a:r>
              <a:rPr lang="en-US" b="1" dirty="0"/>
              <a:t>Insert</a:t>
            </a:r>
            <a:r>
              <a:rPr lang="en-US" dirty="0"/>
              <a:t>.  </a:t>
            </a:r>
          </a:p>
          <a:p>
            <a:pPr marL="234841" indent="-234841">
              <a:buFont typeface="+mj-lt"/>
              <a:buAutoNum type="arabicPeriod"/>
            </a:pPr>
            <a:r>
              <a:rPr lang="en-US" dirty="0"/>
              <a:t>Also in the </a:t>
            </a:r>
            <a:r>
              <a:rPr lang="en-US" b="1" dirty="0"/>
              <a:t>Format Shape </a:t>
            </a:r>
            <a:r>
              <a:rPr lang="en-US" dirty="0"/>
              <a:t>dialog box, in the </a:t>
            </a:r>
            <a:r>
              <a:rPr lang="en-US" b="1" dirty="0"/>
              <a:t>Fill</a:t>
            </a:r>
            <a:r>
              <a:rPr lang="en-US" dirty="0"/>
              <a:t> pane, under </a:t>
            </a:r>
            <a:r>
              <a:rPr lang="en-US" b="1" dirty="0"/>
              <a:t>Insert from</a:t>
            </a:r>
            <a:r>
              <a:rPr lang="en-US" dirty="0"/>
              <a:t>, select </a:t>
            </a:r>
            <a:r>
              <a:rPr lang="en-US" b="1" dirty="0"/>
              <a:t>Tile picture as texture</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 </a:t>
            </a:r>
            <a:r>
              <a:rPr lang="en-US" dirty="0"/>
              <a:t>in the </a:t>
            </a:r>
            <a:r>
              <a:rPr lang="en-US" b="1" dirty="0"/>
              <a:t>Line Color </a:t>
            </a:r>
            <a:r>
              <a:rPr lang="en-US" dirty="0"/>
              <a:t>pane. </a:t>
            </a:r>
          </a:p>
          <a:p>
            <a:pPr marL="234841" indent="-234841">
              <a:buFont typeface="+mj-lt"/>
              <a:buAutoNum type="arabicPeriod"/>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 </a:t>
            </a:r>
          </a:p>
          <a:p>
            <a:pPr marL="704522" lvl="1" indent="-234841">
              <a:buFont typeface="Arial" pitchFamily="34" charset="0"/>
              <a:buChar char="•"/>
            </a:pPr>
            <a:r>
              <a:rPr lang="en-US" dirty="0"/>
              <a:t>Click the button next to </a:t>
            </a:r>
            <a:r>
              <a:rPr lang="en-US" b="1" dirty="0"/>
              <a:t>Presets</a:t>
            </a:r>
            <a:r>
              <a:rPr lang="en-US" dirty="0"/>
              <a:t>, and then under </a:t>
            </a:r>
            <a:r>
              <a:rPr lang="en-US" b="1" dirty="0"/>
              <a:t>Inner</a:t>
            </a:r>
            <a:r>
              <a:rPr lang="en-US" dirty="0"/>
              <a:t> click </a:t>
            </a:r>
            <a:r>
              <a:rPr lang="en-US" b="1" dirty="0"/>
              <a:t>Inside Diagonal Top Right </a:t>
            </a:r>
            <a:r>
              <a:rPr lang="en-US" dirty="0"/>
              <a:t>(first row, third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70%</a:t>
            </a:r>
            <a:r>
              <a:rPr lang="en-US" dirty="0"/>
              <a:t>.</a:t>
            </a:r>
          </a:p>
          <a:p>
            <a:pPr marL="704522" lvl="1" indent="-234841">
              <a:buFont typeface="Arial" pitchFamily="34" charset="0"/>
              <a:buChar char="•"/>
            </a:pPr>
            <a:r>
              <a:rPr lang="en-US" dirty="0"/>
              <a:t>In the </a:t>
            </a:r>
            <a:r>
              <a:rPr lang="en-US" b="1" dirty="0"/>
              <a:t>Blur</a:t>
            </a:r>
            <a:r>
              <a:rPr lang="en-US" dirty="0"/>
              <a:t> box, enter </a:t>
            </a:r>
            <a:r>
              <a:rPr lang="en-US" b="1" dirty="0"/>
              <a:t>20 pt</a:t>
            </a:r>
            <a:r>
              <a:rPr lang="en-US" dirty="0"/>
              <a:t>.</a:t>
            </a:r>
          </a:p>
          <a:p>
            <a:pPr marL="704522" lvl="1" indent="-234841">
              <a:buFont typeface="Arial" pitchFamily="34" charset="0"/>
              <a:buChar char="•"/>
            </a:pPr>
            <a:r>
              <a:rPr lang="en-US" dirty="0"/>
              <a:t>In the </a:t>
            </a:r>
            <a:r>
              <a:rPr lang="en-US" b="1" dirty="0"/>
              <a:t>Distance</a:t>
            </a:r>
            <a:r>
              <a:rPr lang="en-US" dirty="0"/>
              <a:t> box, enter </a:t>
            </a:r>
            <a:r>
              <a:rPr lang="en-US" b="1" dirty="0"/>
              <a:t>20 pt</a:t>
            </a:r>
            <a:r>
              <a:rPr lang="en-US" dirty="0"/>
              <a:t>. </a:t>
            </a:r>
          </a:p>
          <a:p>
            <a:pPr marL="234841" indent="-234841">
              <a:buFont typeface="+mj-lt"/>
              <a:buAutoNum type="arabicPeriod"/>
            </a:pPr>
            <a:r>
              <a:rPr lang="en-US" dirty="0"/>
              <a:t>Drag the half-circle to the left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 </a:t>
            </a:r>
          </a:p>
          <a:p>
            <a:pPr marL="234841" indent="-234841">
              <a:buFont typeface="+mj-lt"/>
              <a:buAutoNum type="arabicPeriod"/>
            </a:pPr>
            <a:r>
              <a:rPr lang="en-US" dirty="0"/>
              <a:t>Select the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second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6.79”</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10.03”</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Picture </a:t>
            </a:r>
            <a:r>
              <a:rPr lang="en-US" dirty="0"/>
              <a:t>dialog box, click </a:t>
            </a:r>
            <a:r>
              <a:rPr lang="en-US" b="1" dirty="0"/>
              <a:t>Fill </a:t>
            </a:r>
            <a:r>
              <a:rPr lang="en-US" dirty="0"/>
              <a:t>in the left pane, and then in the </a:t>
            </a:r>
            <a:r>
              <a:rPr lang="en-US" b="1" dirty="0"/>
              <a:t>Fill</a:t>
            </a:r>
            <a:r>
              <a:rPr lang="en-US" dirty="0"/>
              <a:t> pane, select </a:t>
            </a:r>
            <a:r>
              <a:rPr lang="en-US" b="1" dirty="0"/>
              <a:t>No fill</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In the </a:t>
            </a:r>
            <a:r>
              <a:rPr lang="en-US" b="1" dirty="0"/>
              <a:t>Line Color </a:t>
            </a:r>
            <a:r>
              <a:rPr lang="en-US" dirty="0"/>
              <a:t>pane, select </a:t>
            </a:r>
            <a:r>
              <a:rPr lang="en-US" b="1" dirty="0"/>
              <a:t>Solid line </a:t>
            </a:r>
            <a:r>
              <a:rPr lang="en-US" dirty="0"/>
              <a:t>and then do the following:</a:t>
            </a:r>
          </a:p>
          <a:p>
            <a:pPr marL="704522" lvl="1"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50%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1.5 pt</a:t>
            </a:r>
            <a:r>
              <a:rPr lang="en-US" dirty="0"/>
              <a:t>.</a:t>
            </a:r>
          </a:p>
          <a:p>
            <a:pPr marL="234841" indent="-234841">
              <a:buFont typeface="+mj-lt"/>
              <a:buAutoNum type="arabicPeriod"/>
            </a:pPr>
            <a:r>
              <a:rPr lang="en-US" dirty="0"/>
              <a:t>Drag the second arc left on the slide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a:t>
            </a:r>
          </a:p>
          <a:p>
            <a:pPr marL="234841" indent="-234841" defTabSz="939363">
              <a:buFont typeface="+mj-lt"/>
              <a:buAutoNum type="arabicPeriod"/>
              <a:defRPr/>
            </a:pPr>
            <a:r>
              <a:rPr lang="en-US" dirty="0"/>
              <a:t>Select the second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third arc. Under </a:t>
            </a:r>
            <a:r>
              <a:rPr lang="en-US" b="1" dirty="0"/>
              <a:t>Drawing Tools</a:t>
            </a:r>
            <a:r>
              <a:rPr lang="en-US" dirty="0"/>
              <a:t>, on the </a:t>
            </a:r>
            <a:r>
              <a:rPr lang="en-US" b="1" dirty="0"/>
              <a:t>Format </a:t>
            </a:r>
            <a:r>
              <a:rPr lang="en-US" dirty="0"/>
              <a:t>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6.86”</a:t>
            </a:r>
            <a:r>
              <a:rPr lang="en-US" dirty="0"/>
              <a:t>.</a:t>
            </a:r>
          </a:p>
          <a:p>
            <a:pPr marL="704522" lvl="1" indent="-234841">
              <a:buFont typeface="Arial" pitchFamily="34" charset="0"/>
              <a:buChar char="•"/>
            </a:pPr>
            <a:r>
              <a:rPr lang="en-US" dirty="0"/>
              <a:t>In the </a:t>
            </a:r>
            <a:r>
              <a:rPr lang="en-US" b="1" dirty="0"/>
              <a:t>Shape</a:t>
            </a:r>
            <a:r>
              <a:rPr lang="en-US" dirty="0"/>
              <a:t> </a:t>
            </a:r>
            <a:r>
              <a:rPr lang="en-US" b="1" dirty="0"/>
              <a:t>Width</a:t>
            </a:r>
            <a:r>
              <a:rPr lang="en-US" dirty="0"/>
              <a:t> box, enter </a:t>
            </a:r>
            <a:r>
              <a:rPr lang="en-US" b="1" dirty="0"/>
              <a:t>9.98”</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Shape </a:t>
            </a:r>
            <a:r>
              <a:rPr lang="en-US" dirty="0"/>
              <a:t>dialog box, click </a:t>
            </a:r>
            <a:r>
              <a:rPr lang="en-US" b="1" dirty="0"/>
              <a:t>Line Color </a:t>
            </a:r>
            <a:r>
              <a:rPr lang="en-US" dirty="0"/>
              <a:t>in the left pane, select </a:t>
            </a:r>
            <a:r>
              <a:rPr lang="en-US" b="1" dirty="0"/>
              <a:t>Gradient line </a:t>
            </a:r>
            <a:r>
              <a:rPr lang="en-US" dirty="0"/>
              <a:t>in the </a:t>
            </a:r>
            <a:r>
              <a:rPr lang="en-US" b="1" dirty="0"/>
              <a:t>Line Color </a:t>
            </a:r>
            <a:r>
              <a:rPr lang="en-US" dirty="0"/>
              <a:t>pane, and then do the following: </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Down </a:t>
            </a:r>
            <a:r>
              <a:rPr lang="en-US" dirty="0"/>
              <a:t>(first row, second option from the left).</a:t>
            </a:r>
            <a:endParaRPr lang="en-US" b="1" dirty="0"/>
          </a:p>
          <a:p>
            <a:pPr marL="704522" lvl="1" indent="-234841">
              <a:buFont typeface="Arial" pitchFamily="34" charset="0"/>
              <a:buChar char="•"/>
            </a:pPr>
            <a:r>
              <a:rPr lang="en-US" dirty="0"/>
              <a:t>Under </a:t>
            </a:r>
            <a:r>
              <a:rPr lang="en-US" b="1" dirty="0"/>
              <a:t>Gradient stops</a:t>
            </a:r>
            <a:r>
              <a:rPr lang="en-US" dirty="0"/>
              <a:t>, click </a:t>
            </a:r>
            <a:r>
              <a:rPr lang="en-US" b="1" dirty="0"/>
              <a:t>Add </a:t>
            </a:r>
            <a:r>
              <a:rPr lang="en-US" b="1"/>
              <a:t>gradient stop</a:t>
            </a:r>
            <a:r>
              <a:rPr lang="en-US"/>
              <a:t> </a:t>
            </a:r>
            <a:r>
              <a:rPr lang="en-US" dirty="0"/>
              <a:t>or </a:t>
            </a:r>
            <a:r>
              <a:rPr lang="en-US" b="1" dirty="0"/>
              <a:t>Remove </a:t>
            </a:r>
            <a:r>
              <a:rPr lang="en-US" b="1"/>
              <a:t>gradient stop</a:t>
            </a:r>
            <a:r>
              <a:rPr lang="en-US"/>
              <a:t> </a:t>
            </a:r>
            <a:r>
              <a:rPr lang="en-US" dirty="0"/>
              <a:t>until two stops appear in </a:t>
            </a:r>
            <a:r>
              <a:rPr lang="en-US"/>
              <a:t>the slider.</a:t>
            </a:r>
            <a:endParaRPr lang="en-US" dirty="0"/>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Blue, Accent 1, Lighter 40% </a:t>
            </a:r>
            <a:r>
              <a:rPr lang="en-US" dirty="0"/>
              <a:t>(fourth row, fifth option from the left).</a:t>
            </a:r>
          </a:p>
          <a:p>
            <a:pPr marL="1174204" lvl="2" indent="-234841" defTabSz="939363">
              <a:buFont typeface="Arial" pitchFamily="34" charset="0"/>
              <a:buChar char="•"/>
              <a:defRPr/>
            </a:pPr>
            <a:r>
              <a:rPr lang="en-US" dirty="0"/>
              <a:t>In the </a:t>
            </a:r>
            <a:r>
              <a:rPr lang="en-US" b="1" dirty="0"/>
              <a:t>Transparency</a:t>
            </a:r>
            <a:r>
              <a:rPr lang="en-US" dirty="0"/>
              <a:t> box, enter </a:t>
            </a:r>
            <a:r>
              <a:rPr lang="en-US" b="1" dirty="0"/>
              <a:t>77%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208</a:t>
            </a:r>
            <a:r>
              <a:rPr lang="en-US" dirty="0"/>
              <a:t>, Green: </a:t>
            </a:r>
            <a:r>
              <a:rPr lang="en-US" b="1" dirty="0"/>
              <a:t>215</a:t>
            </a:r>
            <a:r>
              <a:rPr lang="en-US" dirty="0"/>
              <a:t>, Blue: </a:t>
            </a:r>
            <a:r>
              <a:rPr lang="en-US" b="1" dirty="0"/>
              <a:t>222</a:t>
            </a:r>
            <a:r>
              <a:rPr lang="en-US" dirty="0"/>
              <a:t>.</a:t>
            </a:r>
          </a:p>
          <a:p>
            <a:pPr marL="1174204" lvl="2" indent="-234841">
              <a:buFont typeface="Arial" pitchFamily="34" charset="0"/>
              <a:buChar char="•"/>
            </a:pPr>
            <a:r>
              <a:rPr lang="en-US" dirty="0"/>
              <a:t>In the </a:t>
            </a:r>
            <a:r>
              <a:rPr lang="en-US" b="1" dirty="0"/>
              <a:t>Format Shape </a:t>
            </a:r>
            <a:r>
              <a:rPr lang="en-US" dirty="0"/>
              <a:t>dialog box, in the </a:t>
            </a:r>
            <a:r>
              <a:rPr lang="en-US" b="1" dirty="0"/>
              <a:t>Line Style </a:t>
            </a:r>
            <a:r>
              <a:rPr lang="en-US" dirty="0"/>
              <a:t>pane, in the </a:t>
            </a:r>
            <a:r>
              <a:rPr lang="en-US" b="1" dirty="0"/>
              <a:t>Transparency</a:t>
            </a:r>
            <a:r>
              <a:rPr lang="en-US" dirty="0"/>
              <a:t> box, enter </a:t>
            </a:r>
            <a:r>
              <a:rPr lang="en-US" b="1" dirty="0"/>
              <a:t>90%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4.25 pt</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 </a:t>
            </a:r>
            <a:r>
              <a:rPr lang="en-US" dirty="0"/>
              <a:t>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Left</a:t>
            </a:r>
            <a:r>
              <a:rPr lang="en-US" dirty="0"/>
              <a:t>. </a:t>
            </a:r>
          </a:p>
          <a:p>
            <a:pPr marL="234841" indent="-234841">
              <a:buFont typeface="+mj-lt"/>
              <a:buAutoNum type="arabicPeriod"/>
            </a:pPr>
            <a:r>
              <a:rPr lang="en-US" dirty="0"/>
              <a:t>Drag the third arc left on the slide until the two middle yellow adjustment diamonds are lined up with the left edge of the slide. Drag the third arc vertically as needed to position it slightly above the second arc on the slide. </a:t>
            </a:r>
          </a:p>
          <a:p>
            <a:endParaRPr lang="en-US" dirty="0"/>
          </a:p>
          <a:p>
            <a:endParaRPr lang="en-US" dirty="0"/>
          </a:p>
          <a:p>
            <a:r>
              <a:rPr lang="en-US" dirty="0"/>
              <a:t>To reproduce the background on this slide, do the following: </a:t>
            </a:r>
          </a:p>
          <a:p>
            <a:pPr marL="234841" indent="-234841">
              <a:buFont typeface="+mj-lt"/>
              <a:buAutoNum type="arabicPeriod"/>
            </a:pPr>
            <a:r>
              <a:rPr lang="en-US" dirty="0"/>
              <a:t>Right-click the slide background area,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Up </a:t>
            </a:r>
            <a:r>
              <a:rPr lang="en-US" dirty="0"/>
              <a:t> (second row, second option from the left). </a:t>
            </a:r>
            <a:endParaRPr lang="en-US" b="1" dirty="0"/>
          </a:p>
          <a:p>
            <a:pPr marL="704522" lvl="1" indent="-234841">
              <a:buFont typeface="Arial" pitchFamily="34" charset="0"/>
              <a:buChar char="•"/>
            </a:pPr>
            <a:r>
              <a:rPr lang="en-US" dirty="0"/>
              <a:t>In the </a:t>
            </a:r>
            <a:r>
              <a:rPr lang="en-US" b="1" dirty="0"/>
              <a:t>Angle</a:t>
            </a:r>
            <a:r>
              <a:rPr lang="en-US" dirty="0"/>
              <a:t> box, enter </a:t>
            </a:r>
            <a:r>
              <a:rPr lang="en-US" b="1" dirty="0"/>
              <a:t>270⁰</a:t>
            </a:r>
            <a:r>
              <a:rPr lang="en-US" dirty="0"/>
              <a:t>.</a:t>
            </a:r>
          </a:p>
          <a:p>
            <a:pPr marL="704522" lvl="1" indent="-234841">
              <a:buFont typeface="Arial" pitchFamily="34" charset="0"/>
              <a:buChar char="•"/>
            </a:pPr>
            <a:r>
              <a:rPr lang="en-US" dirty="0"/>
              <a:t>Under </a:t>
            </a:r>
            <a:r>
              <a:rPr lang="en-US" b="1" dirty="0"/>
              <a:t>Gradient stops</a:t>
            </a:r>
            <a:r>
              <a:rPr lang="en-US" dirty="0"/>
              <a:t>, click </a:t>
            </a:r>
            <a:r>
              <a:rPr lang="en-US" b="1" dirty="0"/>
              <a:t>Add gradient stop</a:t>
            </a:r>
            <a:r>
              <a:rPr lang="en-US" dirty="0"/>
              <a:t> or </a:t>
            </a:r>
            <a:r>
              <a:rPr lang="en-US" b="1" dirty="0"/>
              <a:t>Remove gradient stop</a:t>
            </a:r>
            <a:r>
              <a:rPr lang="en-US" dirty="0"/>
              <a:t> until four stops appear in the slider</a:t>
            </a:r>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30%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Select the third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70%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 click </a:t>
            </a:r>
            <a:r>
              <a:rPr lang="en-US" b="1" dirty="0"/>
              <a:t>White, Background 1 </a:t>
            </a:r>
            <a:r>
              <a:rPr lang="en-US" dirty="0"/>
              <a:t>(first row, first option from the left).</a:t>
            </a:r>
          </a:p>
          <a:p>
            <a:pPr marL="704522" lvl="1" indent="-234841">
              <a:buFont typeface="Arial" pitchFamily="34" charset="0"/>
              <a:buChar char="•"/>
            </a:pPr>
            <a:r>
              <a:rPr lang="en-US" dirty="0"/>
              <a:t>Select the fourth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endParaRPr lang="en-US" dirty="0"/>
          </a:p>
        </p:txBody>
      </p:sp>
      <p:sp>
        <p:nvSpPr>
          <p:cNvPr id="6" name="Slide Image Placeholder 5"/>
          <p:cNvSpPr>
            <a:spLocks noGrp="1" noRot="1" noChangeAspect="1"/>
          </p:cNvSpPr>
          <p:nvPr>
            <p:ph type="sldImg"/>
          </p:nvPr>
        </p:nvSpPr>
        <p:spPr>
          <a:xfrm>
            <a:off x="561975" y="471488"/>
            <a:ext cx="3222625" cy="2416175"/>
          </a:xfrm>
        </p:spPr>
      </p:sp>
    </p:spTree>
    <p:extLst>
      <p:ext uri="{BB962C8B-B14F-4D97-AF65-F5344CB8AC3E}">
        <p14:creationId xmlns:p14="http://schemas.microsoft.com/office/powerpoint/2010/main" val="8108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3183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357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895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699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73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177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5784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25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482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41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351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5/18/2015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809702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0D7DE"/>
            </a:gs>
            <a:gs pos="30000">
              <a:schemeClr val="bg1"/>
            </a:gs>
            <a:gs pos="70000">
              <a:schemeClr val="bg1"/>
            </a:gs>
            <a:gs pos="100000">
              <a:srgbClr val="A7B9C5"/>
            </a:gs>
          </a:gsLst>
          <a:lin ang="16200000" scaled="1"/>
        </a:gradFill>
        <a:effectLst/>
      </p:bgPr>
    </p:bg>
    <p:spTree>
      <p:nvGrpSpPr>
        <p:cNvPr id="1" name=""/>
        <p:cNvGrpSpPr/>
        <p:nvPr/>
      </p:nvGrpSpPr>
      <p:grpSpPr>
        <a:xfrm>
          <a:off x="0" y="0"/>
          <a:ext cx="0" cy="0"/>
          <a:chOff x="0" y="0"/>
          <a:chExt cx="0" cy="0"/>
        </a:xfrm>
      </p:grpSpPr>
      <p:sp>
        <p:nvSpPr>
          <p:cNvPr id="7" name="Arc 6"/>
          <p:cNvSpPr/>
          <p:nvPr/>
        </p:nvSpPr>
        <p:spPr>
          <a:xfrm>
            <a:off x="-3429000" y="0"/>
            <a:ext cx="6858000" cy="6858000"/>
          </a:xfrm>
          <a:prstGeom prst="arc">
            <a:avLst>
              <a:gd name="adj1" fmla="val 16200000"/>
              <a:gd name="adj2" fmla="val 5392005"/>
            </a:avLst>
          </a:prstGeom>
          <a:blipFill dpi="0" rotWithShape="1">
            <a:blip r:embed="rId3" cstate="print"/>
            <a:srcRect/>
            <a:tile tx="0" ty="0" sx="100000" sy="100000" flip="none" algn="tl"/>
          </a:blipFill>
          <a:ln>
            <a:noFill/>
          </a:ln>
          <a:effectLst>
            <a:innerShdw blurRad="254000" dist="254000" dir="18900000">
              <a:prstClr val="black">
                <a:alpha val="30000"/>
              </a:prstClr>
            </a:inn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8" name="Arc 7"/>
          <p:cNvSpPr/>
          <p:nvPr/>
        </p:nvSpPr>
        <p:spPr>
          <a:xfrm>
            <a:off x="-4584810" y="441434"/>
            <a:ext cx="9169620" cy="6211614"/>
          </a:xfrm>
          <a:prstGeom prst="arc">
            <a:avLst>
              <a:gd name="adj1" fmla="val 16200000"/>
              <a:gd name="adj2" fmla="val 5392005"/>
            </a:avLst>
          </a:prstGeom>
          <a:noFill/>
          <a:ln w="19050">
            <a:solidFill>
              <a:schemeClr val="bg1">
                <a:alpha val="50196"/>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Arc 8"/>
          <p:cNvSpPr/>
          <p:nvPr/>
        </p:nvSpPr>
        <p:spPr>
          <a:xfrm>
            <a:off x="-4562639" y="-110362"/>
            <a:ext cx="9125278" cy="6274672"/>
          </a:xfrm>
          <a:prstGeom prst="arc">
            <a:avLst>
              <a:gd name="adj1" fmla="val 16200000"/>
              <a:gd name="adj2" fmla="val 5392005"/>
            </a:avLst>
          </a:prstGeom>
          <a:noFill/>
          <a:ln w="53975">
            <a:gradFill flip="none" rotWithShape="1">
              <a:gsLst>
                <a:gs pos="0">
                  <a:schemeClr val="accent1">
                    <a:lumMod val="60000"/>
                    <a:lumOff val="40000"/>
                    <a:alpha val="23000"/>
                  </a:schemeClr>
                </a:gs>
                <a:gs pos="100000">
                  <a:srgbClr val="D0D7DE">
                    <a:alpha val="10000"/>
                  </a:srgbClr>
                </a:gs>
              </a:gsLst>
              <a:lin ang="54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extBox 1"/>
          <p:cNvSpPr txBox="1"/>
          <p:nvPr/>
        </p:nvSpPr>
        <p:spPr>
          <a:xfrm>
            <a:off x="2438400" y="703261"/>
            <a:ext cx="6934200" cy="6247864"/>
          </a:xfrm>
          <a:prstGeom prst="rect">
            <a:avLst/>
          </a:prstGeom>
          <a:noFill/>
        </p:spPr>
        <p:txBody>
          <a:bodyPr wrap="square" rtlCol="0">
            <a:spAutoFit/>
          </a:bodyPr>
          <a:lstStyle/>
          <a:p>
            <a:pPr algn="ctr"/>
            <a:r>
              <a:rPr lang="en-US" sz="8000" dirty="0" smtClean="0">
                <a:latin typeface="Brush Script MT" panose="03060802040406070304" pitchFamily="66" charset="0"/>
              </a:rPr>
              <a:t>Levels of Organization Ecology Flow </a:t>
            </a:r>
          </a:p>
          <a:p>
            <a:pPr algn="ctr"/>
            <a:r>
              <a:rPr lang="en-US" sz="8000" dirty="0" smtClean="0">
                <a:latin typeface="Brush Script MT" panose="03060802040406070304" pitchFamily="66" charset="0"/>
              </a:rPr>
              <a:t>Chart </a:t>
            </a:r>
          </a:p>
          <a:p>
            <a:pPr algn="ctr"/>
            <a:r>
              <a:rPr lang="en-US" sz="8000" dirty="0">
                <a:latin typeface="Brush Script MT" panose="03060802040406070304" pitchFamily="66" charset="0"/>
              </a:rPr>
              <a:t> </a:t>
            </a:r>
            <a:r>
              <a:rPr lang="en-US" sz="8000" dirty="0" smtClean="0">
                <a:latin typeface="Brush Script MT" panose="03060802040406070304" pitchFamily="66" charset="0"/>
              </a:rPr>
              <a:t>         </a:t>
            </a:r>
            <a:r>
              <a:rPr lang="en-US" sz="3200" dirty="0" smtClean="0"/>
              <a:t>By: Katherine Pease</a:t>
            </a:r>
            <a:endParaRPr lang="en-US" sz="3200" dirty="0"/>
          </a:p>
        </p:txBody>
      </p:sp>
    </p:spTree>
    <p:extLst>
      <p:ext uri="{BB962C8B-B14F-4D97-AF65-F5344CB8AC3E}">
        <p14:creationId xmlns:p14="http://schemas.microsoft.com/office/powerpoint/2010/main" val="323394100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duotone>
              <a:schemeClr val="accent6">
                <a:shade val="45000"/>
                <a:satMod val="135000"/>
              </a:schemeClr>
              <a:prstClr val="white"/>
            </a:duotone>
          </a:blip>
          <a:stretch>
            <a:fillRect/>
          </a:stretch>
        </p:blipFill>
        <p:spPr>
          <a:xfrm>
            <a:off x="0" y="-533400"/>
            <a:ext cx="9284594" cy="7391400"/>
          </a:xfrm>
          <a:prstGeom prst="rect">
            <a:avLst/>
          </a:prstGeom>
        </p:spPr>
      </p:pic>
      <p:sp>
        <p:nvSpPr>
          <p:cNvPr id="2" name="TextBox 1"/>
          <p:cNvSpPr txBox="1"/>
          <p:nvPr/>
        </p:nvSpPr>
        <p:spPr>
          <a:xfrm>
            <a:off x="0" y="-76200"/>
            <a:ext cx="8915400" cy="830997"/>
          </a:xfrm>
          <a:prstGeom prst="rect">
            <a:avLst/>
          </a:prstGeom>
          <a:noFill/>
        </p:spPr>
        <p:txBody>
          <a:bodyPr wrap="square" rtlCol="0">
            <a:spAutoFit/>
          </a:bodyPr>
          <a:lstStyle/>
          <a:p>
            <a:r>
              <a:rPr lang="en-US" sz="4800" u="sng" dirty="0" smtClean="0">
                <a:latin typeface="Brush Script MT" panose="03060802040406070304" pitchFamily="66" charset="0"/>
              </a:rPr>
              <a:t>Materials:</a:t>
            </a:r>
            <a:endParaRPr lang="en-US" sz="4800" u="sng" dirty="0">
              <a:latin typeface="Brush Script MT" panose="03060802040406070304" pitchFamily="66" charset="0"/>
            </a:endParaRPr>
          </a:p>
        </p:txBody>
      </p:sp>
      <p:sp>
        <p:nvSpPr>
          <p:cNvPr id="3" name="TextBox 2"/>
          <p:cNvSpPr txBox="1"/>
          <p:nvPr/>
        </p:nvSpPr>
        <p:spPr>
          <a:xfrm>
            <a:off x="16098" y="533400"/>
            <a:ext cx="9127902" cy="3662541"/>
          </a:xfrm>
          <a:prstGeom prst="rect">
            <a:avLst/>
          </a:prstGeom>
          <a:noFill/>
        </p:spPr>
        <p:txBody>
          <a:bodyPr wrap="square" rtlCol="0">
            <a:spAutoFit/>
          </a:bodyPr>
          <a:lstStyle/>
          <a:p>
            <a:r>
              <a:rPr lang="en-US" sz="3200" b="1" dirty="0" smtClean="0">
                <a:latin typeface="Bodoni MT Black" panose="02070A03080606020203" pitchFamily="18" charset="0"/>
                <a:cs typeface="Aharoni" panose="02010803020104030203" pitchFamily="2" charset="-79"/>
              </a:rPr>
              <a:t>Pen / Pencil that works</a:t>
            </a:r>
          </a:p>
          <a:p>
            <a:r>
              <a:rPr lang="en-US" sz="3200" b="1" dirty="0" smtClean="0">
                <a:latin typeface="Bodoni MT Black" panose="02070A03080606020203" pitchFamily="18" charset="0"/>
                <a:cs typeface="Aharoni" panose="02010803020104030203" pitchFamily="2" charset="-79"/>
              </a:rPr>
              <a:t>Colors</a:t>
            </a:r>
          </a:p>
          <a:p>
            <a:r>
              <a:rPr lang="en-US" sz="3200" b="1" dirty="0" smtClean="0">
                <a:latin typeface="Bodoni MT Black" panose="02070A03080606020203" pitchFamily="18" charset="0"/>
                <a:cs typeface="Aharoni" panose="02010803020104030203" pitchFamily="2" charset="-79"/>
              </a:rPr>
              <a:t>Scissors</a:t>
            </a:r>
          </a:p>
          <a:p>
            <a:r>
              <a:rPr lang="en-US" sz="3200" b="1" dirty="0" smtClean="0">
                <a:latin typeface="Bodoni MT Black" panose="02070A03080606020203" pitchFamily="18" charset="0"/>
                <a:cs typeface="Aharoni" panose="02010803020104030203" pitchFamily="2" charset="-79"/>
              </a:rPr>
              <a:t>Pre-Ran Circle Outline (1 per student)</a:t>
            </a:r>
          </a:p>
          <a:p>
            <a:r>
              <a:rPr lang="en-US" sz="3200" b="1" dirty="0" smtClean="0">
                <a:latin typeface="Bodoni MT Black" panose="02070A03080606020203" pitchFamily="18" charset="0"/>
                <a:cs typeface="Aharoni" panose="02010803020104030203" pitchFamily="2" charset="-79"/>
              </a:rPr>
              <a:t>Journal Notes over Ecology</a:t>
            </a:r>
          </a:p>
          <a:p>
            <a:r>
              <a:rPr lang="en-US" sz="3200" b="1" dirty="0" smtClean="0">
                <a:latin typeface="Bodoni MT Black" panose="02070A03080606020203" pitchFamily="18" charset="0"/>
                <a:cs typeface="Aharoni" panose="02010803020104030203" pitchFamily="2" charset="-79"/>
              </a:rPr>
              <a:t>Stapler</a:t>
            </a:r>
          </a:p>
          <a:p>
            <a:endParaRPr lang="en-US" sz="4000" dirty="0"/>
          </a:p>
        </p:txBody>
      </p:sp>
    </p:spTree>
    <p:extLst>
      <p:ext uri="{BB962C8B-B14F-4D97-AF65-F5344CB8AC3E}">
        <p14:creationId xmlns:p14="http://schemas.microsoft.com/office/powerpoint/2010/main" val="1719264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629400" y="-76200"/>
            <a:ext cx="2514600" cy="6934200"/>
          </a:xfrm>
          <a:prstGeom prst="rect">
            <a:avLst/>
          </a:prstGeom>
        </p:spPr>
      </p:pic>
      <p:sp>
        <p:nvSpPr>
          <p:cNvPr id="2" name="TextBox 1"/>
          <p:cNvSpPr txBox="1"/>
          <p:nvPr/>
        </p:nvSpPr>
        <p:spPr>
          <a:xfrm>
            <a:off x="76200" y="152400"/>
            <a:ext cx="6858000" cy="6124754"/>
          </a:xfrm>
          <a:prstGeom prst="rect">
            <a:avLst/>
          </a:prstGeom>
          <a:noFill/>
        </p:spPr>
        <p:txBody>
          <a:bodyPr wrap="square" rtlCol="0">
            <a:spAutoFit/>
          </a:bodyPr>
          <a:lstStyle/>
          <a:p>
            <a:r>
              <a:rPr lang="en-US" sz="4000" dirty="0" smtClean="0">
                <a:latin typeface="Brush Script MT" panose="03060802040406070304" pitchFamily="66" charset="0"/>
              </a:rPr>
              <a:t>Procedure:</a:t>
            </a:r>
          </a:p>
          <a:p>
            <a:pPr marL="742950" indent="-742950">
              <a:buAutoNum type="arabicPeriod"/>
            </a:pPr>
            <a:r>
              <a:rPr lang="en-US" sz="3200" dirty="0" smtClean="0"/>
              <a:t>Student will pick 1 type of organism</a:t>
            </a:r>
          </a:p>
          <a:p>
            <a:r>
              <a:rPr lang="en-US" sz="3200" dirty="0"/>
              <a:t> </a:t>
            </a:r>
            <a:r>
              <a:rPr lang="en-US" sz="3200" dirty="0" smtClean="0"/>
              <a:t>     (plant or animal) to make flow chart.</a:t>
            </a:r>
          </a:p>
          <a:p>
            <a:pPr marL="742950" indent="-742950">
              <a:buAutoNum type="arabicPeriod" startAt="2"/>
            </a:pPr>
            <a:r>
              <a:rPr lang="en-US" sz="3200" dirty="0" smtClean="0"/>
              <a:t>Student will collect levels of organization circle template, colors and pencil that works</a:t>
            </a:r>
          </a:p>
          <a:p>
            <a:pPr marL="742950" indent="-742950">
              <a:buAutoNum type="arabicPeriod" startAt="2"/>
            </a:pPr>
            <a:r>
              <a:rPr lang="en-US" sz="3200" dirty="0" smtClean="0"/>
              <a:t>Student will start with organism circle first by drawing picture to represent organism on front of the circle.</a:t>
            </a:r>
          </a:p>
          <a:p>
            <a:pPr marL="742950" indent="-742950">
              <a:buAutoNum type="arabicPeriod" startAt="2"/>
            </a:pPr>
            <a:r>
              <a:rPr lang="en-US" sz="3200" dirty="0" smtClean="0"/>
              <a:t>Student will label the Biotic / Abiotic factors in the picture</a:t>
            </a:r>
            <a:endParaRPr lang="en-US" sz="3200" dirty="0"/>
          </a:p>
        </p:txBody>
      </p:sp>
    </p:spTree>
    <p:extLst>
      <p:ext uri="{BB962C8B-B14F-4D97-AF65-F5344CB8AC3E}">
        <p14:creationId xmlns:p14="http://schemas.microsoft.com/office/powerpoint/2010/main" val="1861378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590800"/>
            <a:ext cx="9144000" cy="4114800"/>
          </a:xfrm>
          <a:prstGeom prst="rect">
            <a:avLst/>
          </a:prstGeom>
        </p:spPr>
      </p:pic>
      <p:sp>
        <p:nvSpPr>
          <p:cNvPr id="2" name="TextBox 1"/>
          <p:cNvSpPr txBox="1"/>
          <p:nvPr/>
        </p:nvSpPr>
        <p:spPr>
          <a:xfrm>
            <a:off x="0" y="0"/>
            <a:ext cx="9144000" cy="2954655"/>
          </a:xfrm>
          <a:prstGeom prst="rect">
            <a:avLst/>
          </a:prstGeom>
          <a:noFill/>
        </p:spPr>
        <p:txBody>
          <a:bodyPr wrap="square" rtlCol="0">
            <a:spAutoFit/>
          </a:bodyPr>
          <a:lstStyle/>
          <a:p>
            <a:r>
              <a:rPr lang="en-US" sz="2800" dirty="0" smtClean="0"/>
              <a:t>4.  </a:t>
            </a:r>
            <a:r>
              <a:rPr lang="en-US" sz="2800" dirty="0"/>
              <a:t>Student will </a:t>
            </a:r>
            <a:r>
              <a:rPr lang="en-US" sz="2800" dirty="0" smtClean="0"/>
              <a:t>continue to show flow through the levels of</a:t>
            </a:r>
          </a:p>
          <a:p>
            <a:r>
              <a:rPr lang="en-US" sz="2800" dirty="0" smtClean="0"/>
              <a:t>     organization by continuing to draw pictures  on </a:t>
            </a:r>
            <a:r>
              <a:rPr lang="en-US" sz="2800" dirty="0"/>
              <a:t>front of the </a:t>
            </a:r>
            <a:endParaRPr lang="en-US" sz="2800" dirty="0" smtClean="0"/>
          </a:p>
          <a:p>
            <a:r>
              <a:rPr lang="en-US" sz="2800" dirty="0"/>
              <a:t> </a:t>
            </a:r>
            <a:r>
              <a:rPr lang="en-US" sz="2800" dirty="0" smtClean="0"/>
              <a:t>    other circles.</a:t>
            </a:r>
          </a:p>
          <a:p>
            <a:r>
              <a:rPr lang="en-US" sz="2800" dirty="0" smtClean="0"/>
              <a:t>5.  Student will label the biotic / abiotic factors in each level</a:t>
            </a:r>
          </a:p>
          <a:p>
            <a:r>
              <a:rPr lang="en-US" sz="2800" dirty="0" smtClean="0"/>
              <a:t>6.  Student will color in illustrations</a:t>
            </a:r>
          </a:p>
          <a:p>
            <a:r>
              <a:rPr lang="en-US" sz="2800" dirty="0" smtClean="0"/>
              <a:t>7.  Student will cut out each level</a:t>
            </a:r>
          </a:p>
          <a:p>
            <a:endParaRPr lang="en-US" dirty="0"/>
          </a:p>
        </p:txBody>
      </p:sp>
    </p:spTree>
    <p:extLst>
      <p:ext uri="{BB962C8B-B14F-4D97-AF65-F5344CB8AC3E}">
        <p14:creationId xmlns:p14="http://schemas.microsoft.com/office/powerpoint/2010/main" val="1263587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410200" y="-381000"/>
            <a:ext cx="4114799" cy="7315200"/>
          </a:xfrm>
          <a:prstGeom prst="rect">
            <a:avLst/>
          </a:prstGeom>
        </p:spPr>
      </p:pic>
      <p:sp>
        <p:nvSpPr>
          <p:cNvPr id="2" name="Rectangle 1"/>
          <p:cNvSpPr/>
          <p:nvPr/>
        </p:nvSpPr>
        <p:spPr>
          <a:xfrm>
            <a:off x="0" y="152400"/>
            <a:ext cx="6019800" cy="6124754"/>
          </a:xfrm>
          <a:prstGeom prst="rect">
            <a:avLst/>
          </a:prstGeom>
        </p:spPr>
        <p:txBody>
          <a:bodyPr wrap="square">
            <a:spAutoFit/>
          </a:bodyPr>
          <a:lstStyle/>
          <a:p>
            <a:pPr marL="514350" indent="-514350">
              <a:buAutoNum type="arabicPeriod" startAt="8"/>
            </a:pPr>
            <a:r>
              <a:rPr lang="en-US" sz="2800" dirty="0"/>
              <a:t>Students will write a description about each level on </a:t>
            </a:r>
            <a:r>
              <a:rPr lang="en-US" sz="2800" dirty="0" smtClean="0"/>
              <a:t>the back </a:t>
            </a:r>
            <a:r>
              <a:rPr lang="en-US" sz="2800" dirty="0"/>
              <a:t>of the different level circles. Description will explain </a:t>
            </a:r>
            <a:r>
              <a:rPr lang="en-US" sz="2800" dirty="0" smtClean="0"/>
              <a:t>the </a:t>
            </a:r>
            <a:r>
              <a:rPr lang="en-US" sz="2800" dirty="0"/>
              <a:t>level and explain how it flows into the next level.</a:t>
            </a:r>
          </a:p>
          <a:p>
            <a:pPr marL="514350" indent="-514350">
              <a:buAutoNum type="arabicPeriod" startAt="9"/>
            </a:pPr>
            <a:r>
              <a:rPr lang="en-US" sz="2800" dirty="0"/>
              <a:t>Students will put the circles in the correct order to </a:t>
            </a:r>
            <a:r>
              <a:rPr lang="en-US" sz="2800" dirty="0" smtClean="0"/>
              <a:t>show </a:t>
            </a:r>
            <a:r>
              <a:rPr lang="en-US" sz="2800" dirty="0"/>
              <a:t>the flow through the levels of organization.</a:t>
            </a:r>
          </a:p>
          <a:p>
            <a:r>
              <a:rPr lang="en-US" sz="2800" dirty="0"/>
              <a:t>10. Students will put a staple at the </a:t>
            </a:r>
            <a:r>
              <a:rPr lang="en-US" sz="2800" dirty="0" smtClean="0"/>
              <a:t>top</a:t>
            </a:r>
          </a:p>
          <a:p>
            <a:r>
              <a:rPr lang="en-US" sz="2800" dirty="0"/>
              <a:t> </a:t>
            </a:r>
            <a:r>
              <a:rPr lang="en-US" sz="2800" dirty="0" smtClean="0"/>
              <a:t>      </a:t>
            </a:r>
            <a:r>
              <a:rPr lang="en-US" sz="2800" dirty="0"/>
              <a:t>of </a:t>
            </a:r>
            <a:r>
              <a:rPr lang="en-US" sz="2800" dirty="0" smtClean="0"/>
              <a:t>the </a:t>
            </a:r>
            <a:r>
              <a:rPr lang="en-US" sz="2800" dirty="0"/>
              <a:t>circles </a:t>
            </a:r>
            <a:r>
              <a:rPr lang="en-US" sz="2800" dirty="0" smtClean="0"/>
              <a:t>to keep them all</a:t>
            </a:r>
          </a:p>
          <a:p>
            <a:r>
              <a:rPr lang="en-US" sz="2800" dirty="0"/>
              <a:t> </a:t>
            </a:r>
            <a:r>
              <a:rPr lang="en-US" sz="2800" dirty="0" smtClean="0"/>
              <a:t>      </a:t>
            </a:r>
            <a:r>
              <a:rPr lang="en-US" sz="2800" dirty="0"/>
              <a:t>together</a:t>
            </a:r>
          </a:p>
          <a:p>
            <a:r>
              <a:rPr lang="en-US" sz="2800" dirty="0"/>
              <a:t>11. </a:t>
            </a:r>
            <a:r>
              <a:rPr lang="en-US" sz="2800" dirty="0" smtClean="0"/>
              <a:t>Student </a:t>
            </a:r>
            <a:r>
              <a:rPr lang="en-US" sz="2800" dirty="0"/>
              <a:t>will put name and </a:t>
            </a:r>
            <a:r>
              <a:rPr lang="en-US" sz="2800" dirty="0" smtClean="0"/>
              <a:t>class</a:t>
            </a:r>
          </a:p>
          <a:p>
            <a:r>
              <a:rPr lang="en-US" sz="2800" dirty="0"/>
              <a:t> </a:t>
            </a:r>
            <a:r>
              <a:rPr lang="en-US" sz="2800" dirty="0" smtClean="0"/>
              <a:t>     </a:t>
            </a:r>
            <a:r>
              <a:rPr lang="en-US" sz="2800" dirty="0"/>
              <a:t>period </a:t>
            </a:r>
            <a:r>
              <a:rPr lang="en-US" sz="2800" dirty="0" smtClean="0"/>
              <a:t>on the </a:t>
            </a:r>
            <a:r>
              <a:rPr lang="en-US" sz="2800" dirty="0"/>
              <a:t>back of </a:t>
            </a:r>
            <a:r>
              <a:rPr lang="en-US" sz="2800" dirty="0" smtClean="0"/>
              <a:t>the biosphere</a:t>
            </a:r>
          </a:p>
          <a:p>
            <a:r>
              <a:rPr lang="en-US" sz="2800" dirty="0"/>
              <a:t> </a:t>
            </a:r>
            <a:r>
              <a:rPr lang="en-US" sz="2800" dirty="0" smtClean="0"/>
              <a:t>     </a:t>
            </a:r>
            <a:r>
              <a:rPr lang="en-US" sz="2800" dirty="0"/>
              <a:t>circle</a:t>
            </a:r>
          </a:p>
        </p:txBody>
      </p:sp>
    </p:spTree>
    <p:extLst>
      <p:ext uri="{BB962C8B-B14F-4D97-AF65-F5344CB8AC3E}">
        <p14:creationId xmlns:p14="http://schemas.microsoft.com/office/powerpoint/2010/main" val="482170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173DFB-509B-4173-92C0-16EA9752C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Half-circle picture with accent arcs</Template>
  <TotalTime>0</TotalTime>
  <Words>1690</Words>
  <Application>Microsoft Office PowerPoint</Application>
  <PresentationFormat>On-screen Show (4:3)</PresentationFormat>
  <Paragraphs>108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Aharoni</vt:lpstr>
      <vt:lpstr>Arial</vt:lpstr>
      <vt:lpstr>Bodoni MT Black</vt:lpstr>
      <vt:lpstr>Brush Script MT</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2015-05-17T14:24:18Z</dcterms:created>
  <dcterms:modified xsi:type="dcterms:W3CDTF">2015-05-18T15:50:36Z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TC020116429991</vt:lpwstr>
  </property>
</Properties>
</file>