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3" r:id="rId1"/>
  </p:sldMasterIdLst>
  <p:sldIdLst>
    <p:sldId id="256" r:id="rId2"/>
    <p:sldId id="266" r:id="rId3"/>
    <p:sldId id="257" r:id="rId4"/>
    <p:sldId id="267" r:id="rId5"/>
    <p:sldId id="268" r:id="rId6"/>
    <p:sldId id="269" r:id="rId7"/>
    <p:sldId id="258" r:id="rId8"/>
    <p:sldId id="264" r:id="rId9"/>
    <p:sldId id="260" r:id="rId10"/>
    <p:sldId id="26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6" autoAdjust="0"/>
    <p:restoredTop sz="94660" autoAdjust="0"/>
  </p:normalViewPr>
  <p:slideViewPr>
    <p:cSldViewPr snapToGrid="0" snapToObjects="1"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1668928"/>
        <c:axId val="611676544"/>
      </c:scatterChart>
      <c:valAx>
        <c:axId val="61166892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Time:  Seconds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11676544"/>
        <c:crosses val="autoZero"/>
        <c:crossBetween val="midCat"/>
      </c:valAx>
      <c:valAx>
        <c:axId val="6116765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Distance:  </a:t>
                </a:r>
                <a:r>
                  <a:rPr lang="en-US" dirty="0"/>
                  <a:t>Meters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1166892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125492125984"/>
          <c:y val="3.5460591841625103E-2"/>
          <c:w val="0.801254757217848"/>
          <c:h val="0.8015479239313220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058752"/>
        <c:axId val="684013552"/>
      </c:scatterChart>
      <c:valAx>
        <c:axId val="44005875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Time: Seconds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4013552"/>
        <c:crosses val="autoZero"/>
        <c:crossBetween val="midCat"/>
      </c:valAx>
      <c:valAx>
        <c:axId val="684013552"/>
        <c:scaling>
          <c:orientation val="minMax"/>
          <c:max val="8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  </a:t>
                </a:r>
                <a:r>
                  <a:rPr lang="en-US" dirty="0" smtClean="0"/>
                  <a:t>Distance : Meters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4005875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125492125984"/>
          <c:y val="3.5460591841625103E-2"/>
          <c:w val="0.801254757217848"/>
          <c:h val="0.8015479239313220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4011920"/>
        <c:axId val="684021168"/>
      </c:scatterChart>
      <c:valAx>
        <c:axId val="6840119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Time: Seconds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4021168"/>
        <c:crosses val="autoZero"/>
        <c:crossBetween val="midCat"/>
      </c:valAx>
      <c:valAx>
        <c:axId val="684021168"/>
        <c:scaling>
          <c:orientation val="minMax"/>
          <c:max val="8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  </a:t>
                </a:r>
                <a:r>
                  <a:rPr lang="en-US" dirty="0" smtClean="0"/>
                  <a:t>Distance: Meters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401192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125492125984"/>
          <c:y val="3.5460591841625103E-2"/>
          <c:w val="0.801254757217848"/>
          <c:h val="0.8015479239313220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18</c:v>
                </c:pt>
                <c:pt idx="3">
                  <c:v>25</c:v>
                </c:pt>
                <c:pt idx="4">
                  <c:v>30</c:v>
                </c:pt>
                <c:pt idx="5">
                  <c:v>30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18</c:v>
                </c:pt>
                <c:pt idx="4">
                  <c:v>35</c:v>
                </c:pt>
                <c:pt idx="5">
                  <c:v>35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4016816"/>
        <c:axId val="684017360"/>
      </c:scatterChart>
      <c:valAx>
        <c:axId val="68401681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Time: Seconds</a:t>
                </a:r>
              </a:p>
            </c:rich>
          </c:tx>
          <c:layout>
            <c:manualLayout>
              <c:xMode val="edge"/>
              <c:yMode val="edge"/>
              <c:x val="0.42600248656134199"/>
              <c:y val="0.9447892051073429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684017360"/>
        <c:crosses val="autoZero"/>
        <c:crossBetween val="midCat"/>
      </c:valAx>
      <c:valAx>
        <c:axId val="6840173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  </a:t>
                </a:r>
                <a:r>
                  <a:rPr lang="en-US" dirty="0" smtClean="0"/>
                  <a:t>Distance: Meters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4016816"/>
        <c:crosses val="autoZero"/>
        <c:crossBetween val="midCat"/>
        <c:min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3.5</c:v>
                </c:pt>
                <c:pt idx="4">
                  <c:v>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4018992"/>
        <c:axId val="684019536"/>
      </c:scatterChart>
      <c:valAx>
        <c:axId val="684018992"/>
        <c:scaling>
          <c:orientation val="minMax"/>
        </c:scaling>
        <c:delete val="0"/>
        <c:axPos val="b"/>
        <c:majorGridlines/>
        <c:minorGridlines>
          <c:spPr>
            <a:ln>
              <a:noFill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Time: Seconds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84019536"/>
        <c:crosses val="autoZero"/>
        <c:crossBetween val="midCat"/>
        <c:majorUnit val="1"/>
        <c:minorUnit val="0.2"/>
      </c:valAx>
      <c:valAx>
        <c:axId val="684019536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: Meters</a:t>
                </a:r>
              </a:p>
            </c:rich>
          </c:tx>
          <c:layout>
            <c:manualLayout>
              <c:xMode val="edge"/>
              <c:yMode val="edge"/>
              <c:x val="1.0094706286061E-2"/>
              <c:y val="0.196677411417323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68401899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trendline>
            <c:spPr>
              <a:ln w="38100">
                <a:solidFill>
                  <a:schemeClr val="bg2">
                    <a:lumMod val="10000"/>
                    <a:lumOff val="90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3.5</c:v>
                </c:pt>
                <c:pt idx="4">
                  <c:v>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4007024"/>
        <c:axId val="684012464"/>
      </c:scatterChart>
      <c:valAx>
        <c:axId val="684007024"/>
        <c:scaling>
          <c:orientation val="minMax"/>
          <c:min val="0"/>
        </c:scaling>
        <c:delete val="0"/>
        <c:axPos val="b"/>
        <c:majorGridlines/>
        <c:minorGridlines>
          <c:spPr>
            <a:ln>
              <a:noFill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Time: Seconds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84012464"/>
        <c:crosses val="autoZero"/>
        <c:crossBetween val="midCat"/>
        <c:minorUnit val="0.2"/>
      </c:valAx>
      <c:valAx>
        <c:axId val="684012464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: Meters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84007024"/>
        <c:crosses val="autoZero"/>
        <c:crossBetween val="midCat"/>
        <c:majorUnit val="1"/>
        <c:min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708795686412"/>
          <c:y val="9.6585709257303698E-2"/>
          <c:w val="0.80075475721784795"/>
          <c:h val="0.7236771653543310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20</c:v>
                </c:pt>
                <c:pt idx="4">
                  <c:v>40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4014640"/>
        <c:axId val="684020080"/>
      </c:scatterChart>
      <c:valAx>
        <c:axId val="68401464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minutes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4020080"/>
        <c:crosses val="autoZero"/>
        <c:crossBetween val="midCat"/>
      </c:valAx>
      <c:valAx>
        <c:axId val="6840200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Km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401464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556745521753294E-2"/>
          <c:y val="0.10546258682340599"/>
          <c:w val="0.846943136052415"/>
          <c:h val="0.7236771653543310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35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20</c:v>
                </c:pt>
                <c:pt idx="10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4009744"/>
        <c:axId val="684015184"/>
      </c:scatterChart>
      <c:valAx>
        <c:axId val="68400974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minutes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684015184"/>
        <c:crosses val="autoZero"/>
        <c:crossBetween val="midCat"/>
        <c:majorUnit val="5"/>
        <c:minorUnit val="2"/>
      </c:valAx>
      <c:valAx>
        <c:axId val="6840151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miles</a:t>
                </a:r>
              </a:p>
            </c:rich>
          </c:tx>
          <c:layout>
            <c:manualLayout>
              <c:xMode val="edge"/>
              <c:yMode val="edge"/>
              <c:x val="5.8436669911064703E-3"/>
              <c:y val="0.3362075658766189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68400974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 1</c:v>
                </c:pt>
              </c:strCache>
            </c:strRef>
          </c:tx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7</c:v>
                </c:pt>
                <c:pt idx="6">
                  <c:v>10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4021712"/>
        <c:axId val="684022256"/>
      </c:scatterChart>
      <c:valAx>
        <c:axId val="684021712"/>
        <c:scaling>
          <c:orientation val="minMax"/>
        </c:scaling>
        <c:delete val="0"/>
        <c:axPos val="b"/>
        <c:majorGridlines/>
        <c:minorGridlines>
          <c:spPr>
            <a:ln>
              <a:noFill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Time: seconds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84022256"/>
        <c:crosses val="autoZero"/>
        <c:crossBetween val="midCat"/>
      </c:valAx>
      <c:valAx>
        <c:axId val="684022256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Distance: meters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8402171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0.31585</cdr:x>
      <cdr:y>0.59932</cdr:y>
    </cdr:from>
    <cdr:to>
      <cdr:x>0.37129</cdr:x>
      <cdr:y>0.76088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25435" y="2435646"/>
          <a:ext cx="337923" cy="6565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rgbClr val="FFFFFF"/>
              </a:solidFill>
            </a:rPr>
            <a:t>A</a:t>
          </a:r>
        </a:p>
      </cdr:txBody>
    </cdr:sp>
  </cdr:relSizeAnchor>
  <cdr:relSizeAnchor xmlns:cdr="http://schemas.openxmlformats.org/drawingml/2006/chartDrawing">
    <cdr:from>
      <cdr:x>0.46777</cdr:x>
      <cdr:y>0.48859</cdr:y>
    </cdr:from>
    <cdr:to>
      <cdr:x>0.54615</cdr:x>
      <cdr:y>0.64949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1541" y="1985630"/>
          <a:ext cx="477789" cy="653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rgbClr val="FFFFFF"/>
              </a:solidFill>
            </a:rPr>
            <a:t>B</a:t>
          </a:r>
        </a:p>
      </cdr:txBody>
    </cdr:sp>
  </cdr:relSizeAnchor>
  <cdr:relSizeAnchor xmlns:cdr="http://schemas.openxmlformats.org/drawingml/2006/chartDrawing">
    <cdr:from>
      <cdr:x>0.62453</cdr:x>
      <cdr:y>0.46384</cdr:y>
    </cdr:from>
    <cdr:to>
      <cdr:x>0.69053</cdr:x>
      <cdr:y>0.60617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07119" y="1885032"/>
          <a:ext cx="402348" cy="5784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rgbClr val="FFFFFF"/>
              </a:solidFill>
            </a:rPr>
            <a:t>C</a:t>
          </a:r>
        </a:p>
      </cdr:txBody>
    </cdr:sp>
  </cdr:relSizeAnchor>
  <cdr:relSizeAnchor xmlns:cdr="http://schemas.openxmlformats.org/drawingml/2006/chartDrawing">
    <cdr:from>
      <cdr:x>0.79985</cdr:x>
      <cdr:y>0.13895</cdr:y>
    </cdr:from>
    <cdr:to>
      <cdr:x>0.85347</cdr:x>
      <cdr:y>0.29056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75857" y="564674"/>
          <a:ext cx="326909" cy="616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>
              <a:solidFill>
                <a:srgbClr val="FFFFFF"/>
              </a:solidFill>
            </a:rPr>
            <a:t>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0.46365</cdr:x>
      <cdr:y>0.22868</cdr:y>
    </cdr:from>
    <cdr:to>
      <cdr:x>0.56059</cdr:x>
      <cdr:y>0.36173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26394" y="929344"/>
          <a:ext cx="590950" cy="540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0.36488</cdr:x>
      <cdr:y>0.35381</cdr:y>
    </cdr:from>
    <cdr:to>
      <cdr:x>0.41554</cdr:x>
      <cdr:y>0.49525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10490" y="1503790"/>
          <a:ext cx="445745" cy="6011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FAAD99"/>
              </a:solidFill>
            </a:rPr>
            <a:t>B</a:t>
          </a:r>
          <a:endParaRPr lang="en-US" sz="2800" b="1" dirty="0">
            <a:solidFill>
              <a:srgbClr val="FAAD99"/>
            </a:solidFill>
          </a:endParaRPr>
        </a:p>
      </cdr:txBody>
    </cdr:sp>
  </cdr:relSizeAnchor>
  <cdr:relSizeAnchor xmlns:cdr="http://schemas.openxmlformats.org/drawingml/2006/chartDrawing">
    <cdr:from>
      <cdr:x>0.70199</cdr:x>
      <cdr:y>0.07543</cdr:y>
    </cdr:from>
    <cdr:to>
      <cdr:x>0.75799</cdr:x>
      <cdr:y>0.20848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76667" y="320612"/>
          <a:ext cx="492730" cy="5655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2800" dirty="0">
            <a:solidFill>
              <a:srgbClr val="FFFFFF"/>
            </a:solidFill>
          </a:endParaRPr>
        </a:p>
      </cdr:txBody>
    </cdr:sp>
  </cdr:relSizeAnchor>
  <cdr:relSizeAnchor xmlns:cdr="http://schemas.openxmlformats.org/drawingml/2006/chartDrawing">
    <cdr:from>
      <cdr:x>0.87639</cdr:x>
      <cdr:y>0.53711</cdr:y>
    </cdr:from>
    <cdr:to>
      <cdr:x>0.92426</cdr:x>
      <cdr:y>0.67325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711184" y="2282888"/>
          <a:ext cx="421197" cy="5786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rgbClr val="FAAD99"/>
              </a:solidFill>
            </a:rPr>
            <a:t>E</a:t>
          </a:r>
          <a:endParaRPr lang="en-US" sz="2800" b="1" dirty="0">
            <a:solidFill>
              <a:srgbClr val="FAAD99"/>
            </a:solidFill>
          </a:endParaRPr>
        </a:p>
      </cdr:txBody>
    </cdr:sp>
  </cdr:relSizeAnchor>
  <cdr:relSizeAnchor xmlns:cdr="http://schemas.openxmlformats.org/drawingml/2006/chartDrawing">
    <cdr:from>
      <cdr:x>0.4349</cdr:x>
      <cdr:y>0.07194</cdr:y>
    </cdr:from>
    <cdr:to>
      <cdr:x>0.48277</cdr:x>
      <cdr:y>0.20808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26552" y="305753"/>
          <a:ext cx="421196" cy="5786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 smtClean="0">
              <a:solidFill>
                <a:srgbClr val="FAAD99"/>
              </a:solidFill>
            </a:rPr>
            <a:t>C</a:t>
          </a:r>
          <a:endParaRPr lang="en-US" sz="2800" b="1" dirty="0">
            <a:solidFill>
              <a:srgbClr val="FAAD99"/>
            </a:solidFill>
          </a:endParaRPr>
        </a:p>
      </cdr:txBody>
    </cdr:sp>
  </cdr:relSizeAnchor>
  <cdr:relSizeAnchor xmlns:cdr="http://schemas.openxmlformats.org/drawingml/2006/chartDrawing">
    <cdr:from>
      <cdr:x>0.66925</cdr:x>
      <cdr:y>0.16445</cdr:y>
    </cdr:from>
    <cdr:to>
      <cdr:x>0.71712</cdr:x>
      <cdr:y>0.30059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888533" y="698980"/>
          <a:ext cx="421196" cy="5786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 smtClean="0">
              <a:solidFill>
                <a:srgbClr val="FAAD99"/>
              </a:solidFill>
            </a:rPr>
            <a:t>D</a:t>
          </a:r>
          <a:endParaRPr lang="en-US" sz="2800" b="1" dirty="0">
            <a:solidFill>
              <a:srgbClr val="FAAD99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87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909" y="1144310"/>
            <a:ext cx="8549906" cy="557716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F2A32-F78C-0747-A982-827FE3950410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A4C6-084C-ED41-92DD-61F93F456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Distance and Time Graph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6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65563128"/>
              </p:ext>
            </p:extLst>
          </p:nvPr>
        </p:nvGraphicFramePr>
        <p:xfrm>
          <a:off x="90633" y="314371"/>
          <a:ext cx="8798756" cy="425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23729" y="1818161"/>
            <a:ext cx="414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6615" y="4681360"/>
            <a:ext cx="8524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/>
              <a:t>How much time has passed between points A and B?</a:t>
            </a:r>
          </a:p>
          <a:p>
            <a:pPr marL="342900" indent="-342900">
              <a:buAutoNum type="arabicParenR"/>
            </a:pPr>
            <a:r>
              <a:rPr lang="en-US" b="1" dirty="0" smtClean="0">
                <a:solidFill>
                  <a:srgbClr val="FAAD99"/>
                </a:solidFill>
              </a:rPr>
              <a:t>What is the total distance traveled shown on the graph?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How much distance has been traveled between points B and D?</a:t>
            </a:r>
          </a:p>
          <a:p>
            <a:pPr marL="342900" indent="-342900">
              <a:buAutoNum type="arabicParenR"/>
            </a:pPr>
            <a:r>
              <a:rPr lang="en-US" b="1" dirty="0" smtClean="0">
                <a:solidFill>
                  <a:srgbClr val="FAAD99"/>
                </a:solidFill>
              </a:rPr>
              <a:t>How much time has passed between points B and D?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What is happening between points D and E? </a:t>
            </a:r>
          </a:p>
          <a:p>
            <a:pPr marL="342900" indent="-342900">
              <a:buAutoNum type="arabicParenR"/>
            </a:pPr>
            <a:r>
              <a:rPr lang="en-US" b="1" dirty="0" smtClean="0">
                <a:solidFill>
                  <a:srgbClr val="FAAD99"/>
                </a:solidFill>
              </a:rPr>
              <a:t>What is the furthest distance traveled? 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What was the distance traveled in 50 seconds?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59688" y="158459"/>
            <a:ext cx="5955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Graph of ______________________________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873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640953470"/>
              </p:ext>
            </p:extLst>
          </p:nvPr>
        </p:nvGraphicFramePr>
        <p:xfrm>
          <a:off x="153499" y="479037"/>
          <a:ext cx="8823903" cy="5846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628" y="6325140"/>
            <a:ext cx="7569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Make up a story to explain the motion on this distance/time graph.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45353" y="109705"/>
            <a:ext cx="6917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Graph of ______________________________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955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does a diagonal straight line on a motion graph tell you about speed?</a:t>
            </a:r>
          </a:p>
          <a:p>
            <a:endParaRPr lang="en-US" dirty="0"/>
          </a:p>
          <a:p>
            <a:r>
              <a:rPr lang="en-US" dirty="0" smtClean="0"/>
              <a:t>Sketch this and label.</a:t>
            </a:r>
          </a:p>
          <a:p>
            <a:pPr lvl="1"/>
            <a:r>
              <a:rPr lang="en-US" dirty="0" smtClean="0"/>
              <a:t>X-axis with units</a:t>
            </a:r>
          </a:p>
          <a:p>
            <a:pPr lvl="1"/>
            <a:r>
              <a:rPr lang="en-US" dirty="0" smtClean="0"/>
              <a:t>Y- axis with units</a:t>
            </a:r>
          </a:p>
          <a:p>
            <a:pPr lvl="1"/>
            <a:r>
              <a:rPr lang="en-US" dirty="0" smtClean="0"/>
              <a:t>Title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878476" y="3395205"/>
            <a:ext cx="0" cy="291736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8476" y="6312567"/>
            <a:ext cx="3558271" cy="0"/>
          </a:xfrm>
          <a:prstGeom prst="line">
            <a:avLst/>
          </a:prstGeom>
          <a:ln>
            <a:solidFill>
              <a:srgbClr val="FFFEE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878476" y="4916760"/>
            <a:ext cx="3030188" cy="139580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6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410782137"/>
              </p:ext>
            </p:extLst>
          </p:nvPr>
        </p:nvGraphicFramePr>
        <p:xfrm>
          <a:off x="0" y="905388"/>
          <a:ext cx="5838347" cy="5822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38347" y="544610"/>
            <a:ext cx="3305653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/>
              <a:t>This graph shows: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Average Speed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Actual Speed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Velocity and Distance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Distance and Speed</a:t>
            </a:r>
          </a:p>
          <a:p>
            <a:pPr marL="342900" indent="-342900">
              <a:buAutoNum type="alphaLcParenR"/>
            </a:pPr>
            <a:endParaRPr lang="en-US" b="1" dirty="0"/>
          </a:p>
          <a:p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2) This graph Shows: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a) A distance of 10 meters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b) A distance of 12 meters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c) A distance of 12 seconds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d) A distance of 10 miles</a:t>
            </a:r>
          </a:p>
          <a:p>
            <a:endParaRPr lang="en-US" b="1" dirty="0"/>
          </a:p>
          <a:p>
            <a:r>
              <a:rPr lang="en-US" b="1" dirty="0" smtClean="0"/>
              <a:t>3)A straight line on a graph indicates;</a:t>
            </a:r>
            <a:endParaRPr lang="en-US" b="1" dirty="0"/>
          </a:p>
          <a:p>
            <a:pPr marL="800100" lvl="1" indent="-342900">
              <a:buAutoNum type="alphaLcParenR"/>
            </a:pPr>
            <a:r>
              <a:rPr lang="en-US" b="1" dirty="0" smtClean="0"/>
              <a:t>Increasing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Decreasing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Steady speed.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Stopped</a:t>
            </a:r>
          </a:p>
          <a:p>
            <a:pPr marL="800100" lvl="1" indent="-342900">
              <a:buAutoNum type="alphaLcParenR"/>
            </a:pPr>
            <a:r>
              <a:rPr lang="en-US" b="1" dirty="0" smtClean="0"/>
              <a:t>Moving backwards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42418" y="267964"/>
            <a:ext cx="476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Graph of </a:t>
            </a:r>
            <a:r>
              <a:rPr lang="en-US" dirty="0" smtClean="0"/>
              <a:t>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8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79245486"/>
              </p:ext>
            </p:extLst>
          </p:nvPr>
        </p:nvGraphicFramePr>
        <p:xfrm>
          <a:off x="-141121" y="948422"/>
          <a:ext cx="5965571" cy="565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9761" y="191084"/>
            <a:ext cx="4944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Graph of ___________________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551582" y="815562"/>
            <a:ext cx="3592418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This graph shows: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Average Speed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Actual Speed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Velocity and Distance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Speed and time</a:t>
            </a:r>
          </a:p>
          <a:p>
            <a:pPr marL="800100" lvl="1" indent="-342900">
              <a:buAutoNum type="alphaLcParenR"/>
            </a:pPr>
            <a:endParaRPr lang="en-US" b="1" dirty="0"/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2) This graph Shows: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a) 3m at </a:t>
            </a:r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8</a:t>
            </a: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seconds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b)</a:t>
            </a:r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6m at 6 seconds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c) 0m at 6 seconds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d) 4m at 2 seconds</a:t>
            </a:r>
          </a:p>
          <a:p>
            <a:endParaRPr lang="en-US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b="1" dirty="0" smtClean="0">
                <a:solidFill>
                  <a:srgbClr val="F5CDAC"/>
                </a:solidFill>
              </a:rPr>
              <a:t>3) A straight, horizontal line on this graph indicates;</a:t>
            </a:r>
            <a:endParaRPr lang="en-US" b="1" dirty="0">
              <a:solidFill>
                <a:srgbClr val="F5CDAC"/>
              </a:solidFill>
            </a:endParaRP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Increasing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Decreasing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Steady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Stopped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Moving backwards</a:t>
            </a:r>
            <a:endParaRPr lang="en-US" b="1" dirty="0">
              <a:solidFill>
                <a:srgbClr val="F5CD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2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06231040"/>
              </p:ext>
            </p:extLst>
          </p:nvPr>
        </p:nvGraphicFramePr>
        <p:xfrm>
          <a:off x="-141121" y="948422"/>
          <a:ext cx="5965571" cy="565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9761" y="191084"/>
            <a:ext cx="4944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Graph of ___________________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644594" y="948422"/>
            <a:ext cx="3592418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This graph shows: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Average Speed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Actual Speed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Velocity and Distance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Speed and time</a:t>
            </a:r>
            <a:endParaRPr lang="en-US" b="1" dirty="0"/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2) This graph Shows: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a) 3m at 10 seconds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b)</a:t>
            </a:r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6m at 6 seconds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c) 3m at 6 seconds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	d) 4m at 4 seconds</a:t>
            </a:r>
          </a:p>
          <a:p>
            <a:r>
              <a:rPr lang="en-US" b="1" dirty="0">
                <a:solidFill>
                  <a:srgbClr val="F5CDAC"/>
                </a:solidFill>
              </a:rPr>
              <a:t>3</a:t>
            </a:r>
            <a:r>
              <a:rPr lang="en-US" b="1" dirty="0" smtClean="0">
                <a:solidFill>
                  <a:srgbClr val="F5CDAC"/>
                </a:solidFill>
              </a:rPr>
              <a:t>) A straight, diagonal line on this graph indicates;</a:t>
            </a:r>
            <a:endParaRPr lang="en-US" b="1" dirty="0">
              <a:solidFill>
                <a:srgbClr val="F5CDAC"/>
              </a:solidFill>
            </a:endParaRP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Increasing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Decreasing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Steady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Stopped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rgbClr val="F5CDAC"/>
                </a:solidFill>
              </a:rPr>
              <a:t>Moving backwards</a:t>
            </a:r>
            <a:endParaRPr lang="en-US" b="1" dirty="0">
              <a:solidFill>
                <a:srgbClr val="F5CD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375377734"/>
              </p:ext>
            </p:extLst>
          </p:nvPr>
        </p:nvGraphicFramePr>
        <p:xfrm>
          <a:off x="88014" y="948422"/>
          <a:ext cx="5736436" cy="5706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9761" y="191084"/>
            <a:ext cx="4944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Graph of ___________________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644594" y="1197543"/>
            <a:ext cx="338310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This graph shows: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Average Speed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Actual Speed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Velocity and Distance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Speed and time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b="1" dirty="0" smtClean="0">
                <a:solidFill>
                  <a:srgbClr val="CCFFCC"/>
                </a:solidFill>
              </a:rPr>
              <a:t>2) This graph Shows:</a:t>
            </a:r>
          </a:p>
          <a:p>
            <a:r>
              <a:rPr lang="en-US" b="1" dirty="0" smtClean="0">
                <a:solidFill>
                  <a:srgbClr val="CCFFCC"/>
                </a:solidFill>
              </a:rPr>
              <a:t>	a) 3m at 10 seconds</a:t>
            </a:r>
          </a:p>
          <a:p>
            <a:r>
              <a:rPr lang="en-US" b="1" dirty="0" smtClean="0">
                <a:solidFill>
                  <a:srgbClr val="CCFFCC"/>
                </a:solidFill>
              </a:rPr>
              <a:t>	b)</a:t>
            </a:r>
            <a:r>
              <a:rPr lang="en-US" b="1" dirty="0">
                <a:solidFill>
                  <a:srgbClr val="CCFFCC"/>
                </a:solidFill>
              </a:rPr>
              <a:t> </a:t>
            </a:r>
            <a:r>
              <a:rPr lang="en-US" b="1" dirty="0" smtClean="0">
                <a:solidFill>
                  <a:srgbClr val="CCFFCC"/>
                </a:solidFill>
              </a:rPr>
              <a:t>6m at 30 seconds</a:t>
            </a:r>
          </a:p>
          <a:p>
            <a:r>
              <a:rPr lang="en-US" b="1" dirty="0" smtClean="0">
                <a:solidFill>
                  <a:srgbClr val="CCFFCC"/>
                </a:solidFill>
              </a:rPr>
              <a:t>	c) 5m at 10 seconds</a:t>
            </a:r>
          </a:p>
          <a:p>
            <a:r>
              <a:rPr lang="en-US" b="1" dirty="0" smtClean="0">
                <a:solidFill>
                  <a:srgbClr val="CCFFCC"/>
                </a:solidFill>
              </a:rPr>
              <a:t>	d) 4m at 20 seconds</a:t>
            </a:r>
          </a:p>
          <a:p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3) A curved line on this graph indicates;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Increasing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Decreasing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Steady speed.</a:t>
            </a:r>
          </a:p>
          <a:p>
            <a:pPr marL="800100" lvl="1" indent="-342900">
              <a:buAutoNum type="alphaLcParenR"/>
            </a:pP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Stopped</a:t>
            </a:r>
            <a:endParaRPr lang="en-US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1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73924778"/>
              </p:ext>
            </p:extLst>
          </p:nvPr>
        </p:nvGraphicFramePr>
        <p:xfrm>
          <a:off x="183380" y="479296"/>
          <a:ext cx="880659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3380" y="4367248"/>
            <a:ext cx="88065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/>
              <a:t>This graph shows the motion of a bunny. The bunny is hopping from her burrow over to an oak tree. Describe the motion of the bunny.  Tell a story about what is happening to her. </a:t>
            </a:r>
          </a:p>
          <a:p>
            <a:pPr marL="342900" indent="-342900">
              <a:buAutoNum type="arabicParenR"/>
            </a:pPr>
            <a:endParaRPr lang="en-US" b="1" dirty="0"/>
          </a:p>
          <a:p>
            <a:pPr marL="342900" indent="-342900">
              <a:buAutoNum type="arabicParenR"/>
            </a:pPr>
            <a:r>
              <a:rPr lang="en-US" b="1" dirty="0" smtClean="0"/>
              <a:t>What is happening between seconds 4 and 6?</a:t>
            </a:r>
          </a:p>
          <a:p>
            <a:pPr marL="342900" indent="-342900">
              <a:buAutoNum type="arabicParenR"/>
            </a:pPr>
            <a:endParaRPr lang="en-US" b="1" dirty="0"/>
          </a:p>
          <a:p>
            <a:pPr marL="342900" indent="-342900">
              <a:buAutoNum type="arabicParenR"/>
            </a:pPr>
            <a:r>
              <a:rPr lang="en-US" b="1" dirty="0" smtClean="0"/>
              <a:t>What is happening between seconds 6 and 8?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26078" y="152351"/>
            <a:ext cx="4509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 of 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5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721774972"/>
              </p:ext>
            </p:extLst>
          </p:nvPr>
        </p:nvGraphicFramePr>
        <p:xfrm>
          <a:off x="183380" y="504446"/>
          <a:ext cx="87688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4922" y="4451491"/>
            <a:ext cx="832358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/>
              <a:t>Which line on the graph is the bunny’s actual speed?  How do you know?</a:t>
            </a:r>
          </a:p>
          <a:p>
            <a:pPr marL="342900" indent="-342900">
              <a:buAutoNum type="arabicParenR"/>
            </a:pPr>
            <a:endParaRPr lang="en-US" b="1" dirty="0"/>
          </a:p>
          <a:p>
            <a:pPr marL="342900" indent="-342900">
              <a:buAutoNum type="arabicParenR"/>
            </a:pPr>
            <a:r>
              <a:rPr lang="en-US" b="1" dirty="0" smtClean="0"/>
              <a:t>Is it possible for the bunny to do what the straight line on the graph shows?  Why or why not?</a:t>
            </a:r>
          </a:p>
          <a:p>
            <a:pPr marL="342900" indent="-342900">
              <a:buAutoNum type="arabicParenR"/>
            </a:pPr>
            <a:endParaRPr lang="en-US" b="1" dirty="0"/>
          </a:p>
          <a:p>
            <a:pPr marL="342900" indent="-342900">
              <a:buAutoNum type="arabicParenR"/>
            </a:pPr>
            <a:r>
              <a:rPr lang="en-US" b="1" dirty="0" smtClean="0"/>
              <a:t>What do you know about the steepness of line on a distance/time graph?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26078" y="202650"/>
            <a:ext cx="4509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 of 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0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94041578"/>
              </p:ext>
            </p:extLst>
          </p:nvPr>
        </p:nvGraphicFramePr>
        <p:xfrm>
          <a:off x="-678962" y="490419"/>
          <a:ext cx="9593498" cy="4304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4041" y="4794534"/>
            <a:ext cx="8650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b="1" dirty="0" smtClean="0"/>
              <a:t>This graph shows the motion of a car driving through your neighborhood.  Describe the motion of the car. </a:t>
            </a:r>
            <a:endParaRPr lang="en-US" b="1" dirty="0"/>
          </a:p>
          <a:p>
            <a:pPr marL="342900" indent="-342900">
              <a:buAutoNum type="arabicParenR"/>
            </a:pPr>
            <a:r>
              <a:rPr lang="en-US" b="1" dirty="0" smtClean="0"/>
              <a:t>Is this an actual speed graph or an average speed graph? 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What is happening between points A and B?  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What is happening between points B and C?</a:t>
            </a:r>
          </a:p>
          <a:p>
            <a:pPr marL="342900" indent="-342900">
              <a:buAutoNum type="arabicParenR"/>
            </a:pPr>
            <a:r>
              <a:rPr lang="en-US" b="1" dirty="0" smtClean="0"/>
              <a:t>What is happening between points C and D?</a:t>
            </a:r>
          </a:p>
          <a:p>
            <a:pPr marL="342900" indent="-342900">
              <a:buAutoNum type="arabicParenR"/>
            </a:pPr>
            <a:r>
              <a:rPr lang="en-US" b="1" dirty="0" smtClean="0">
                <a:solidFill>
                  <a:schemeClr val="accent3"/>
                </a:solidFill>
              </a:rPr>
              <a:t>What is the distance traveled between points A and D? How much time has passed?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059" y="150899"/>
            <a:ext cx="6917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Graph of ______________________________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957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2039</TotalTime>
  <Words>515</Words>
  <Application>Microsoft Office PowerPoint</Application>
  <PresentationFormat>On-screen Show (4:3)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Black</vt:lpstr>
      <vt:lpstr>Distance and Time Graph Practice</vt:lpstr>
      <vt:lpstr>Discussion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Spring Lake Park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and Motion Graphs</dc:title>
  <dc:creator>User</dc:creator>
  <cp:lastModifiedBy>Pease, Katherine J</cp:lastModifiedBy>
  <cp:revision>40</cp:revision>
  <dcterms:created xsi:type="dcterms:W3CDTF">2012-09-26T19:33:15Z</dcterms:created>
  <dcterms:modified xsi:type="dcterms:W3CDTF">2015-11-16T21:45:23Z</dcterms:modified>
</cp:coreProperties>
</file>