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7" r:id="rId3"/>
    <p:sldId id="268" r:id="rId4"/>
    <p:sldId id="267" r:id="rId5"/>
    <p:sldId id="269" r:id="rId6"/>
    <p:sldId id="270" r:id="rId7"/>
    <p:sldId id="259" r:id="rId8"/>
    <p:sldId id="261" r:id="rId9"/>
    <p:sldId id="262" r:id="rId10"/>
    <p:sldId id="263" r:id="rId11"/>
    <p:sldId id="271" r:id="rId12"/>
    <p:sldId id="265" r:id="rId13"/>
    <p:sldId id="272" r:id="rId14"/>
    <p:sldId id="273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9" d="100"/>
          <a:sy n="89" d="100"/>
        </p:scale>
        <p:origin x="466" y="77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9/1/2016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9/1/2016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9/1/2016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dleschoolchemistry.com/multimedia/chapter3/lesson2" TargetMode="External"/><Relationship Id="rId2" Type="http://schemas.openxmlformats.org/officeDocument/2006/relationships/hyperlink" Target="http://www.execulink.com/~ekimmel/density_displacment.htm" TargetMode="Externa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academic.brooklyn.cuny.edu/geology/leveson/core/graphics/density/density_sim3x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tchknowlearn.org/Video.aspx?VideoID=40004&amp;CategoryID=15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P19ENLKVv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6612" y="584200"/>
            <a:ext cx="11277600" cy="2000251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reson" panose="03000600000000000000" pitchFamily="66" charset="0"/>
              </a:rPr>
              <a:t>Density / How to Solve for Density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Katherine Pease</a:t>
            </a:r>
          </a:p>
          <a:p>
            <a:r>
              <a:rPr lang="en-US" dirty="0" smtClean="0"/>
              <a:t>2015 / 6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6325" y="152400"/>
            <a:ext cx="7151687" cy="6553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altLang="en-US" sz="4000" dirty="0" smtClean="0"/>
              <a:t>To find Mass: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You need density and volume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Write your formula starting with what you are looking for: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4000" dirty="0" smtClean="0"/>
              <a:t>			M =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Now read your triangle: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CA" altLang="en-US" sz="4000" dirty="0" smtClean="0"/>
              <a:t>		   M = D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x </a:t>
            </a:r>
            <a:r>
              <a:rPr lang="en-CA" altLang="en-US" sz="4000" dirty="0" smtClean="0">
                <a:cs typeface="Arial" panose="020B0604020202020204" pitchFamily="34" charset="0"/>
              </a:rPr>
              <a:t>V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6612" y="152400"/>
            <a:ext cx="4862512" cy="4959350"/>
            <a:chOff x="1701" y="2024"/>
            <a:chExt cx="2268" cy="1588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2013410" y="3517384"/>
            <a:ext cx="504825" cy="576262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798342" y="3517384"/>
            <a:ext cx="504825" cy="57626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267867" y="2984976"/>
            <a:ext cx="0" cy="2099191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46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1525" y="152400"/>
            <a:ext cx="7456487" cy="6705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 sz="4000" dirty="0" smtClean="0"/>
              <a:t>To find Volume: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You need density and mass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Write your formula starting with what you are looking for: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4000" dirty="0" smtClean="0"/>
              <a:t>			V =</a:t>
            </a:r>
          </a:p>
          <a:p>
            <a:pPr lvl="1" eaLnBrk="1" hangingPunct="1">
              <a:lnSpc>
                <a:spcPct val="90000"/>
              </a:lnSpc>
            </a:pPr>
            <a:r>
              <a:rPr lang="en-CA" altLang="en-US" sz="4000" dirty="0" smtClean="0"/>
              <a:t>Now read your triangle: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CA" altLang="en-US" sz="4000" dirty="0" smtClean="0"/>
              <a:t>		   V = M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÷ </a:t>
            </a:r>
            <a:r>
              <a:rPr lang="en-CA" altLang="en-US" sz="4000" dirty="0" smtClean="0">
                <a:cs typeface="Arial" panose="020B0604020202020204" pitchFamily="34" charset="0"/>
              </a:rPr>
              <a:t>D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778098" y="152400"/>
            <a:ext cx="4584254" cy="6400799"/>
            <a:chOff x="1701" y="2024"/>
            <a:chExt cx="2268" cy="1588"/>
          </a:xfrm>
        </p:grpSpPr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1831183" y="4333799"/>
            <a:ext cx="642766" cy="881931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2687637" y="2050434"/>
            <a:ext cx="642766" cy="881931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1786714" y="3809993"/>
            <a:ext cx="2567021" cy="0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3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408612" y="298294"/>
            <a:ext cx="6553200" cy="6559706"/>
          </a:xfrm>
          <a:prstGeom prst="rect">
            <a:avLst/>
          </a:prstGeo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vert="horz" lIns="121899" tIns="60949" rIns="121899" bIns="60949" rtlCol="0">
            <a:norm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anose="05000000000000000000" pitchFamily="2" charset="2"/>
              <a:buAutoNum type="alphaLcParenR"/>
            </a:pPr>
            <a:r>
              <a:rPr lang="en-CA" altLang="en-US" sz="4000" dirty="0" smtClean="0"/>
              <a:t>D = </a:t>
            </a:r>
            <a:r>
              <a:rPr lang="en-CA" altLang="en-US" sz="4000" u="sng" dirty="0" smtClean="0"/>
              <a:t>           .</a:t>
            </a:r>
            <a:endParaRPr lang="en-CA" altLang="en-US" sz="4000" dirty="0" smtClean="0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CA" altLang="en-US" sz="4000" dirty="0" smtClean="0"/>
              <a:t>		         V</a:t>
            </a:r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r>
              <a:rPr lang="en-CA" altLang="en-US" sz="4000" dirty="0" smtClean="0"/>
              <a:t>M = _________</a:t>
            </a:r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endParaRPr lang="en-CA" altLang="en-US" sz="4000" dirty="0" smtClean="0"/>
          </a:p>
          <a:p>
            <a:pPr marL="609600" indent="-609600">
              <a:buFont typeface="Wingdings" panose="05000000000000000000" pitchFamily="2" charset="2"/>
              <a:buAutoNum type="alphaLcParenR" startAt="2"/>
            </a:pPr>
            <a:r>
              <a:rPr lang="en-CA" altLang="en-US" sz="4000" dirty="0" smtClean="0"/>
              <a:t>_______ =  </a:t>
            </a:r>
            <a:r>
              <a:rPr lang="en-CA" altLang="en-US" sz="4000" u="sng" dirty="0" smtClean="0"/>
              <a:t>M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CA" altLang="en-US" sz="4000" dirty="0" smtClean="0"/>
              <a:t>      		         V</a:t>
            </a:r>
          </a:p>
          <a:p>
            <a:pPr marL="609600" indent="-609600">
              <a:buFont typeface="Wingdings" panose="05000000000000000000" pitchFamily="2" charset="2"/>
              <a:buAutoNum type="alphaLcParenR" startAt="4"/>
            </a:pPr>
            <a:r>
              <a:rPr lang="en-CA" altLang="en-US" sz="4000" dirty="0" smtClean="0"/>
              <a:t>______ </a:t>
            </a:r>
            <a:r>
              <a:rPr lang="en-CA" altLang="en-US" sz="4000" dirty="0" smtClean="0">
                <a:cs typeface="Arial" panose="020B0604020202020204" pitchFamily="34" charset="0"/>
              </a:rPr>
              <a:t>÷ V = D</a:t>
            </a: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468312" y="762000"/>
            <a:ext cx="4940299" cy="4179888"/>
            <a:chOff x="1701" y="2024"/>
            <a:chExt cx="2268" cy="1588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02053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1412" y="381000"/>
            <a:ext cx="10744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How to find the density of an object using displacement…</a:t>
            </a:r>
          </a:p>
          <a:p>
            <a:endParaRPr lang="en-US" sz="4000" u="sng" dirty="0"/>
          </a:p>
          <a:p>
            <a:r>
              <a:rPr lang="en-US" sz="2800" dirty="0" smtClean="0"/>
              <a:t>Inter-active Displacement Demo</a:t>
            </a:r>
          </a:p>
          <a:p>
            <a:r>
              <a:rPr lang="en-US" sz="1600" u="sng" dirty="0">
                <a:hlinkClick r:id="rId2"/>
              </a:rPr>
              <a:t>http://www.execulink.com/~</a:t>
            </a:r>
            <a:r>
              <a:rPr lang="en-US" sz="1600" u="sng" dirty="0" smtClean="0">
                <a:hlinkClick r:id="rId2"/>
              </a:rPr>
              <a:t>ekimmel/density_displacment.htm</a:t>
            </a:r>
            <a:endParaRPr lang="en-US" sz="1600" u="sng" dirty="0" smtClean="0"/>
          </a:p>
          <a:p>
            <a:endParaRPr lang="en-US" sz="1600" u="sng" dirty="0">
              <a:hlinkClick r:id="rId3"/>
            </a:endParaRPr>
          </a:p>
          <a:p>
            <a:r>
              <a:rPr lang="en-US" sz="1600" u="sng" dirty="0">
                <a:hlinkClick r:id="rId3"/>
              </a:rPr>
              <a:t>http://</a:t>
            </a:r>
            <a:r>
              <a:rPr lang="en-US" sz="1600" u="sng" dirty="0" smtClean="0">
                <a:hlinkClick r:id="rId3"/>
              </a:rPr>
              <a:t>www.middleschoolchemistry.com/multimedia/chapter3/lesson2</a:t>
            </a:r>
            <a:endParaRPr lang="en-US" sz="1600" u="sng" dirty="0" smtClean="0"/>
          </a:p>
          <a:p>
            <a:endParaRPr lang="en-US" sz="1600" u="sng" dirty="0"/>
          </a:p>
          <a:p>
            <a:r>
              <a:rPr lang="en-US" sz="3600" u="sng" dirty="0" smtClean="0"/>
              <a:t>Solve for Density using the Displacement Method using information in link below…Show Work in Journal on the next empty page</a:t>
            </a:r>
            <a:r>
              <a:rPr lang="en-US" sz="1600" u="sng" dirty="0" smtClean="0"/>
              <a:t>.</a:t>
            </a:r>
          </a:p>
          <a:p>
            <a:r>
              <a:rPr lang="en-US" sz="1600" u="sng" dirty="0">
                <a:hlinkClick r:id="rId4"/>
              </a:rPr>
              <a:t>http://academic.brooklyn.cuny.edu/geology/leveson/core/graphics/density/density_sim3x.html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171075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dirty="0" smtClean="0">
                <a:latin typeface="Areson" panose="03000600000000000000" pitchFamily="66" charset="0"/>
              </a:rPr>
              <a:t>Please Do Now</a:t>
            </a:r>
            <a:endParaRPr lang="en-US" sz="5400" u="sng" dirty="0">
              <a:latin typeface="Areson" panose="03000600000000000000" pitchFamily="66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18883" y="1701796"/>
            <a:ext cx="10360501" cy="5156203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Collect Quiz from Basket 1</a:t>
            </a:r>
          </a:p>
          <a:p>
            <a:r>
              <a:rPr lang="en-US" sz="4400" dirty="0" smtClean="0"/>
              <a:t>Do the 5 questions on your own / NO TEXTBOOK or </a:t>
            </a:r>
            <a:r>
              <a:rPr lang="en-US" sz="4400" dirty="0" err="1" smtClean="0"/>
              <a:t>Chorme</a:t>
            </a:r>
            <a:r>
              <a:rPr lang="en-US" sz="4400" dirty="0" smtClean="0"/>
              <a:t> Book</a:t>
            </a:r>
          </a:p>
          <a:p>
            <a:r>
              <a:rPr lang="en-US" sz="4400" dirty="0" smtClean="0"/>
              <a:t>Turn in to your class turn in basket (on white book shelf, same as textbooks)</a:t>
            </a:r>
          </a:p>
          <a:p>
            <a:r>
              <a:rPr lang="en-US" sz="4400" dirty="0" smtClean="0"/>
              <a:t>Once Complete collect foldable from Basket 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Density?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bubble chart in journal (do on next empty page)</a:t>
            </a:r>
          </a:p>
          <a:p>
            <a:r>
              <a:rPr lang="en-US" dirty="0" smtClean="0"/>
              <a:t>Create as many bubbles with explanations of what density is as you can.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722812" y="3733800"/>
            <a:ext cx="2819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Density</a:t>
            </a:r>
            <a:endParaRPr lang="en-US" sz="4000" dirty="0"/>
          </a:p>
        </p:txBody>
      </p:sp>
      <p:cxnSp>
        <p:nvCxnSpPr>
          <p:cNvPr id="5" name="Straight Connector 4"/>
          <p:cNvCxnSpPr>
            <a:stCxn id="3" idx="1"/>
          </p:cNvCxnSpPr>
          <p:nvPr/>
        </p:nvCxnSpPr>
        <p:spPr>
          <a:xfrm flipH="1" flipV="1">
            <a:off x="3351212" y="3200400"/>
            <a:ext cx="1784492" cy="74542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389812" y="4800600"/>
            <a:ext cx="396240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81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/ Share ideas about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10819129" cy="4465320"/>
          </a:xfrm>
        </p:spPr>
        <p:txBody>
          <a:bodyPr/>
          <a:lstStyle/>
          <a:p>
            <a:r>
              <a:rPr lang="en-US" dirty="0" smtClean="0"/>
              <a:t>Add new information collected from the pair-share done with others in your small group</a:t>
            </a:r>
          </a:p>
          <a:p>
            <a:pPr marL="0" indent="0">
              <a:buNone/>
            </a:pPr>
            <a:r>
              <a:rPr lang="en-US" dirty="0" smtClean="0"/>
              <a:t>Class Discussion: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Density?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Complete the foldable as you watch the film below.</a:t>
            </a:r>
          </a:p>
          <a:p>
            <a:r>
              <a:rPr lang="en-US" dirty="0" smtClean="0"/>
              <a:t>Teacher will assist as needed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3429000"/>
            <a:ext cx="10360501" cy="2743200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3"/>
              </a:rPr>
              <a:t>http://www.watchknowlearn.org/Video.aspx?VideoID=40004&amp;CategoryID=1560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0012" y="304800"/>
            <a:ext cx="8938472" cy="1066799"/>
          </a:xfrm>
        </p:spPr>
        <p:txBody>
          <a:bodyPr/>
          <a:lstStyle/>
          <a:p>
            <a:r>
              <a:rPr lang="en-US" dirty="0" smtClean="0"/>
              <a:t>Density Triangle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89012" y="1371600"/>
            <a:ext cx="10820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*Teacher will pass out foldable</a:t>
            </a:r>
          </a:p>
          <a:p>
            <a:r>
              <a:rPr lang="en-US" dirty="0" smtClean="0"/>
              <a:t>*Follow along with teacher as she models how to make the Density Triangle Foldable.</a:t>
            </a:r>
          </a:p>
          <a:p>
            <a:r>
              <a:rPr lang="en-US" dirty="0" smtClean="0"/>
              <a:t>*Follow along with power point on how to use the triangle</a:t>
            </a:r>
          </a:p>
          <a:p>
            <a:r>
              <a:rPr lang="en-US" dirty="0" smtClean="0"/>
              <a:t>* video clip on how to use foldable</a:t>
            </a:r>
          </a:p>
          <a:p>
            <a:endParaRPr lang="en-US" sz="1200" dirty="0">
              <a:hlinkClick r:id="rId2"/>
            </a:endParaRPr>
          </a:p>
          <a:p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youtu.be/HP19ENLKVvM</a:t>
            </a:r>
            <a:r>
              <a:rPr lang="en-US" sz="1200" dirty="0" smtClean="0"/>
              <a:t>   (how to use the Density triangle video)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143000" y="228600"/>
            <a:ext cx="10818812" cy="1600200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b="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indent="0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1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400" dirty="0" smtClean="0"/>
              <a:t>To remember the formula for density use the density triangle:</a:t>
            </a:r>
            <a:endParaRPr lang="en-US" altLang="en-US" sz="4400" dirty="0" smtClean="0"/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2700338" y="1828800"/>
            <a:ext cx="3600450" cy="4724400"/>
            <a:chOff x="1701" y="2024"/>
            <a:chExt cx="2268" cy="1588"/>
          </a:xfrm>
        </p:grpSpPr>
        <p:sp>
          <p:nvSpPr>
            <p:cNvPr id="14" name="AutoShape 4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 Box 7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267203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24562" y="1620838"/>
            <a:ext cx="4919662" cy="4398962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000" dirty="0" smtClean="0"/>
              <a:t>This line represents </a:t>
            </a:r>
            <a:r>
              <a:rPr lang="en-CA" altLang="en-US" sz="4000" dirty="0" smtClean="0">
                <a:cs typeface="Arial" panose="020B0604020202020204" pitchFamily="34" charset="0"/>
              </a:rPr>
              <a:t>÷</a:t>
            </a:r>
          </a:p>
          <a:p>
            <a:endParaRPr lang="en-CA" altLang="en-US" sz="4000" dirty="0" smtClean="0">
              <a:cs typeface="Arial" panose="020B0604020202020204" pitchFamily="34" charset="0"/>
            </a:endParaRPr>
          </a:p>
          <a:p>
            <a:r>
              <a:rPr lang="en-CA" altLang="en-US" sz="4000" dirty="0" smtClean="0">
                <a:cs typeface="Arial" panose="020B0604020202020204" pitchFamily="34" charset="0"/>
              </a:rPr>
              <a:t>This line represents x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208212" y="457200"/>
            <a:ext cx="3600450" cy="5943600"/>
            <a:chOff x="1701" y="2024"/>
            <a:chExt cx="2268" cy="1588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619625" y="2133600"/>
            <a:ext cx="2952750" cy="170903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4008435" y="3657601"/>
            <a:ext cx="3563939" cy="875532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419725" y="152400"/>
            <a:ext cx="6694487" cy="5402262"/>
          </a:xfrm>
          <a:prstGeom prst="rect">
            <a:avLst/>
          </a:prstGeom>
        </p:spPr>
        <p:txBody>
          <a:bodyPr/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altLang="en-US" sz="4000" dirty="0" smtClean="0"/>
              <a:t>To find density:</a:t>
            </a:r>
          </a:p>
          <a:p>
            <a:pPr lvl="1"/>
            <a:r>
              <a:rPr lang="en-CA" altLang="en-US" sz="4000" dirty="0" smtClean="0"/>
              <a:t>You need mass and volume</a:t>
            </a:r>
          </a:p>
          <a:p>
            <a:pPr lvl="1"/>
            <a:r>
              <a:rPr lang="en-CA" altLang="en-US" sz="4000" dirty="0" smtClean="0"/>
              <a:t>Write your formula starting with what you are looking for: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CA" altLang="en-US" sz="4000" dirty="0" smtClean="0"/>
              <a:t>			D =</a:t>
            </a:r>
          </a:p>
          <a:p>
            <a:pPr lvl="1"/>
            <a:r>
              <a:rPr lang="en-CA" altLang="en-US" sz="4000" dirty="0" smtClean="0"/>
              <a:t>Now read your triangle:</a:t>
            </a:r>
          </a:p>
          <a:p>
            <a:pPr lvl="1">
              <a:buFontTx/>
              <a:buNone/>
            </a:pPr>
            <a:r>
              <a:rPr lang="en-CA" altLang="en-US" sz="4000" dirty="0" smtClean="0"/>
              <a:t>		   D = M 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÷ </a:t>
            </a:r>
            <a:r>
              <a:rPr lang="en-CA" altLang="en-US" sz="4000" dirty="0" smtClean="0">
                <a:cs typeface="Arial" panose="020B0604020202020204" pitchFamily="34" charset="0"/>
              </a:rPr>
              <a:t>V</a:t>
            </a:r>
            <a:r>
              <a:rPr lang="en-CA" altLang="en-US" sz="4000" dirty="0" smtClean="0">
                <a:solidFill>
                  <a:srgbClr val="FF00FF"/>
                </a:solidFill>
                <a:cs typeface="Arial" panose="020B0604020202020204" pitchFamily="34" charset="0"/>
              </a:rPr>
              <a:t> 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CA" altLang="en-US" sz="2800" dirty="0" smtClean="0"/>
              <a:t>		</a:t>
            </a:r>
            <a:endParaRPr lang="en-US" altLang="en-US" sz="2800" dirty="0" smtClean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600714" y="838200"/>
            <a:ext cx="3600450" cy="5334000"/>
            <a:chOff x="1701" y="2024"/>
            <a:chExt cx="2268" cy="1588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1701" y="2024"/>
              <a:ext cx="2268" cy="158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2200" y="2931"/>
              <a:ext cx="127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835" y="2931"/>
              <a:ext cx="0" cy="681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291" y="311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D</a:t>
              </a:r>
              <a:endParaRPr lang="en-US" altLang="en-US" sz="2400"/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699" y="2523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M</a:t>
              </a:r>
              <a:endParaRPr lang="en-US" altLang="en-US" sz="2400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107" y="3142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9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Char char="v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CA" altLang="en-US" sz="2400"/>
                <a:t>V</a:t>
              </a:r>
              <a:endParaRPr lang="en-US" altLang="en-US" sz="2400"/>
            </a:p>
          </p:txBody>
        </p:sp>
      </p:grp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3184782" y="2514311"/>
            <a:ext cx="504825" cy="576262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3773934" y="4540363"/>
            <a:ext cx="504825" cy="576263"/>
          </a:xfrm>
          <a:prstGeom prst="ellips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2384045" y="3896140"/>
            <a:ext cx="2016125" cy="0"/>
          </a:xfrm>
          <a:prstGeom prst="line">
            <a:avLst/>
          </a:prstGeom>
          <a:noFill/>
          <a:ln w="50800" cap="sq">
            <a:solidFill>
              <a:srgbClr val="FF00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0</TotalTime>
  <Words>340</Words>
  <Application>Microsoft Office PowerPoint</Application>
  <PresentationFormat>Custom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Areson</vt:lpstr>
      <vt:lpstr>Arial</vt:lpstr>
      <vt:lpstr>Calibri</vt:lpstr>
      <vt:lpstr>Wingdings</vt:lpstr>
      <vt:lpstr>Tech 16x9</vt:lpstr>
      <vt:lpstr>Density / How to Solve for Density </vt:lpstr>
      <vt:lpstr>Please Do Now</vt:lpstr>
      <vt:lpstr>What is Density?</vt:lpstr>
      <vt:lpstr>Pair / Share ideas about density</vt:lpstr>
      <vt:lpstr>What is Density?</vt:lpstr>
      <vt:lpstr>Density Triangle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2015-10-30T02:01:14Z</dcterms:created>
  <dcterms:modified xsi:type="dcterms:W3CDTF">2016-09-02T01:22:44Z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TC027879909991</vt:lpwstr>
  </property>
</Properties>
</file>