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p:cViewPr>
        <p:scale>
          <a:sx n="84" d="100"/>
          <a:sy n="84" d="100"/>
        </p:scale>
        <p:origin x="1578" y="8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9/7/2016</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9/7/2016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9/7/2016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9/7/2016</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9/7/2016</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9/7/2016</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9/7/2016</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4561" y="-195943"/>
            <a:ext cx="10820400" cy="1201783"/>
          </a:xfrm>
        </p:spPr>
        <p:txBody>
          <a:bodyPr>
            <a:normAutofit/>
          </a:bodyPr>
          <a:lstStyle/>
          <a:p>
            <a:r>
              <a:rPr lang="en-US" sz="4800" dirty="0" smtClean="0">
                <a:ln w="19050">
                  <a:solidFill>
                    <a:schemeClr val="accent3">
                      <a:lumMod val="60000"/>
                      <a:lumOff val="40000"/>
                    </a:schemeClr>
                  </a:solidFill>
                </a:ln>
                <a:latin typeface="Areson" panose="03000600000000000000" pitchFamily="66" charset="0"/>
              </a:rPr>
              <a:t>Wednesday, </a:t>
            </a:r>
            <a:r>
              <a:rPr lang="en-US" sz="4800" dirty="0" smtClean="0">
                <a:ln w="19050">
                  <a:solidFill>
                    <a:schemeClr val="accent3">
                      <a:lumMod val="60000"/>
                      <a:lumOff val="40000"/>
                    </a:schemeClr>
                  </a:solidFill>
                </a:ln>
                <a:latin typeface="Areson" panose="03000600000000000000" pitchFamily="66" charset="0"/>
              </a:rPr>
              <a:t>September </a:t>
            </a:r>
            <a:r>
              <a:rPr lang="en-US" sz="4800" dirty="0" smtClean="0">
                <a:ln w="19050">
                  <a:solidFill>
                    <a:schemeClr val="accent3">
                      <a:lumMod val="60000"/>
                      <a:lumOff val="40000"/>
                    </a:schemeClr>
                  </a:solidFill>
                </a:ln>
                <a:latin typeface="Areson" panose="03000600000000000000" pitchFamily="66" charset="0"/>
              </a:rPr>
              <a:t>7, </a:t>
            </a:r>
            <a:r>
              <a:rPr lang="en-US" sz="4800" dirty="0" smtClean="0">
                <a:ln w="19050">
                  <a:solidFill>
                    <a:schemeClr val="accent3">
                      <a:lumMod val="60000"/>
                      <a:lumOff val="40000"/>
                    </a:schemeClr>
                  </a:solidFill>
                </a:ln>
                <a:latin typeface="Areson" panose="03000600000000000000" pitchFamily="66" charset="0"/>
              </a:rPr>
              <a:t>2016</a:t>
            </a:r>
            <a:endParaRPr lang="en-US" sz="4800" dirty="0">
              <a:ln w="19050">
                <a:solidFill>
                  <a:schemeClr val="accent3">
                    <a:lumMod val="60000"/>
                    <a:lumOff val="40000"/>
                  </a:schemeClr>
                </a:solidFill>
              </a:ln>
              <a:latin typeface="Areson" panose="03000600000000000000" pitchFamily="66" charset="0"/>
            </a:endParaRPr>
          </a:p>
        </p:txBody>
      </p:sp>
      <p:sp>
        <p:nvSpPr>
          <p:cNvPr id="3" name="Subtitle 2"/>
          <p:cNvSpPr>
            <a:spLocks noGrp="1"/>
          </p:cNvSpPr>
          <p:nvPr>
            <p:ph type="subTitle" idx="1"/>
          </p:nvPr>
        </p:nvSpPr>
        <p:spPr>
          <a:xfrm>
            <a:off x="731521" y="1240972"/>
            <a:ext cx="11560628" cy="5617028"/>
          </a:xfrm>
        </p:spPr>
        <p:txBody>
          <a:bodyPr>
            <a:normAutofit/>
          </a:bodyPr>
          <a:lstStyle/>
          <a:p>
            <a:pPr marL="457200" indent="-457200">
              <a:buAutoNum type="arabicPeriod"/>
            </a:pPr>
            <a:r>
              <a:rPr lang="en-US" sz="4400" dirty="0" smtClean="0"/>
              <a:t>Sharpen Pencil</a:t>
            </a:r>
          </a:p>
          <a:p>
            <a:pPr marL="457200" indent="-457200">
              <a:buAutoNum type="arabicPeriod"/>
            </a:pPr>
            <a:r>
              <a:rPr lang="en-US" sz="4400" dirty="0" smtClean="0"/>
              <a:t>Collect Textbook, Clicker, Please Do Now</a:t>
            </a:r>
          </a:p>
          <a:p>
            <a:pPr marL="457200" indent="-457200">
              <a:buAutoNum type="arabicPeriod"/>
            </a:pPr>
            <a:r>
              <a:rPr lang="en-US" sz="4400" dirty="0" smtClean="0"/>
              <a:t>Sit in assigned seat</a:t>
            </a:r>
          </a:p>
          <a:p>
            <a:pPr marL="457200" indent="-457200">
              <a:buAutoNum type="arabicPeriod"/>
            </a:pPr>
            <a:r>
              <a:rPr lang="en-US" sz="4400" dirty="0" smtClean="0"/>
              <a:t>Complete Please DO Now on own SILENTLY!</a:t>
            </a:r>
            <a:endParaRPr lang="en-US" sz="4400" dirty="0"/>
          </a:p>
        </p:txBody>
      </p:sp>
    </p:spTree>
    <p:extLst>
      <p:ext uri="{BB962C8B-B14F-4D97-AF65-F5344CB8AC3E}">
        <p14:creationId xmlns:p14="http://schemas.microsoft.com/office/powerpoint/2010/main" val="300724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176152"/>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K/W/L</a:t>
            </a:r>
            <a:endParaRPr lang="en-US" dirty="0">
              <a:latin typeface="Areson" panose="03000600000000000000" pitchFamily="66" charset="0"/>
            </a:endParaRPr>
          </a:p>
        </p:txBody>
      </p:sp>
      <p:sp>
        <p:nvSpPr>
          <p:cNvPr id="3" name="Content Placeholder 2"/>
          <p:cNvSpPr>
            <a:spLocks noGrp="1"/>
          </p:cNvSpPr>
          <p:nvPr>
            <p:ph idx="1"/>
          </p:nvPr>
        </p:nvSpPr>
        <p:spPr>
          <a:xfrm>
            <a:off x="2926079" y="809897"/>
            <a:ext cx="9265921" cy="679269"/>
          </a:xfrm>
        </p:spPr>
        <p:txBody>
          <a:bodyPr>
            <a:normAutofit lnSpcReduction="10000"/>
          </a:bodyPr>
          <a:lstStyle/>
          <a:p>
            <a:r>
              <a:rPr lang="en-US" dirty="0" smtClean="0"/>
              <a:t>Draw the chart below into your journal on next empty page.  Make sure transfer page number and title to table of contents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63676963"/>
              </p:ext>
            </p:extLst>
          </p:nvPr>
        </p:nvGraphicFramePr>
        <p:xfrm>
          <a:off x="242389" y="1746596"/>
          <a:ext cx="11801565" cy="5177309"/>
        </p:xfrm>
        <a:graphic>
          <a:graphicData uri="http://schemas.openxmlformats.org/drawingml/2006/table">
            <a:tbl>
              <a:tblPr firstRow="1" bandRow="1">
                <a:tableStyleId>{5940675A-B579-460E-94D1-54222C63F5DA}</a:tableStyleId>
              </a:tblPr>
              <a:tblGrid>
                <a:gridCol w="3933855">
                  <a:extLst>
                    <a:ext uri="{9D8B030D-6E8A-4147-A177-3AD203B41FA5}">
                      <a16:colId xmlns:a16="http://schemas.microsoft.com/office/drawing/2014/main" xmlns="" val="3049789123"/>
                    </a:ext>
                  </a:extLst>
                </a:gridCol>
                <a:gridCol w="3933855">
                  <a:extLst>
                    <a:ext uri="{9D8B030D-6E8A-4147-A177-3AD203B41FA5}">
                      <a16:colId xmlns:a16="http://schemas.microsoft.com/office/drawing/2014/main" xmlns="" val="2706546153"/>
                    </a:ext>
                  </a:extLst>
                </a:gridCol>
                <a:gridCol w="3933855">
                  <a:extLst>
                    <a:ext uri="{9D8B030D-6E8A-4147-A177-3AD203B41FA5}">
                      <a16:colId xmlns:a16="http://schemas.microsoft.com/office/drawing/2014/main" xmlns="" val="1686902496"/>
                    </a:ext>
                  </a:extLst>
                </a:gridCol>
              </a:tblGrid>
              <a:tr h="635135">
                <a:tc>
                  <a:txBody>
                    <a:bodyPr/>
                    <a:lstStyle/>
                    <a:p>
                      <a:pPr algn="ctr"/>
                      <a:r>
                        <a:rPr lang="en-US" sz="4000" b="1" u="sng" dirty="0" smtClean="0"/>
                        <a:t>Know</a:t>
                      </a:r>
                      <a:endParaRPr lang="en-US" sz="4000" b="1" u="sng" dirty="0"/>
                    </a:p>
                  </a:txBody>
                  <a:tcPr/>
                </a:tc>
                <a:tc>
                  <a:txBody>
                    <a:bodyPr/>
                    <a:lstStyle/>
                    <a:p>
                      <a:pPr algn="ctr"/>
                      <a:r>
                        <a:rPr lang="en-US" sz="4000" b="1" u="sng" dirty="0" smtClean="0"/>
                        <a:t>Want to Know</a:t>
                      </a:r>
                      <a:endParaRPr lang="en-US" sz="4000" b="1" u="sng" dirty="0"/>
                    </a:p>
                  </a:txBody>
                  <a:tcPr/>
                </a:tc>
                <a:tc>
                  <a:txBody>
                    <a:bodyPr/>
                    <a:lstStyle/>
                    <a:p>
                      <a:pPr algn="ctr"/>
                      <a:r>
                        <a:rPr lang="en-US" sz="4000" b="1" u="sng" dirty="0" smtClean="0"/>
                        <a:t>Learned</a:t>
                      </a:r>
                      <a:endParaRPr lang="en-US" sz="4000" b="1" u="sng" dirty="0"/>
                    </a:p>
                  </a:txBody>
                  <a:tcPr/>
                </a:tc>
                <a:extLst>
                  <a:ext uri="{0D108BD9-81ED-4DB2-BD59-A6C34878D82A}">
                    <a16:rowId xmlns:a16="http://schemas.microsoft.com/office/drawing/2014/main" xmlns="" val="2423766847"/>
                  </a:ext>
                </a:extLst>
              </a:tr>
              <a:tr h="4476269">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923793936"/>
                  </a:ext>
                </a:extLst>
              </a:tr>
            </a:tbl>
          </a:graphicData>
        </a:graphic>
      </p:graphicFrame>
    </p:spTree>
    <p:extLst>
      <p:ext uri="{BB962C8B-B14F-4D97-AF65-F5344CB8AC3E}">
        <p14:creationId xmlns:p14="http://schemas.microsoft.com/office/powerpoint/2010/main" val="1016842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2044" y="-142613"/>
            <a:ext cx="8610600" cy="920736"/>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PDN</a:t>
            </a:r>
            <a:endParaRPr lang="en-US" dirty="0">
              <a:latin typeface="Areson" panose="03000600000000000000" pitchFamily="66" charset="0"/>
            </a:endParaRPr>
          </a:p>
        </p:txBody>
      </p:sp>
      <p:sp>
        <p:nvSpPr>
          <p:cNvPr id="4" name="TextBox 3"/>
          <p:cNvSpPr txBox="1"/>
          <p:nvPr/>
        </p:nvSpPr>
        <p:spPr>
          <a:xfrm>
            <a:off x="3842158" y="459071"/>
            <a:ext cx="8349842" cy="923330"/>
          </a:xfrm>
          <a:prstGeom prst="rect">
            <a:avLst/>
          </a:prstGeom>
          <a:noFill/>
        </p:spPr>
        <p:txBody>
          <a:bodyPr wrap="square" rtlCol="0">
            <a:spAutoFit/>
          </a:bodyPr>
          <a:lstStyle/>
          <a:p>
            <a:pPr algn="ctr"/>
            <a:r>
              <a:rPr lang="en-US" b="1" i="1" dirty="0" smtClean="0"/>
              <a:t>Directions: </a:t>
            </a:r>
            <a:r>
              <a:rPr lang="en-US" dirty="0" smtClean="0"/>
              <a:t>Please open textbook to pg. </a:t>
            </a:r>
            <a:r>
              <a:rPr lang="en-US" dirty="0" smtClean="0"/>
              <a:t>360-363. </a:t>
            </a:r>
            <a:r>
              <a:rPr lang="en-US" dirty="0" smtClean="0"/>
              <a:t>Information needed to complete questions / statements below will be found in the reading on these pages.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6102939"/>
              </p:ext>
            </p:extLst>
          </p:nvPr>
        </p:nvGraphicFramePr>
        <p:xfrm>
          <a:off x="563158" y="2004870"/>
          <a:ext cx="2207620" cy="4023360"/>
        </p:xfrm>
        <a:graphic>
          <a:graphicData uri="http://schemas.openxmlformats.org/drawingml/2006/table">
            <a:tbl>
              <a:tblPr firstRow="1" bandRow="1">
                <a:tableStyleId>{5940675A-B579-460E-94D1-54222C63F5DA}</a:tableStyleId>
              </a:tblPr>
              <a:tblGrid>
                <a:gridCol w="587825">
                  <a:extLst>
                    <a:ext uri="{9D8B030D-6E8A-4147-A177-3AD203B41FA5}">
                      <a16:colId xmlns="" xmlns:a16="http://schemas.microsoft.com/office/drawing/2014/main" val="149654845"/>
                    </a:ext>
                  </a:extLst>
                </a:gridCol>
                <a:gridCol w="1619795">
                  <a:extLst>
                    <a:ext uri="{9D8B030D-6E8A-4147-A177-3AD203B41FA5}">
                      <a16:colId xmlns="" xmlns:a16="http://schemas.microsoft.com/office/drawing/2014/main" val="3656391753"/>
                    </a:ext>
                  </a:extLst>
                </a:gridCol>
              </a:tblGrid>
              <a:tr h="352698">
                <a:tc>
                  <a:txBody>
                    <a:bodyPr/>
                    <a:lstStyle/>
                    <a:p>
                      <a:endParaRPr lang="en-US" dirty="0"/>
                    </a:p>
                  </a:txBody>
                  <a:tcPr/>
                </a:tc>
                <a:tc>
                  <a:txBody>
                    <a:bodyPr/>
                    <a:lstStyle/>
                    <a:p>
                      <a:pPr algn="ctr"/>
                      <a:r>
                        <a:rPr lang="en-US" u="sng" dirty="0" smtClean="0">
                          <a:latin typeface="Aharoni" panose="02010803020104030203" pitchFamily="2" charset="-79"/>
                          <a:cs typeface="Aharoni" panose="02010803020104030203" pitchFamily="2" charset="-79"/>
                        </a:rPr>
                        <a:t>Word Bank</a:t>
                      </a:r>
                      <a:endParaRPr lang="en-US" u="sng" dirty="0">
                        <a:latin typeface="Aharoni" panose="02010803020104030203" pitchFamily="2" charset="-79"/>
                        <a:cs typeface="Aharoni" panose="02010803020104030203" pitchFamily="2" charset="-79"/>
                      </a:endParaRPr>
                    </a:p>
                  </a:txBody>
                  <a:tcPr/>
                </a:tc>
                <a:extLst>
                  <a:ext uri="{0D108BD9-81ED-4DB2-BD59-A6C34878D82A}">
                    <a16:rowId xmlns="" xmlns:a16="http://schemas.microsoft.com/office/drawing/2014/main" val="660013072"/>
                  </a:ext>
                </a:extLst>
              </a:tr>
              <a:tr h="731520">
                <a:tc>
                  <a:txBody>
                    <a:bodyPr/>
                    <a:lstStyle/>
                    <a:p>
                      <a:r>
                        <a:rPr lang="en-US" dirty="0" smtClean="0"/>
                        <a:t>A</a:t>
                      </a:r>
                      <a:endParaRPr lang="en-US" dirty="0"/>
                    </a:p>
                  </a:txBody>
                  <a:tcPr/>
                </a:tc>
                <a:tc>
                  <a:txBody>
                    <a:bodyPr/>
                    <a:lstStyle/>
                    <a:p>
                      <a:pPr algn="ctr"/>
                      <a:r>
                        <a:rPr lang="en-US" sz="2000" b="1" dirty="0" smtClean="0"/>
                        <a:t>Carbon</a:t>
                      </a:r>
                      <a:endParaRPr lang="en-US" sz="2000" b="1" dirty="0"/>
                    </a:p>
                  </a:txBody>
                  <a:tcPr/>
                </a:tc>
                <a:extLst>
                  <a:ext uri="{0D108BD9-81ED-4DB2-BD59-A6C34878D82A}">
                    <a16:rowId xmlns="" xmlns:a16="http://schemas.microsoft.com/office/drawing/2014/main" val="1461595965"/>
                  </a:ext>
                </a:extLst>
              </a:tr>
              <a:tr h="731520">
                <a:tc>
                  <a:txBody>
                    <a:bodyPr/>
                    <a:lstStyle/>
                    <a:p>
                      <a:r>
                        <a:rPr lang="en-US" dirty="0" smtClean="0"/>
                        <a:t>B</a:t>
                      </a:r>
                      <a:endParaRPr lang="en-US" dirty="0"/>
                    </a:p>
                  </a:txBody>
                  <a:tcPr/>
                </a:tc>
                <a:tc>
                  <a:txBody>
                    <a:bodyPr/>
                    <a:lstStyle/>
                    <a:p>
                      <a:pPr algn="ctr"/>
                      <a:r>
                        <a:rPr lang="en-US" sz="2000" b="1" dirty="0" smtClean="0"/>
                        <a:t>Nitrogen</a:t>
                      </a:r>
                      <a:endParaRPr lang="en-US" sz="2000" b="1" dirty="0"/>
                    </a:p>
                  </a:txBody>
                  <a:tcPr/>
                </a:tc>
                <a:extLst>
                  <a:ext uri="{0D108BD9-81ED-4DB2-BD59-A6C34878D82A}">
                    <a16:rowId xmlns="" xmlns:a16="http://schemas.microsoft.com/office/drawing/2014/main" val="1008387268"/>
                  </a:ext>
                </a:extLst>
              </a:tr>
              <a:tr h="731520">
                <a:tc>
                  <a:txBody>
                    <a:bodyPr/>
                    <a:lstStyle/>
                    <a:p>
                      <a:r>
                        <a:rPr lang="en-US" dirty="0" smtClean="0"/>
                        <a:t>C</a:t>
                      </a:r>
                      <a:endParaRPr lang="en-US" dirty="0"/>
                    </a:p>
                  </a:txBody>
                  <a:tcPr/>
                </a:tc>
                <a:tc>
                  <a:txBody>
                    <a:bodyPr/>
                    <a:lstStyle/>
                    <a:p>
                      <a:pPr algn="ctr"/>
                      <a:r>
                        <a:rPr lang="en-US" sz="2000" b="1" dirty="0" smtClean="0"/>
                        <a:t>Carbon Cycle</a:t>
                      </a:r>
                      <a:r>
                        <a:rPr lang="en-US" sz="2000" b="1" baseline="0" dirty="0" smtClean="0"/>
                        <a:t> </a:t>
                      </a:r>
                      <a:endParaRPr lang="en-US" sz="2000" b="1" dirty="0"/>
                    </a:p>
                  </a:txBody>
                  <a:tcPr/>
                </a:tc>
                <a:extLst>
                  <a:ext uri="{0D108BD9-81ED-4DB2-BD59-A6C34878D82A}">
                    <a16:rowId xmlns="" xmlns:a16="http://schemas.microsoft.com/office/drawing/2014/main" val="138596156"/>
                  </a:ext>
                </a:extLst>
              </a:tr>
              <a:tr h="731520">
                <a:tc>
                  <a:txBody>
                    <a:bodyPr/>
                    <a:lstStyle/>
                    <a:p>
                      <a:r>
                        <a:rPr lang="en-US" dirty="0" smtClean="0"/>
                        <a:t>D</a:t>
                      </a:r>
                      <a:endParaRPr lang="en-US" dirty="0"/>
                    </a:p>
                  </a:txBody>
                  <a:tcPr/>
                </a:tc>
                <a:tc>
                  <a:txBody>
                    <a:bodyPr/>
                    <a:lstStyle/>
                    <a:p>
                      <a:pPr algn="ctr"/>
                      <a:r>
                        <a:rPr lang="en-US" sz="2000" b="1" dirty="0" smtClean="0"/>
                        <a:t>Respiration</a:t>
                      </a:r>
                      <a:endParaRPr lang="en-US" sz="2000" b="1" dirty="0"/>
                    </a:p>
                  </a:txBody>
                  <a:tcPr/>
                </a:tc>
                <a:extLst>
                  <a:ext uri="{0D108BD9-81ED-4DB2-BD59-A6C34878D82A}">
                    <a16:rowId xmlns="" xmlns:a16="http://schemas.microsoft.com/office/drawing/2014/main" val="132500838"/>
                  </a:ext>
                </a:extLst>
              </a:tr>
              <a:tr h="731520">
                <a:tc>
                  <a:txBody>
                    <a:bodyPr/>
                    <a:lstStyle/>
                    <a:p>
                      <a:r>
                        <a:rPr lang="en-US" dirty="0" smtClean="0"/>
                        <a:t>E</a:t>
                      </a:r>
                      <a:endParaRPr lang="en-US" dirty="0"/>
                    </a:p>
                  </a:txBody>
                  <a:tcPr/>
                </a:tc>
                <a:tc>
                  <a:txBody>
                    <a:bodyPr/>
                    <a:lstStyle/>
                    <a:p>
                      <a:pPr algn="ctr"/>
                      <a:r>
                        <a:rPr lang="en-US" sz="2000" b="1" dirty="0" smtClean="0"/>
                        <a:t>Nitrogen Fixation</a:t>
                      </a:r>
                      <a:endParaRPr lang="en-US" sz="2000" b="1" dirty="0"/>
                    </a:p>
                  </a:txBody>
                  <a:tcPr/>
                </a:tc>
                <a:extLst>
                  <a:ext uri="{0D108BD9-81ED-4DB2-BD59-A6C34878D82A}">
                    <a16:rowId xmlns="" xmlns:a16="http://schemas.microsoft.com/office/drawing/2014/main" val="140761389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59630361"/>
              </p:ext>
            </p:extLst>
          </p:nvPr>
        </p:nvGraphicFramePr>
        <p:xfrm>
          <a:off x="2996268" y="1348490"/>
          <a:ext cx="8927738" cy="5354313"/>
        </p:xfrm>
        <a:graphic>
          <a:graphicData uri="http://schemas.openxmlformats.org/drawingml/2006/table">
            <a:tbl>
              <a:tblPr firstRow="1" bandRow="1">
                <a:tableStyleId>{5940675A-B579-460E-94D1-54222C63F5DA}</a:tableStyleId>
              </a:tblPr>
              <a:tblGrid>
                <a:gridCol w="467797">
                  <a:extLst>
                    <a:ext uri="{9D8B030D-6E8A-4147-A177-3AD203B41FA5}">
                      <a16:colId xmlns="" xmlns:a16="http://schemas.microsoft.com/office/drawing/2014/main" val="1492317652"/>
                    </a:ext>
                  </a:extLst>
                </a:gridCol>
                <a:gridCol w="6849780">
                  <a:extLst>
                    <a:ext uri="{9D8B030D-6E8A-4147-A177-3AD203B41FA5}">
                      <a16:colId xmlns="" xmlns:a16="http://schemas.microsoft.com/office/drawing/2014/main" val="1168622010"/>
                    </a:ext>
                  </a:extLst>
                </a:gridCol>
                <a:gridCol w="1610161">
                  <a:extLst>
                    <a:ext uri="{9D8B030D-6E8A-4147-A177-3AD203B41FA5}">
                      <a16:colId xmlns="" xmlns:a16="http://schemas.microsoft.com/office/drawing/2014/main" val="4049928403"/>
                    </a:ext>
                  </a:extLst>
                </a:gridCol>
              </a:tblGrid>
              <a:tr h="549737">
                <a:tc>
                  <a:txBody>
                    <a:bodyPr/>
                    <a:lstStyle/>
                    <a:p>
                      <a:pPr algn="ctr"/>
                      <a:r>
                        <a:rPr lang="en-US" sz="2800" u="sng" dirty="0" smtClean="0"/>
                        <a:t>#</a:t>
                      </a:r>
                      <a:endParaRPr lang="en-US" sz="2800" u="sng" dirty="0"/>
                    </a:p>
                  </a:txBody>
                  <a:tcPr/>
                </a:tc>
                <a:tc>
                  <a:txBody>
                    <a:bodyPr/>
                    <a:lstStyle/>
                    <a:p>
                      <a:pPr algn="ctr"/>
                      <a:r>
                        <a:rPr lang="en-US" sz="2800" u="sng" dirty="0" smtClean="0"/>
                        <a:t>Question / Statement</a:t>
                      </a:r>
                      <a:endParaRPr lang="en-US" sz="2800" u="sng" dirty="0"/>
                    </a:p>
                  </a:txBody>
                  <a:tcPr/>
                </a:tc>
                <a:tc>
                  <a:txBody>
                    <a:bodyPr/>
                    <a:lstStyle/>
                    <a:p>
                      <a:pPr algn="ctr"/>
                      <a:r>
                        <a:rPr lang="en-US" sz="2800" u="sng" dirty="0" smtClean="0"/>
                        <a:t>Answers</a:t>
                      </a:r>
                      <a:endParaRPr lang="en-US" sz="2800" u="sng" dirty="0"/>
                    </a:p>
                  </a:txBody>
                  <a:tcPr/>
                </a:tc>
                <a:extLst>
                  <a:ext uri="{0D108BD9-81ED-4DB2-BD59-A6C34878D82A}">
                    <a16:rowId xmlns="" xmlns:a16="http://schemas.microsoft.com/office/drawing/2014/main" val="4055705130"/>
                  </a:ext>
                </a:extLst>
              </a:tr>
              <a:tr h="775249">
                <a:tc>
                  <a:txBody>
                    <a:bodyPr/>
                    <a:lstStyle/>
                    <a:p>
                      <a:pPr algn="ctr"/>
                      <a:r>
                        <a:rPr lang="en-US" sz="2400" dirty="0" smtClean="0"/>
                        <a:t>1</a:t>
                      </a:r>
                      <a:endParaRPr lang="en-US" sz="2400" dirty="0"/>
                    </a:p>
                  </a:txBody>
                  <a:tcPr/>
                </a:tc>
                <a:tc>
                  <a:txBody>
                    <a:bodyPr/>
                    <a:lstStyle/>
                    <a:p>
                      <a:r>
                        <a:rPr lang="en-US" sz="2000" dirty="0" smtClean="0"/>
                        <a:t>Water can enter</a:t>
                      </a:r>
                      <a:r>
                        <a:rPr lang="en-US" sz="2000" baseline="0" dirty="0" smtClean="0"/>
                        <a:t> the atmosphere by evaporation, transpiration and ___________________.</a:t>
                      </a:r>
                      <a:endParaRPr lang="en-US" sz="2000" dirty="0"/>
                    </a:p>
                  </a:txBody>
                  <a:tcPr/>
                </a:tc>
                <a:tc>
                  <a:txBody>
                    <a:bodyPr/>
                    <a:lstStyle/>
                    <a:p>
                      <a:endParaRPr lang="en-US"/>
                    </a:p>
                  </a:txBody>
                  <a:tcPr/>
                </a:tc>
                <a:extLst>
                  <a:ext uri="{0D108BD9-81ED-4DB2-BD59-A6C34878D82A}">
                    <a16:rowId xmlns="" xmlns:a16="http://schemas.microsoft.com/office/drawing/2014/main" val="3944372172"/>
                  </a:ext>
                </a:extLst>
              </a:tr>
              <a:tr h="1067136">
                <a:tc>
                  <a:txBody>
                    <a:bodyPr/>
                    <a:lstStyle/>
                    <a:p>
                      <a:pPr algn="ctr"/>
                      <a:r>
                        <a:rPr lang="en-US" sz="2400" dirty="0" smtClean="0"/>
                        <a:t>2</a:t>
                      </a:r>
                      <a:endParaRPr lang="en-US" sz="2400" dirty="0"/>
                    </a:p>
                  </a:txBody>
                  <a:tcPr/>
                </a:tc>
                <a:tc>
                  <a:txBody>
                    <a:bodyPr/>
                    <a:lstStyle/>
                    <a:p>
                      <a:r>
                        <a:rPr lang="en-US" sz="2000" dirty="0" smtClean="0"/>
                        <a:t>In the ________ cycle, _______ gas is converted into usable ___________ by bacteria and lighting. (same word for all 3 blanks)</a:t>
                      </a:r>
                      <a:endParaRPr lang="en-US" sz="2000" dirty="0"/>
                    </a:p>
                  </a:txBody>
                  <a:tcPr/>
                </a:tc>
                <a:tc>
                  <a:txBody>
                    <a:bodyPr/>
                    <a:lstStyle/>
                    <a:p>
                      <a:endParaRPr lang="en-US" dirty="0"/>
                    </a:p>
                  </a:txBody>
                  <a:tcPr/>
                </a:tc>
                <a:extLst>
                  <a:ext uri="{0D108BD9-81ED-4DB2-BD59-A6C34878D82A}">
                    <a16:rowId xmlns="" xmlns:a16="http://schemas.microsoft.com/office/drawing/2014/main" val="2382329444"/>
                  </a:ext>
                </a:extLst>
              </a:tr>
              <a:tr h="1067136">
                <a:tc>
                  <a:txBody>
                    <a:bodyPr/>
                    <a:lstStyle/>
                    <a:p>
                      <a:pPr algn="ctr"/>
                      <a:r>
                        <a:rPr lang="en-US" sz="2400" dirty="0" smtClean="0"/>
                        <a:t>3</a:t>
                      </a:r>
                      <a:endParaRPr lang="en-US" sz="2400" dirty="0"/>
                    </a:p>
                  </a:txBody>
                  <a:tcPr/>
                </a:tc>
                <a:tc>
                  <a:txBody>
                    <a:bodyPr/>
                    <a:lstStyle/>
                    <a:p>
                      <a:r>
                        <a:rPr lang="en-US" sz="2000" dirty="0" smtClean="0"/>
                        <a:t>When  bacteria in the soil</a:t>
                      </a:r>
                      <a:r>
                        <a:rPr lang="en-US" sz="2000" baseline="0" dirty="0" smtClean="0"/>
                        <a:t> are able to change nitrogen gas into forms that plants can use, we call this ___________.</a:t>
                      </a:r>
                      <a:endParaRPr lang="en-US" sz="2000" dirty="0"/>
                    </a:p>
                  </a:txBody>
                  <a:tcPr/>
                </a:tc>
                <a:tc>
                  <a:txBody>
                    <a:bodyPr/>
                    <a:lstStyle/>
                    <a:p>
                      <a:endParaRPr lang="en-US"/>
                    </a:p>
                  </a:txBody>
                  <a:tcPr/>
                </a:tc>
                <a:extLst>
                  <a:ext uri="{0D108BD9-81ED-4DB2-BD59-A6C34878D82A}">
                    <a16:rowId xmlns="" xmlns:a16="http://schemas.microsoft.com/office/drawing/2014/main" val="1201958873"/>
                  </a:ext>
                </a:extLst>
              </a:tr>
              <a:tr h="775249">
                <a:tc>
                  <a:txBody>
                    <a:bodyPr/>
                    <a:lstStyle/>
                    <a:p>
                      <a:pPr algn="ctr"/>
                      <a:r>
                        <a:rPr lang="en-US" sz="2400" dirty="0" smtClean="0"/>
                        <a:t>4</a:t>
                      </a:r>
                      <a:endParaRPr lang="en-US" sz="2400" dirty="0"/>
                    </a:p>
                  </a:txBody>
                  <a:tcPr/>
                </a:tc>
                <a:tc>
                  <a:txBody>
                    <a:bodyPr/>
                    <a:lstStyle/>
                    <a:p>
                      <a:r>
                        <a:rPr lang="en-US" sz="2000" dirty="0" smtClean="0"/>
                        <a:t>What element is found in all organic/living</a:t>
                      </a:r>
                      <a:r>
                        <a:rPr lang="en-US" sz="2000" baseline="0" dirty="0" smtClean="0"/>
                        <a:t> thing on the planet?</a:t>
                      </a:r>
                      <a:endParaRPr lang="en-US" sz="2000" dirty="0"/>
                    </a:p>
                  </a:txBody>
                  <a:tcPr/>
                </a:tc>
                <a:tc>
                  <a:txBody>
                    <a:bodyPr/>
                    <a:lstStyle/>
                    <a:p>
                      <a:endParaRPr lang="en-US"/>
                    </a:p>
                  </a:txBody>
                  <a:tcPr/>
                </a:tc>
                <a:extLst>
                  <a:ext uri="{0D108BD9-81ED-4DB2-BD59-A6C34878D82A}">
                    <a16:rowId xmlns="" xmlns:a16="http://schemas.microsoft.com/office/drawing/2014/main" val="2184141414"/>
                  </a:ext>
                </a:extLst>
              </a:tr>
              <a:tr h="1119806">
                <a:tc>
                  <a:txBody>
                    <a:bodyPr/>
                    <a:lstStyle/>
                    <a:p>
                      <a:pPr algn="ctr"/>
                      <a:r>
                        <a:rPr lang="en-US" sz="2400" dirty="0" smtClean="0"/>
                        <a:t>5</a:t>
                      </a:r>
                      <a:endParaRPr lang="en-US" sz="2400" dirty="0"/>
                    </a:p>
                  </a:txBody>
                  <a:tcPr/>
                </a:tc>
                <a:tc>
                  <a:txBody>
                    <a:bodyPr/>
                    <a:lstStyle/>
                    <a:p>
                      <a:r>
                        <a:rPr lang="en-US" sz="2000" dirty="0" smtClean="0"/>
                        <a:t>Carbon moves through organisms and between organisms and the physical environment  in a process called the ____________________.</a:t>
                      </a:r>
                      <a:endParaRPr lang="en-US" sz="2000" dirty="0"/>
                    </a:p>
                  </a:txBody>
                  <a:tcPr/>
                </a:tc>
                <a:tc>
                  <a:txBody>
                    <a:bodyPr/>
                    <a:lstStyle/>
                    <a:p>
                      <a:endParaRPr lang="en-US" dirty="0"/>
                    </a:p>
                  </a:txBody>
                  <a:tcPr/>
                </a:tc>
                <a:extLst>
                  <a:ext uri="{0D108BD9-81ED-4DB2-BD59-A6C34878D82A}">
                    <a16:rowId xmlns="" xmlns:a16="http://schemas.microsoft.com/office/drawing/2014/main" val="2039135205"/>
                  </a:ext>
                </a:extLst>
              </a:tr>
            </a:tbl>
          </a:graphicData>
        </a:graphic>
      </p:graphicFrame>
    </p:spTree>
    <p:extLst>
      <p:ext uri="{BB962C8B-B14F-4D97-AF65-F5344CB8AC3E}">
        <p14:creationId xmlns:p14="http://schemas.microsoft.com/office/powerpoint/2010/main" val="13779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9920" y="-163090"/>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PDN</a:t>
            </a:r>
            <a:endParaRPr lang="en-US" dirty="0">
              <a:latin typeface="Areson" panose="03000600000000000000" pitchFamily="66" charset="0"/>
            </a:endParaRPr>
          </a:p>
        </p:txBody>
      </p:sp>
      <p:graphicFrame>
        <p:nvGraphicFramePr>
          <p:cNvPr id="7" name="Content Placeholder 6"/>
          <p:cNvGraphicFramePr>
            <a:graphicFrameLocks/>
          </p:cNvGraphicFramePr>
          <p:nvPr>
            <p:extLst>
              <p:ext uri="{D42A27DB-BD31-4B8C-83A1-F6EECF244321}">
                <p14:modId xmlns:p14="http://schemas.microsoft.com/office/powerpoint/2010/main" val="311001204"/>
              </p:ext>
            </p:extLst>
          </p:nvPr>
        </p:nvGraphicFramePr>
        <p:xfrm>
          <a:off x="177339" y="1875959"/>
          <a:ext cx="2992581" cy="2926080"/>
        </p:xfrm>
        <a:graphic>
          <a:graphicData uri="http://schemas.openxmlformats.org/drawingml/2006/table">
            <a:tbl>
              <a:tblPr firstRow="1" bandRow="1">
                <a:tableStyleId>{8799B23B-EC83-4686-B30A-512413B5E67A}</a:tableStyleId>
              </a:tblPr>
              <a:tblGrid>
                <a:gridCol w="1080654"/>
                <a:gridCol w="1911927"/>
              </a:tblGrid>
              <a:tr h="370840">
                <a:tc>
                  <a:txBody>
                    <a:bodyPr/>
                    <a:lstStyle/>
                    <a:p>
                      <a:pPr algn="ctr"/>
                      <a:endParaRPr lang="en-US" sz="2400" dirty="0"/>
                    </a:p>
                  </a:txBody>
                  <a:tcPr/>
                </a:tc>
                <a:tc>
                  <a:txBody>
                    <a:bodyPr/>
                    <a:lstStyle/>
                    <a:p>
                      <a:pPr algn="ctr"/>
                      <a:r>
                        <a:rPr lang="en-US" sz="2400" dirty="0" smtClean="0"/>
                        <a:t>Word</a:t>
                      </a:r>
                      <a:r>
                        <a:rPr lang="en-US" sz="2400" baseline="0" dirty="0" smtClean="0"/>
                        <a:t> Bank</a:t>
                      </a:r>
                      <a:endParaRPr lang="en-US" sz="2400" dirty="0"/>
                    </a:p>
                  </a:txBody>
                  <a:tcPr/>
                </a:tc>
              </a:tr>
              <a:tr h="370840">
                <a:tc>
                  <a:txBody>
                    <a:bodyPr/>
                    <a:lstStyle/>
                    <a:p>
                      <a:pPr algn="ctr"/>
                      <a:r>
                        <a:rPr lang="en-US" sz="2400" dirty="0" smtClean="0"/>
                        <a:t>A</a:t>
                      </a:r>
                      <a:endParaRPr lang="en-US" sz="2400" dirty="0"/>
                    </a:p>
                  </a:txBody>
                  <a:tcPr/>
                </a:tc>
                <a:tc>
                  <a:txBody>
                    <a:bodyPr/>
                    <a:lstStyle/>
                    <a:p>
                      <a:r>
                        <a:rPr lang="en-US" dirty="0" smtClean="0"/>
                        <a:t>Metals</a:t>
                      </a:r>
                    </a:p>
                  </a:txBody>
                  <a:tcPr/>
                </a:tc>
              </a:tr>
              <a:tr h="370840">
                <a:tc>
                  <a:txBody>
                    <a:bodyPr/>
                    <a:lstStyle/>
                    <a:p>
                      <a:pPr algn="ctr"/>
                      <a:r>
                        <a:rPr lang="en-US" sz="2400" dirty="0" smtClean="0"/>
                        <a:t>B</a:t>
                      </a:r>
                      <a:endParaRPr lang="en-US" sz="2400" dirty="0"/>
                    </a:p>
                  </a:txBody>
                  <a:tcPr/>
                </a:tc>
                <a:tc>
                  <a:txBody>
                    <a:bodyPr/>
                    <a:lstStyle/>
                    <a:p>
                      <a:r>
                        <a:rPr lang="en-US" dirty="0" smtClean="0"/>
                        <a:t>Metalloids</a:t>
                      </a:r>
                      <a:endParaRPr lang="en-US" dirty="0"/>
                    </a:p>
                  </a:txBody>
                  <a:tcPr/>
                </a:tc>
              </a:tr>
              <a:tr h="370840">
                <a:tc>
                  <a:txBody>
                    <a:bodyPr/>
                    <a:lstStyle/>
                    <a:p>
                      <a:pPr algn="ctr"/>
                      <a:r>
                        <a:rPr lang="en-US" sz="2400" dirty="0" smtClean="0"/>
                        <a:t>C</a:t>
                      </a:r>
                      <a:endParaRPr lang="en-US" sz="2400" dirty="0"/>
                    </a:p>
                  </a:txBody>
                  <a:tcPr/>
                </a:tc>
                <a:tc>
                  <a:txBody>
                    <a:bodyPr/>
                    <a:lstStyle/>
                    <a:p>
                      <a:r>
                        <a:rPr lang="en-US" dirty="0" smtClean="0"/>
                        <a:t>Physical Properties</a:t>
                      </a:r>
                      <a:endParaRPr lang="en-US" dirty="0"/>
                    </a:p>
                  </a:txBody>
                  <a:tcPr/>
                </a:tc>
              </a:tr>
              <a:tr h="370840">
                <a:tc>
                  <a:txBody>
                    <a:bodyPr/>
                    <a:lstStyle/>
                    <a:p>
                      <a:pPr algn="ctr"/>
                      <a:r>
                        <a:rPr lang="en-US" sz="2400" dirty="0" smtClean="0"/>
                        <a:t>D</a:t>
                      </a:r>
                      <a:endParaRPr lang="en-US" sz="2400" dirty="0"/>
                    </a:p>
                  </a:txBody>
                  <a:tcPr/>
                </a:tc>
                <a:tc>
                  <a:txBody>
                    <a:bodyPr/>
                    <a:lstStyle/>
                    <a:p>
                      <a:r>
                        <a:rPr lang="en-US" dirty="0" smtClean="0"/>
                        <a:t>Nonmetals</a:t>
                      </a:r>
                      <a:endParaRPr lang="en-US" dirty="0"/>
                    </a:p>
                  </a:txBody>
                  <a:tcPr/>
                </a:tc>
              </a:tr>
              <a:tr h="438140">
                <a:tc>
                  <a:txBody>
                    <a:bodyPr/>
                    <a:lstStyle/>
                    <a:p>
                      <a:pPr algn="ctr"/>
                      <a:r>
                        <a:rPr lang="en-US" sz="2400" dirty="0" smtClean="0"/>
                        <a:t>E</a:t>
                      </a:r>
                      <a:endParaRPr lang="en-US" sz="2400" dirty="0"/>
                    </a:p>
                  </a:txBody>
                  <a:tcPr/>
                </a:tc>
                <a:tc>
                  <a:txBody>
                    <a:bodyPr/>
                    <a:lstStyle/>
                    <a:p>
                      <a:r>
                        <a:rPr lang="en-US" dirty="0" smtClean="0"/>
                        <a:t>Conductivity</a:t>
                      </a:r>
                      <a:endParaRPr lang="en-US" dirty="0"/>
                    </a:p>
                  </a:txBody>
                  <a:tcPr/>
                </a:tc>
              </a:tr>
            </a:tbl>
          </a:graphicData>
        </a:graphic>
      </p:graphicFrame>
      <p:sp>
        <p:nvSpPr>
          <p:cNvPr id="8" name="Rectangle 7"/>
          <p:cNvSpPr/>
          <p:nvPr/>
        </p:nvSpPr>
        <p:spPr>
          <a:xfrm>
            <a:off x="3220883" y="766419"/>
            <a:ext cx="9273396" cy="369332"/>
          </a:xfrm>
          <a:prstGeom prst="rect">
            <a:avLst/>
          </a:prstGeom>
        </p:spPr>
        <p:txBody>
          <a:bodyPr wrap="square">
            <a:spAutoFit/>
          </a:bodyPr>
          <a:lstStyle/>
          <a:p>
            <a:r>
              <a:rPr lang="en-US" dirty="0"/>
              <a:t>Please read </a:t>
            </a:r>
            <a:r>
              <a:rPr lang="en-US" dirty="0" smtClean="0"/>
              <a:t>pg.172-173 and </a:t>
            </a:r>
            <a:r>
              <a:rPr lang="en-US" dirty="0"/>
              <a:t>use information collected to complete questions below.</a:t>
            </a:r>
          </a:p>
        </p:txBody>
      </p:sp>
      <p:graphicFrame>
        <p:nvGraphicFramePr>
          <p:cNvPr id="9" name="Table 8"/>
          <p:cNvGraphicFramePr>
            <a:graphicFrameLocks noGrp="1"/>
          </p:cNvGraphicFramePr>
          <p:nvPr>
            <p:extLst>
              <p:ext uri="{D42A27DB-BD31-4B8C-83A1-F6EECF244321}">
                <p14:modId xmlns:p14="http://schemas.microsoft.com/office/powerpoint/2010/main" val="1573753359"/>
              </p:ext>
            </p:extLst>
          </p:nvPr>
        </p:nvGraphicFramePr>
        <p:xfrm>
          <a:off x="3269967" y="1404938"/>
          <a:ext cx="8570670" cy="5357534"/>
        </p:xfrm>
        <a:graphic>
          <a:graphicData uri="http://schemas.openxmlformats.org/drawingml/2006/table">
            <a:tbl>
              <a:tblPr firstRow="1" bandRow="1">
                <a:tableStyleId>{5940675A-B579-460E-94D1-54222C63F5DA}</a:tableStyleId>
              </a:tblPr>
              <a:tblGrid>
                <a:gridCol w="732806">
                  <a:extLst>
                    <a:ext uri="{9D8B030D-6E8A-4147-A177-3AD203B41FA5}">
                      <a16:colId xmlns="" xmlns:a16="http://schemas.microsoft.com/office/drawing/2014/main" val="3713179231"/>
                    </a:ext>
                  </a:extLst>
                </a:gridCol>
                <a:gridCol w="6503507">
                  <a:extLst>
                    <a:ext uri="{9D8B030D-6E8A-4147-A177-3AD203B41FA5}">
                      <a16:colId xmlns="" xmlns:a16="http://schemas.microsoft.com/office/drawing/2014/main" val="1231680045"/>
                    </a:ext>
                  </a:extLst>
                </a:gridCol>
                <a:gridCol w="1334357">
                  <a:extLst>
                    <a:ext uri="{9D8B030D-6E8A-4147-A177-3AD203B41FA5}">
                      <a16:colId xmlns="" xmlns:a16="http://schemas.microsoft.com/office/drawing/2014/main" val="1970448046"/>
                    </a:ext>
                  </a:extLst>
                </a:gridCol>
              </a:tblGrid>
              <a:tr h="448038">
                <a:tc>
                  <a:txBody>
                    <a:bodyPr/>
                    <a:lstStyle/>
                    <a:p>
                      <a:pPr algn="ctr"/>
                      <a:r>
                        <a:rPr lang="en-US" sz="2000" u="sng" dirty="0" smtClean="0"/>
                        <a:t>#</a:t>
                      </a:r>
                      <a:endParaRPr lang="en-US" sz="2000" u="sng" dirty="0"/>
                    </a:p>
                  </a:txBody>
                  <a:tcPr/>
                </a:tc>
                <a:tc>
                  <a:txBody>
                    <a:bodyPr/>
                    <a:lstStyle/>
                    <a:p>
                      <a:pPr algn="ctr"/>
                      <a:r>
                        <a:rPr lang="en-US" sz="2000" u="sng" dirty="0" smtClean="0"/>
                        <a:t>Question</a:t>
                      </a:r>
                      <a:r>
                        <a:rPr lang="en-US" sz="2000" u="sng" baseline="0" dirty="0" smtClean="0"/>
                        <a:t> / Statement</a:t>
                      </a:r>
                      <a:endParaRPr lang="en-US" sz="2000" u="sng" dirty="0"/>
                    </a:p>
                  </a:txBody>
                  <a:tcPr/>
                </a:tc>
                <a:tc>
                  <a:txBody>
                    <a:bodyPr/>
                    <a:lstStyle/>
                    <a:p>
                      <a:pPr algn="ctr"/>
                      <a:r>
                        <a:rPr lang="en-US" sz="2000" u="sng" dirty="0" smtClean="0"/>
                        <a:t>Answer</a:t>
                      </a:r>
                      <a:endParaRPr lang="en-US" sz="2000" u="sng" dirty="0"/>
                    </a:p>
                  </a:txBody>
                  <a:tcPr/>
                </a:tc>
                <a:extLst>
                  <a:ext uri="{0D108BD9-81ED-4DB2-BD59-A6C34878D82A}">
                    <a16:rowId xmlns="" xmlns:a16="http://schemas.microsoft.com/office/drawing/2014/main" val="2798143790"/>
                  </a:ext>
                </a:extLst>
              </a:tr>
              <a:tr h="919835">
                <a:tc>
                  <a:txBody>
                    <a:bodyPr/>
                    <a:lstStyle/>
                    <a:p>
                      <a:pPr algn="ctr"/>
                      <a:r>
                        <a:rPr lang="en-US" sz="2000" u="sng" dirty="0" smtClean="0"/>
                        <a:t>1</a:t>
                      </a:r>
                      <a:endParaRPr lang="en-US" sz="2000" u="sng" dirty="0"/>
                    </a:p>
                  </a:txBody>
                  <a:tcPr/>
                </a:tc>
                <a:tc>
                  <a:txBody>
                    <a:bodyPr/>
                    <a:lstStyle/>
                    <a:p>
                      <a:r>
                        <a:rPr lang="en-US" dirty="0" smtClean="0"/>
                        <a:t>What are characteristics of a substance that</a:t>
                      </a:r>
                      <a:r>
                        <a:rPr lang="en-US" baseline="0" dirty="0" smtClean="0"/>
                        <a:t> can be observed and measured without changing the identity of the substance called?</a:t>
                      </a:r>
                      <a:endParaRPr lang="en-US" dirty="0"/>
                    </a:p>
                  </a:txBody>
                  <a:tcPr/>
                </a:tc>
                <a:tc>
                  <a:txBody>
                    <a:bodyPr/>
                    <a:lstStyle/>
                    <a:p>
                      <a:pPr algn="ctr"/>
                      <a:endParaRPr lang="en-US" sz="2000" u="sng" dirty="0"/>
                    </a:p>
                  </a:txBody>
                  <a:tcPr/>
                </a:tc>
                <a:extLst>
                  <a:ext uri="{0D108BD9-81ED-4DB2-BD59-A6C34878D82A}">
                    <a16:rowId xmlns="" xmlns:a16="http://schemas.microsoft.com/office/drawing/2014/main" val="2090377790"/>
                  </a:ext>
                </a:extLst>
              </a:tr>
              <a:tr h="919835">
                <a:tc>
                  <a:txBody>
                    <a:bodyPr/>
                    <a:lstStyle/>
                    <a:p>
                      <a:pPr algn="ctr"/>
                      <a:r>
                        <a:rPr lang="en-US" sz="2000" u="sng" dirty="0" smtClean="0"/>
                        <a:t>2</a:t>
                      </a:r>
                      <a:endParaRPr lang="en-US" sz="2000" u="sng" dirty="0"/>
                    </a:p>
                  </a:txBody>
                  <a:tcPr/>
                </a:tc>
                <a:tc>
                  <a:txBody>
                    <a:bodyPr/>
                    <a:lstStyle/>
                    <a:p>
                      <a:r>
                        <a:rPr lang="en-US" dirty="0" smtClean="0"/>
                        <a:t>What word describes</a:t>
                      </a:r>
                      <a:r>
                        <a:rPr lang="en-US" baseline="0" dirty="0" smtClean="0"/>
                        <a:t> how well an electric current can flow through a substance?</a:t>
                      </a:r>
                      <a:endParaRPr lang="en-US" dirty="0"/>
                    </a:p>
                  </a:txBody>
                  <a:tcPr/>
                </a:tc>
                <a:tc>
                  <a:txBody>
                    <a:bodyPr/>
                    <a:lstStyle/>
                    <a:p>
                      <a:pPr algn="ctr"/>
                      <a:endParaRPr lang="en-US" sz="2000" u="sng" dirty="0"/>
                    </a:p>
                  </a:txBody>
                  <a:tcPr/>
                </a:tc>
                <a:extLst>
                  <a:ext uri="{0D108BD9-81ED-4DB2-BD59-A6C34878D82A}">
                    <a16:rowId xmlns="" xmlns:a16="http://schemas.microsoft.com/office/drawing/2014/main" val="1829112590"/>
                  </a:ext>
                </a:extLst>
              </a:tr>
              <a:tr h="919835">
                <a:tc>
                  <a:txBody>
                    <a:bodyPr/>
                    <a:lstStyle/>
                    <a:p>
                      <a:pPr algn="ctr"/>
                      <a:r>
                        <a:rPr lang="en-US" sz="2000" u="sng" dirty="0" smtClean="0"/>
                        <a:t>3</a:t>
                      </a:r>
                      <a:endParaRPr lang="en-US" sz="2000" u="sng" dirty="0"/>
                    </a:p>
                  </a:txBody>
                  <a:tcPr/>
                </a:tc>
                <a:tc>
                  <a:txBody>
                    <a:bodyPr/>
                    <a:lstStyle/>
                    <a:p>
                      <a:r>
                        <a:rPr lang="en-US" dirty="0" smtClean="0"/>
                        <a:t>These elements appear to the left of the zigzag line on the periodic table and have</a:t>
                      </a:r>
                      <a:r>
                        <a:rPr lang="en-US" baseline="0" dirty="0" smtClean="0"/>
                        <a:t> luster, are malleable, and are good conductors.  What are they?</a:t>
                      </a:r>
                      <a:endParaRPr lang="en-US" dirty="0"/>
                    </a:p>
                  </a:txBody>
                  <a:tcPr/>
                </a:tc>
                <a:tc>
                  <a:txBody>
                    <a:bodyPr/>
                    <a:lstStyle/>
                    <a:p>
                      <a:pPr algn="ctr"/>
                      <a:endParaRPr lang="en-US" sz="2000" u="sng" dirty="0"/>
                    </a:p>
                  </a:txBody>
                  <a:tcPr/>
                </a:tc>
                <a:extLst>
                  <a:ext uri="{0D108BD9-81ED-4DB2-BD59-A6C34878D82A}">
                    <a16:rowId xmlns="" xmlns:a16="http://schemas.microsoft.com/office/drawing/2014/main" val="401740150"/>
                  </a:ext>
                </a:extLst>
              </a:tr>
              <a:tr h="919835">
                <a:tc>
                  <a:txBody>
                    <a:bodyPr/>
                    <a:lstStyle/>
                    <a:p>
                      <a:pPr algn="ctr"/>
                      <a:r>
                        <a:rPr lang="en-US" sz="2000" u="sng" dirty="0" smtClean="0"/>
                        <a:t>4</a:t>
                      </a:r>
                      <a:endParaRPr lang="en-US" sz="2000" u="sng" dirty="0"/>
                    </a:p>
                  </a:txBody>
                  <a:tcPr/>
                </a:tc>
                <a:tc>
                  <a:txBody>
                    <a:bodyPr/>
                    <a:lstStyle/>
                    <a:p>
                      <a:r>
                        <a:rPr lang="en-US" dirty="0" smtClean="0"/>
                        <a:t>These elements appear to the right of the zigzag line on the periodic table and are gases at room temperature, dull, brittle and not good conductors of electricity.  What</a:t>
                      </a:r>
                      <a:r>
                        <a:rPr lang="en-US" baseline="0" dirty="0" smtClean="0"/>
                        <a:t> are they?</a:t>
                      </a:r>
                      <a:endParaRPr lang="en-US" dirty="0"/>
                    </a:p>
                  </a:txBody>
                  <a:tcPr/>
                </a:tc>
                <a:tc>
                  <a:txBody>
                    <a:bodyPr/>
                    <a:lstStyle/>
                    <a:p>
                      <a:pPr algn="ctr"/>
                      <a:endParaRPr lang="en-US" sz="2000" u="sng" dirty="0"/>
                    </a:p>
                  </a:txBody>
                  <a:tcPr/>
                </a:tc>
                <a:extLst>
                  <a:ext uri="{0D108BD9-81ED-4DB2-BD59-A6C34878D82A}">
                    <a16:rowId xmlns="" xmlns:a16="http://schemas.microsoft.com/office/drawing/2014/main" val="1638518967"/>
                  </a:ext>
                </a:extLst>
              </a:tr>
              <a:tr h="961271">
                <a:tc>
                  <a:txBody>
                    <a:bodyPr/>
                    <a:lstStyle/>
                    <a:p>
                      <a:pPr algn="ctr"/>
                      <a:r>
                        <a:rPr lang="en-US" sz="2000" u="sng" dirty="0" smtClean="0"/>
                        <a:t>5</a:t>
                      </a:r>
                      <a:endParaRPr lang="en-US" sz="2000" u="sng" dirty="0"/>
                    </a:p>
                  </a:txBody>
                  <a:tcPr/>
                </a:tc>
                <a:tc>
                  <a:txBody>
                    <a:bodyPr/>
                    <a:lstStyle/>
                    <a:p>
                      <a:r>
                        <a:rPr lang="en-US" dirty="0" smtClean="0"/>
                        <a:t>These elements appear to the left of the zigzag line on the</a:t>
                      </a:r>
                      <a:r>
                        <a:rPr lang="en-US" baseline="0" dirty="0" smtClean="0"/>
                        <a:t> periodic table. They have luster, conductive, malleable and ductile. What are they?</a:t>
                      </a:r>
                      <a:endParaRPr lang="en-US" dirty="0"/>
                    </a:p>
                  </a:txBody>
                  <a:tcPr/>
                </a:tc>
                <a:tc>
                  <a:txBody>
                    <a:bodyPr/>
                    <a:lstStyle/>
                    <a:p>
                      <a:pPr algn="ctr"/>
                      <a:endParaRPr lang="en-US" sz="2000" u="sng" dirty="0"/>
                    </a:p>
                  </a:txBody>
                  <a:tcPr/>
                </a:tc>
                <a:extLst>
                  <a:ext uri="{0D108BD9-81ED-4DB2-BD59-A6C34878D82A}">
                    <a16:rowId xmlns="" xmlns:a16="http://schemas.microsoft.com/office/drawing/2014/main" val="3679434634"/>
                  </a:ext>
                </a:extLst>
              </a:tr>
            </a:tbl>
          </a:graphicData>
        </a:graphic>
      </p:graphicFrame>
    </p:spTree>
    <p:extLst>
      <p:ext uri="{BB962C8B-B14F-4D97-AF65-F5344CB8AC3E}">
        <p14:creationId xmlns:p14="http://schemas.microsoft.com/office/powerpoint/2010/main" val="268464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9108" y="-150027"/>
            <a:ext cx="8610600" cy="1293028"/>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TEK 7.5B</a:t>
            </a:r>
            <a:endParaRPr lang="en-US" dirty="0">
              <a:latin typeface="Areson" panose="03000600000000000000" pitchFamily="66" charset="0"/>
            </a:endParaRPr>
          </a:p>
        </p:txBody>
      </p:sp>
      <p:sp>
        <p:nvSpPr>
          <p:cNvPr id="3" name="Content Placeholder 2"/>
          <p:cNvSpPr>
            <a:spLocks noGrp="1"/>
          </p:cNvSpPr>
          <p:nvPr>
            <p:ph idx="1"/>
          </p:nvPr>
        </p:nvSpPr>
        <p:spPr>
          <a:xfrm>
            <a:off x="0" y="1143001"/>
            <a:ext cx="12192000" cy="5714999"/>
          </a:xfrm>
        </p:spPr>
        <p:txBody>
          <a:bodyPr>
            <a:normAutofit/>
          </a:bodyPr>
          <a:lstStyle/>
          <a:p>
            <a:pPr marL="0" indent="0" algn="ctr">
              <a:buNone/>
            </a:pPr>
            <a:r>
              <a:rPr lang="en-US" sz="4000" dirty="0" smtClean="0"/>
              <a:t>7.5</a:t>
            </a:r>
          </a:p>
          <a:p>
            <a:r>
              <a:rPr lang="en-US" sz="4000" dirty="0" smtClean="0"/>
              <a:t>Matter and energy. The student knows that interactions occur between matter and energy. </a:t>
            </a:r>
            <a:r>
              <a:rPr lang="en-US" sz="4000" i="1" dirty="0" smtClean="0"/>
              <a:t>The student is expected to:</a:t>
            </a:r>
          </a:p>
          <a:p>
            <a:pPr marL="0" indent="0" algn="ctr">
              <a:buNone/>
            </a:pPr>
            <a:r>
              <a:rPr lang="en-US" sz="4000" dirty="0" smtClean="0"/>
              <a:t>7.5B</a:t>
            </a:r>
          </a:p>
          <a:p>
            <a:r>
              <a:rPr lang="en-US" sz="4000" dirty="0" smtClean="0"/>
              <a:t>Demonstrate and explain the cycling of matter within living systems such as in the decay of biomass in a compost bin.</a:t>
            </a:r>
          </a:p>
        </p:txBody>
      </p:sp>
    </p:spTree>
    <p:extLst>
      <p:ext uri="{BB962C8B-B14F-4D97-AF65-F5344CB8AC3E}">
        <p14:creationId xmlns:p14="http://schemas.microsoft.com/office/powerpoint/2010/main" val="411778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35" y="-202279"/>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Tek 6.6A</a:t>
            </a:r>
            <a:endParaRPr lang="en-US" dirty="0">
              <a:latin typeface="Areson" panose="03000600000000000000" pitchFamily="66" charset="0"/>
            </a:endParaRPr>
          </a:p>
        </p:txBody>
      </p:sp>
      <p:sp>
        <p:nvSpPr>
          <p:cNvPr id="3" name="Content Placeholder 2"/>
          <p:cNvSpPr>
            <a:spLocks noGrp="1"/>
          </p:cNvSpPr>
          <p:nvPr>
            <p:ph idx="1"/>
          </p:nvPr>
        </p:nvSpPr>
        <p:spPr>
          <a:xfrm>
            <a:off x="0" y="692331"/>
            <a:ext cx="12192000" cy="6165669"/>
          </a:xfrm>
        </p:spPr>
        <p:txBody>
          <a:bodyPr>
            <a:noAutofit/>
          </a:bodyPr>
          <a:lstStyle/>
          <a:p>
            <a:pPr marL="0" indent="0" algn="ctr">
              <a:buNone/>
            </a:pPr>
            <a:r>
              <a:rPr lang="en-US" sz="4400" dirty="0" smtClean="0"/>
              <a:t>6.6</a:t>
            </a:r>
          </a:p>
          <a:p>
            <a:pPr marL="0" indent="0">
              <a:buNone/>
            </a:pPr>
            <a:r>
              <a:rPr lang="en-US" sz="4400" dirty="0" smtClean="0"/>
              <a:t>Matter and Energy. The student knows matter ahs physical properties that can be used for classification. The student is expected to:</a:t>
            </a:r>
          </a:p>
          <a:p>
            <a:pPr marL="0" indent="0" algn="ctr">
              <a:buNone/>
            </a:pPr>
            <a:r>
              <a:rPr lang="en-US" sz="4400" dirty="0" smtClean="0"/>
              <a:t>6.6A</a:t>
            </a:r>
          </a:p>
          <a:p>
            <a:pPr marL="0" indent="0">
              <a:buNone/>
            </a:pPr>
            <a:r>
              <a:rPr lang="en-US" sz="4400" dirty="0" smtClean="0"/>
              <a:t>Compare metals, nonmetals, and metalloids using physical properties such as luster, conductivity or malleability.</a:t>
            </a:r>
            <a:endParaRPr lang="en-US" sz="4400" dirty="0"/>
          </a:p>
        </p:txBody>
      </p:sp>
    </p:spTree>
    <p:extLst>
      <p:ext uri="{BB962C8B-B14F-4D97-AF65-F5344CB8AC3E}">
        <p14:creationId xmlns:p14="http://schemas.microsoft.com/office/powerpoint/2010/main" val="1993051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3" y="111230"/>
            <a:ext cx="11506200" cy="737856"/>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Essential Question</a:t>
            </a:r>
            <a:endParaRPr lang="en-US" dirty="0">
              <a:latin typeface="Areson" panose="03000600000000000000" pitchFamily="66" charset="0"/>
            </a:endParaRPr>
          </a:p>
        </p:txBody>
      </p:sp>
      <p:sp>
        <p:nvSpPr>
          <p:cNvPr id="3" name="Content Placeholder 2"/>
          <p:cNvSpPr>
            <a:spLocks noGrp="1"/>
          </p:cNvSpPr>
          <p:nvPr>
            <p:ph idx="1"/>
          </p:nvPr>
        </p:nvSpPr>
        <p:spPr>
          <a:xfrm>
            <a:off x="143691" y="1319350"/>
            <a:ext cx="12048309" cy="5381896"/>
          </a:xfrm>
        </p:spPr>
        <p:txBody>
          <a:bodyPr>
            <a:noAutofit/>
          </a:bodyPr>
          <a:lstStyle/>
          <a:p>
            <a:r>
              <a:rPr lang="en-US" sz="5400" dirty="0" smtClean="0"/>
              <a:t>Last year we learned that energy can never be created nor destroyed but then where does it go in our ecosystem?  What happens to it and where does it reappear from? Explain.</a:t>
            </a:r>
            <a:endParaRPr lang="en-US" sz="5400" dirty="0"/>
          </a:p>
        </p:txBody>
      </p:sp>
    </p:spTree>
    <p:extLst>
      <p:ext uri="{BB962C8B-B14F-4D97-AF65-F5344CB8AC3E}">
        <p14:creationId xmlns:p14="http://schemas.microsoft.com/office/powerpoint/2010/main" val="31783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9607"/>
            <a:ext cx="12192000" cy="790107"/>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Essential Question:</a:t>
            </a:r>
            <a:endParaRPr lang="en-US" dirty="0">
              <a:latin typeface="Areson" panose="03000600000000000000" pitchFamily="66" charset="0"/>
            </a:endParaRPr>
          </a:p>
        </p:txBody>
      </p:sp>
      <p:sp>
        <p:nvSpPr>
          <p:cNvPr id="3" name="Content Placeholder 2"/>
          <p:cNvSpPr>
            <a:spLocks noGrp="1"/>
          </p:cNvSpPr>
          <p:nvPr>
            <p:ph idx="1"/>
          </p:nvPr>
        </p:nvSpPr>
        <p:spPr>
          <a:xfrm>
            <a:off x="0" y="1332412"/>
            <a:ext cx="12192000" cy="5525588"/>
          </a:xfrm>
        </p:spPr>
        <p:txBody>
          <a:bodyPr>
            <a:normAutofit/>
          </a:bodyPr>
          <a:lstStyle/>
          <a:p>
            <a:r>
              <a:rPr lang="en-US" sz="6000" dirty="0" smtClean="0"/>
              <a:t>We use physical/chemical properties to describe matter but how does this relate to the periodic table? What do these properties do to organize the periodic table? Explain</a:t>
            </a:r>
            <a:endParaRPr lang="en-US" sz="6000" dirty="0"/>
          </a:p>
        </p:txBody>
      </p:sp>
    </p:spTree>
    <p:extLst>
      <p:ext uri="{BB962C8B-B14F-4D97-AF65-F5344CB8AC3E}">
        <p14:creationId xmlns:p14="http://schemas.microsoft.com/office/powerpoint/2010/main" val="2948669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177" y="-136964"/>
            <a:ext cx="8610600" cy="1293028"/>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Agenda</a:t>
            </a:r>
            <a:endParaRPr lang="en-US" dirty="0">
              <a:latin typeface="Areson" panose="03000600000000000000" pitchFamily="66" charset="0"/>
            </a:endParaRPr>
          </a:p>
        </p:txBody>
      </p:sp>
      <p:sp>
        <p:nvSpPr>
          <p:cNvPr id="3" name="Content Placeholder 2"/>
          <p:cNvSpPr>
            <a:spLocks noGrp="1"/>
          </p:cNvSpPr>
          <p:nvPr>
            <p:ph idx="1"/>
          </p:nvPr>
        </p:nvSpPr>
        <p:spPr>
          <a:xfrm>
            <a:off x="0" y="1476104"/>
            <a:ext cx="12192000" cy="4742582"/>
          </a:xfrm>
        </p:spPr>
        <p:txBody>
          <a:bodyPr>
            <a:noAutofit/>
          </a:bodyPr>
          <a:lstStyle/>
          <a:p>
            <a:r>
              <a:rPr lang="en-US" sz="5400" dirty="0" smtClean="0"/>
              <a:t>1. Please Do Now</a:t>
            </a:r>
          </a:p>
          <a:p>
            <a:r>
              <a:rPr lang="en-US" sz="5400" dirty="0" smtClean="0"/>
              <a:t>2. Cycling of Matter Foldable/Book</a:t>
            </a:r>
          </a:p>
          <a:p>
            <a:r>
              <a:rPr lang="en-US" sz="5400" dirty="0" smtClean="0"/>
              <a:t>3. Power Point to assist with Book</a:t>
            </a:r>
          </a:p>
          <a:p>
            <a:r>
              <a:rPr lang="en-US" sz="5400" dirty="0" smtClean="0"/>
              <a:t>4. DOL</a:t>
            </a:r>
            <a:endParaRPr lang="en-US" sz="5400" dirty="0"/>
          </a:p>
        </p:txBody>
      </p:sp>
    </p:spTree>
    <p:extLst>
      <p:ext uri="{BB962C8B-B14F-4D97-AF65-F5344CB8AC3E}">
        <p14:creationId xmlns:p14="http://schemas.microsoft.com/office/powerpoint/2010/main" val="18807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240" y="-110838"/>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Agenda</a:t>
            </a:r>
            <a:endParaRPr lang="en-US" dirty="0">
              <a:latin typeface="Areson" panose="03000600000000000000" pitchFamily="66" charset="0"/>
            </a:endParaRPr>
          </a:p>
        </p:txBody>
      </p:sp>
      <p:sp>
        <p:nvSpPr>
          <p:cNvPr id="3" name="Content Placeholder 2"/>
          <p:cNvSpPr>
            <a:spLocks noGrp="1"/>
          </p:cNvSpPr>
          <p:nvPr>
            <p:ph idx="1"/>
          </p:nvPr>
        </p:nvSpPr>
        <p:spPr>
          <a:xfrm>
            <a:off x="104503" y="1103971"/>
            <a:ext cx="12087497" cy="5754029"/>
          </a:xfrm>
        </p:spPr>
        <p:txBody>
          <a:bodyPr>
            <a:noAutofit/>
          </a:bodyPr>
          <a:lstStyle/>
          <a:p>
            <a:r>
              <a:rPr lang="en-US" sz="5400" dirty="0" smtClean="0"/>
              <a:t>1. Please Do Now</a:t>
            </a:r>
          </a:p>
          <a:p>
            <a:r>
              <a:rPr lang="en-US" sz="5400" dirty="0" smtClean="0"/>
              <a:t>2. </a:t>
            </a:r>
            <a:r>
              <a:rPr lang="en-US" sz="5400" dirty="0" smtClean="0"/>
              <a:t>Add L to K/W/L </a:t>
            </a:r>
            <a:r>
              <a:rPr lang="en-US" sz="5400" dirty="0" smtClean="0"/>
              <a:t>over Periodic Table</a:t>
            </a:r>
          </a:p>
          <a:p>
            <a:r>
              <a:rPr lang="en-US" sz="5400" dirty="0" smtClean="0"/>
              <a:t>3. </a:t>
            </a:r>
            <a:r>
              <a:rPr lang="en-US" sz="4000" dirty="0" smtClean="0"/>
              <a:t>Check Foldable </a:t>
            </a:r>
            <a:r>
              <a:rPr lang="en-US" sz="4000" dirty="0" smtClean="0"/>
              <a:t>over Metal / Nonmetal / Metalloid</a:t>
            </a:r>
          </a:p>
          <a:p>
            <a:r>
              <a:rPr lang="en-US" sz="5400" dirty="0" smtClean="0"/>
              <a:t>4. </a:t>
            </a:r>
            <a:r>
              <a:rPr lang="en-US" sz="5400" dirty="0" smtClean="0"/>
              <a:t>Finish Properties of Matter Lab</a:t>
            </a:r>
            <a:endParaRPr lang="en-US" sz="5400" dirty="0" smtClean="0"/>
          </a:p>
          <a:p>
            <a:r>
              <a:rPr lang="en-US" sz="5400" dirty="0" smtClean="0"/>
              <a:t>5. DOL</a:t>
            </a:r>
            <a:endParaRPr lang="en-US" sz="5400" dirty="0"/>
          </a:p>
        </p:txBody>
      </p:sp>
    </p:spTree>
    <p:extLst>
      <p:ext uri="{BB962C8B-B14F-4D97-AF65-F5344CB8AC3E}">
        <p14:creationId xmlns:p14="http://schemas.microsoft.com/office/powerpoint/2010/main" val="16777112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219</TotalTime>
  <Words>600</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Aharoni</vt:lpstr>
      <vt:lpstr>Areson</vt:lpstr>
      <vt:lpstr>Arial</vt:lpstr>
      <vt:lpstr>Century Gothic</vt:lpstr>
      <vt:lpstr>Vapor Trail</vt:lpstr>
      <vt:lpstr>Wednesday, September 7, 2016</vt:lpstr>
      <vt:lpstr>7th Grade PDN</vt:lpstr>
      <vt:lpstr>6th Grade PDN</vt:lpstr>
      <vt:lpstr>7th Grade TEK 7.5B</vt:lpstr>
      <vt:lpstr>6th Grade Tek 6.6A</vt:lpstr>
      <vt:lpstr>7th Grade Essential Question</vt:lpstr>
      <vt:lpstr>6th Grade Essential Question:</vt:lpstr>
      <vt:lpstr>7th Grade Agenda</vt:lpstr>
      <vt:lpstr>6th Grade Agenda</vt:lpstr>
      <vt:lpstr>6th Grade K/W/L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Tuesday, September 6, 2016</dc:title>
  <dc:creator>Katherine Pease</dc:creator>
  <cp:lastModifiedBy>Pease, Katherine J</cp:lastModifiedBy>
  <cp:revision>8</cp:revision>
  <cp:lastPrinted>2016-09-05T19:27:27Z</cp:lastPrinted>
  <dcterms:created xsi:type="dcterms:W3CDTF">2016-09-05T19:04:51Z</dcterms:created>
  <dcterms:modified xsi:type="dcterms:W3CDTF">2016-09-07T12:32:34Z</dcterms:modified>
</cp:coreProperties>
</file>