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9" d="100"/>
          <a:sy n="89" d="100"/>
        </p:scale>
        <p:origin x="466" y="10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9/6/2016</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9/6/2016</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9/6/2016</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9/6/2016</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9/6/2016</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9/6/2016</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9/6/2016</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4561" y="-195943"/>
            <a:ext cx="10820400" cy="1201783"/>
          </a:xfrm>
        </p:spPr>
        <p:txBody>
          <a:bodyPr>
            <a:normAutofit/>
          </a:bodyPr>
          <a:lstStyle/>
          <a:p>
            <a:r>
              <a:rPr lang="en-US" sz="4800" dirty="0" smtClean="0">
                <a:ln w="19050">
                  <a:solidFill>
                    <a:schemeClr val="accent3">
                      <a:lumMod val="60000"/>
                      <a:lumOff val="40000"/>
                    </a:schemeClr>
                  </a:solidFill>
                </a:ln>
                <a:latin typeface="Areson" panose="03000600000000000000" pitchFamily="66" charset="0"/>
              </a:rPr>
              <a:t>Tuesday, September 6, 2016</a:t>
            </a:r>
            <a:endParaRPr lang="en-US" sz="4800" dirty="0">
              <a:ln w="19050">
                <a:solidFill>
                  <a:schemeClr val="accent3">
                    <a:lumMod val="60000"/>
                    <a:lumOff val="40000"/>
                  </a:schemeClr>
                </a:solidFill>
              </a:ln>
              <a:latin typeface="Areson" panose="03000600000000000000" pitchFamily="66" charset="0"/>
            </a:endParaRPr>
          </a:p>
        </p:txBody>
      </p:sp>
      <p:sp>
        <p:nvSpPr>
          <p:cNvPr id="3" name="Subtitle 2"/>
          <p:cNvSpPr>
            <a:spLocks noGrp="1"/>
          </p:cNvSpPr>
          <p:nvPr>
            <p:ph type="subTitle" idx="1"/>
          </p:nvPr>
        </p:nvSpPr>
        <p:spPr>
          <a:xfrm>
            <a:off x="731521" y="1240972"/>
            <a:ext cx="11560628" cy="5617028"/>
          </a:xfrm>
        </p:spPr>
        <p:txBody>
          <a:bodyPr>
            <a:normAutofit/>
          </a:bodyPr>
          <a:lstStyle/>
          <a:p>
            <a:pPr marL="457200" indent="-457200">
              <a:buAutoNum type="arabicPeriod"/>
            </a:pPr>
            <a:r>
              <a:rPr lang="en-US" sz="4400" dirty="0" smtClean="0"/>
              <a:t>Sharpen Pencil</a:t>
            </a:r>
          </a:p>
          <a:p>
            <a:pPr marL="457200" indent="-457200">
              <a:buAutoNum type="arabicPeriod"/>
            </a:pPr>
            <a:r>
              <a:rPr lang="en-US" sz="4400" dirty="0" smtClean="0"/>
              <a:t>Collect Textbook, Clicker, Please Do Now</a:t>
            </a:r>
          </a:p>
          <a:p>
            <a:pPr marL="457200" indent="-457200">
              <a:buAutoNum type="arabicPeriod"/>
            </a:pPr>
            <a:r>
              <a:rPr lang="en-US" sz="4400" dirty="0" smtClean="0"/>
              <a:t>Sit in assigned seat</a:t>
            </a:r>
          </a:p>
          <a:p>
            <a:pPr marL="457200" indent="-457200">
              <a:buAutoNum type="arabicPeriod"/>
            </a:pPr>
            <a:r>
              <a:rPr lang="en-US" sz="4400" dirty="0" smtClean="0"/>
              <a:t>Complete Please DO Now on own SILENTLY!</a:t>
            </a:r>
            <a:endParaRPr lang="en-US" sz="4400" dirty="0"/>
          </a:p>
        </p:txBody>
      </p:sp>
    </p:spTree>
    <p:extLst>
      <p:ext uri="{BB962C8B-B14F-4D97-AF65-F5344CB8AC3E}">
        <p14:creationId xmlns:p14="http://schemas.microsoft.com/office/powerpoint/2010/main" val="3007248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1400" y="-176152"/>
            <a:ext cx="8610600" cy="1293028"/>
          </a:xfrm>
        </p:spPr>
        <p:txBody>
          <a:bodyPr/>
          <a:lstStyle/>
          <a:p>
            <a:r>
              <a:rPr lang="en-US" dirty="0" smtClean="0">
                <a:latin typeface="Areson" panose="03000600000000000000" pitchFamily="66" charset="0"/>
              </a:rPr>
              <a:t>6</a:t>
            </a:r>
            <a:r>
              <a:rPr lang="en-US" baseline="30000" dirty="0" smtClean="0">
                <a:latin typeface="Areson" panose="03000600000000000000" pitchFamily="66" charset="0"/>
              </a:rPr>
              <a:t>th</a:t>
            </a:r>
            <a:r>
              <a:rPr lang="en-US" dirty="0" smtClean="0">
                <a:latin typeface="Areson" panose="03000600000000000000" pitchFamily="66" charset="0"/>
              </a:rPr>
              <a:t> Grade K/W/L</a:t>
            </a:r>
            <a:endParaRPr lang="en-US" dirty="0">
              <a:latin typeface="Areson" panose="03000600000000000000" pitchFamily="66" charset="0"/>
            </a:endParaRPr>
          </a:p>
        </p:txBody>
      </p:sp>
      <p:sp>
        <p:nvSpPr>
          <p:cNvPr id="3" name="Content Placeholder 2"/>
          <p:cNvSpPr>
            <a:spLocks noGrp="1"/>
          </p:cNvSpPr>
          <p:nvPr>
            <p:ph idx="1"/>
          </p:nvPr>
        </p:nvSpPr>
        <p:spPr>
          <a:xfrm>
            <a:off x="2926079" y="809897"/>
            <a:ext cx="9265921" cy="679269"/>
          </a:xfrm>
        </p:spPr>
        <p:txBody>
          <a:bodyPr>
            <a:normAutofit lnSpcReduction="10000"/>
          </a:bodyPr>
          <a:lstStyle/>
          <a:p>
            <a:r>
              <a:rPr lang="en-US" dirty="0" smtClean="0"/>
              <a:t>Draw the chart below into your journal on next empty page.  Make sure transfer page number and title to table of contents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63676963"/>
              </p:ext>
            </p:extLst>
          </p:nvPr>
        </p:nvGraphicFramePr>
        <p:xfrm>
          <a:off x="242389" y="1746596"/>
          <a:ext cx="11801565" cy="5177309"/>
        </p:xfrm>
        <a:graphic>
          <a:graphicData uri="http://schemas.openxmlformats.org/drawingml/2006/table">
            <a:tbl>
              <a:tblPr firstRow="1" bandRow="1">
                <a:tableStyleId>{5940675A-B579-460E-94D1-54222C63F5DA}</a:tableStyleId>
              </a:tblPr>
              <a:tblGrid>
                <a:gridCol w="3933855">
                  <a:extLst>
                    <a:ext uri="{9D8B030D-6E8A-4147-A177-3AD203B41FA5}">
                      <a16:colId xmlns="" xmlns:a16="http://schemas.microsoft.com/office/drawing/2014/main" val="3049789123"/>
                    </a:ext>
                  </a:extLst>
                </a:gridCol>
                <a:gridCol w="3933855">
                  <a:extLst>
                    <a:ext uri="{9D8B030D-6E8A-4147-A177-3AD203B41FA5}">
                      <a16:colId xmlns="" xmlns:a16="http://schemas.microsoft.com/office/drawing/2014/main" val="2706546153"/>
                    </a:ext>
                  </a:extLst>
                </a:gridCol>
                <a:gridCol w="3933855">
                  <a:extLst>
                    <a:ext uri="{9D8B030D-6E8A-4147-A177-3AD203B41FA5}">
                      <a16:colId xmlns="" xmlns:a16="http://schemas.microsoft.com/office/drawing/2014/main" val="1686902496"/>
                    </a:ext>
                  </a:extLst>
                </a:gridCol>
              </a:tblGrid>
              <a:tr h="635135">
                <a:tc>
                  <a:txBody>
                    <a:bodyPr/>
                    <a:lstStyle/>
                    <a:p>
                      <a:pPr algn="ctr"/>
                      <a:r>
                        <a:rPr lang="en-US" sz="4000" b="1" u="sng" dirty="0" smtClean="0"/>
                        <a:t>Know</a:t>
                      </a:r>
                      <a:endParaRPr lang="en-US" sz="4000" b="1" u="sng" dirty="0"/>
                    </a:p>
                  </a:txBody>
                  <a:tcPr/>
                </a:tc>
                <a:tc>
                  <a:txBody>
                    <a:bodyPr/>
                    <a:lstStyle/>
                    <a:p>
                      <a:pPr algn="ctr"/>
                      <a:r>
                        <a:rPr lang="en-US" sz="4000" b="1" u="sng" dirty="0" smtClean="0"/>
                        <a:t>Want to Know</a:t>
                      </a:r>
                      <a:endParaRPr lang="en-US" sz="4000" b="1" u="sng" dirty="0"/>
                    </a:p>
                  </a:txBody>
                  <a:tcPr/>
                </a:tc>
                <a:tc>
                  <a:txBody>
                    <a:bodyPr/>
                    <a:lstStyle/>
                    <a:p>
                      <a:pPr algn="ctr"/>
                      <a:r>
                        <a:rPr lang="en-US" sz="4000" b="1" u="sng" dirty="0" smtClean="0"/>
                        <a:t>Learned</a:t>
                      </a:r>
                      <a:endParaRPr lang="en-US" sz="4000" b="1" u="sng" dirty="0"/>
                    </a:p>
                  </a:txBody>
                  <a:tcPr/>
                </a:tc>
                <a:extLst>
                  <a:ext uri="{0D108BD9-81ED-4DB2-BD59-A6C34878D82A}">
                    <a16:rowId xmlns="" xmlns:a16="http://schemas.microsoft.com/office/drawing/2014/main" val="2423766847"/>
                  </a:ext>
                </a:extLst>
              </a:tr>
              <a:tr h="4476269">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 xmlns:a16="http://schemas.microsoft.com/office/drawing/2014/main" val="3923793936"/>
                  </a:ext>
                </a:extLst>
              </a:tr>
            </a:tbl>
          </a:graphicData>
        </a:graphic>
      </p:graphicFrame>
    </p:spTree>
    <p:extLst>
      <p:ext uri="{BB962C8B-B14F-4D97-AF65-F5344CB8AC3E}">
        <p14:creationId xmlns:p14="http://schemas.microsoft.com/office/powerpoint/2010/main" val="1016842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0"/>
            <a:ext cx="8610600" cy="920736"/>
          </a:xfrm>
        </p:spPr>
        <p:txBody>
          <a:bodyPr/>
          <a:lstStyle/>
          <a:p>
            <a:r>
              <a:rPr lang="en-US" dirty="0" smtClean="0">
                <a:latin typeface="Areson" panose="03000600000000000000" pitchFamily="66" charset="0"/>
              </a:rPr>
              <a:t>7</a:t>
            </a:r>
            <a:r>
              <a:rPr lang="en-US" baseline="30000" dirty="0" smtClean="0">
                <a:latin typeface="Areson" panose="03000600000000000000" pitchFamily="66" charset="0"/>
              </a:rPr>
              <a:t>th</a:t>
            </a:r>
            <a:r>
              <a:rPr lang="en-US" dirty="0" smtClean="0">
                <a:latin typeface="Areson" panose="03000600000000000000" pitchFamily="66" charset="0"/>
              </a:rPr>
              <a:t> Grade PDN</a:t>
            </a:r>
            <a:endParaRPr lang="en-US" dirty="0">
              <a:latin typeface="Areson" panose="03000600000000000000" pitchFamily="66" charset="0"/>
            </a:endParaRPr>
          </a:p>
        </p:txBody>
      </p:sp>
      <p:sp>
        <p:nvSpPr>
          <p:cNvPr id="4" name="TextBox 3"/>
          <p:cNvSpPr txBox="1"/>
          <p:nvPr/>
        </p:nvSpPr>
        <p:spPr>
          <a:xfrm>
            <a:off x="0" y="1358539"/>
            <a:ext cx="12192000" cy="646331"/>
          </a:xfrm>
          <a:prstGeom prst="rect">
            <a:avLst/>
          </a:prstGeom>
          <a:noFill/>
        </p:spPr>
        <p:txBody>
          <a:bodyPr wrap="square" rtlCol="0">
            <a:spAutoFit/>
          </a:bodyPr>
          <a:lstStyle/>
          <a:p>
            <a:pPr algn="ctr"/>
            <a:r>
              <a:rPr lang="en-US" b="1" i="1" dirty="0" smtClean="0"/>
              <a:t>Directions: </a:t>
            </a:r>
            <a:r>
              <a:rPr lang="en-US" dirty="0" smtClean="0"/>
              <a:t>Please open textbook to pg. 356 -357 / 359. Information needed to complete questions / statements below will be found in the reading on these pages.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832207720"/>
              </p:ext>
            </p:extLst>
          </p:nvPr>
        </p:nvGraphicFramePr>
        <p:xfrm>
          <a:off x="0" y="2255519"/>
          <a:ext cx="2409878" cy="4572000"/>
        </p:xfrm>
        <a:graphic>
          <a:graphicData uri="http://schemas.openxmlformats.org/drawingml/2006/table">
            <a:tbl>
              <a:tblPr firstRow="1" bandRow="1">
                <a:tableStyleId>{5940675A-B579-460E-94D1-54222C63F5DA}</a:tableStyleId>
              </a:tblPr>
              <a:tblGrid>
                <a:gridCol w="457200">
                  <a:extLst>
                    <a:ext uri="{9D8B030D-6E8A-4147-A177-3AD203B41FA5}">
                      <a16:colId xmlns="" xmlns:a16="http://schemas.microsoft.com/office/drawing/2014/main" val="149654845"/>
                    </a:ext>
                  </a:extLst>
                </a:gridCol>
                <a:gridCol w="1952678">
                  <a:extLst>
                    <a:ext uri="{9D8B030D-6E8A-4147-A177-3AD203B41FA5}">
                      <a16:colId xmlns="" xmlns:a16="http://schemas.microsoft.com/office/drawing/2014/main" val="3656391753"/>
                    </a:ext>
                  </a:extLst>
                </a:gridCol>
              </a:tblGrid>
              <a:tr h="352698">
                <a:tc>
                  <a:txBody>
                    <a:bodyPr/>
                    <a:lstStyle/>
                    <a:p>
                      <a:endParaRPr lang="en-US" dirty="0"/>
                    </a:p>
                  </a:txBody>
                  <a:tcPr/>
                </a:tc>
                <a:tc>
                  <a:txBody>
                    <a:bodyPr/>
                    <a:lstStyle/>
                    <a:p>
                      <a:pPr algn="ctr"/>
                      <a:r>
                        <a:rPr lang="en-US" u="sng" dirty="0" smtClean="0">
                          <a:latin typeface="Aharoni" panose="02010803020104030203" pitchFamily="2" charset="-79"/>
                          <a:cs typeface="Aharoni" panose="02010803020104030203" pitchFamily="2" charset="-79"/>
                        </a:rPr>
                        <a:t>Word Bank</a:t>
                      </a:r>
                      <a:endParaRPr lang="en-US" u="sng" dirty="0">
                        <a:latin typeface="Aharoni" panose="02010803020104030203" pitchFamily="2" charset="-79"/>
                        <a:cs typeface="Aharoni" panose="02010803020104030203" pitchFamily="2" charset="-79"/>
                      </a:endParaRPr>
                    </a:p>
                  </a:txBody>
                  <a:tcPr/>
                </a:tc>
                <a:extLst>
                  <a:ext uri="{0D108BD9-81ED-4DB2-BD59-A6C34878D82A}">
                    <a16:rowId xmlns="" xmlns:a16="http://schemas.microsoft.com/office/drawing/2014/main" val="660013072"/>
                  </a:ext>
                </a:extLst>
              </a:tr>
              <a:tr h="731520">
                <a:tc>
                  <a:txBody>
                    <a:bodyPr/>
                    <a:lstStyle/>
                    <a:p>
                      <a:r>
                        <a:rPr lang="en-US" dirty="0" smtClean="0"/>
                        <a:t>A</a:t>
                      </a:r>
                      <a:endParaRPr lang="en-US" dirty="0"/>
                    </a:p>
                  </a:txBody>
                  <a:tcPr/>
                </a:tc>
                <a:tc>
                  <a:txBody>
                    <a:bodyPr/>
                    <a:lstStyle/>
                    <a:p>
                      <a:pPr algn="ctr"/>
                      <a:r>
                        <a:rPr lang="en-US" sz="2000" b="1" dirty="0" smtClean="0"/>
                        <a:t>Producer</a:t>
                      </a:r>
                      <a:endParaRPr lang="en-US" sz="2000" b="1" dirty="0"/>
                    </a:p>
                  </a:txBody>
                  <a:tcPr/>
                </a:tc>
                <a:extLst>
                  <a:ext uri="{0D108BD9-81ED-4DB2-BD59-A6C34878D82A}">
                    <a16:rowId xmlns="" xmlns:a16="http://schemas.microsoft.com/office/drawing/2014/main" val="1461595965"/>
                  </a:ext>
                </a:extLst>
              </a:tr>
              <a:tr h="731520">
                <a:tc>
                  <a:txBody>
                    <a:bodyPr/>
                    <a:lstStyle/>
                    <a:p>
                      <a:r>
                        <a:rPr lang="en-US" dirty="0" smtClean="0"/>
                        <a:t>B</a:t>
                      </a:r>
                      <a:endParaRPr lang="en-US" dirty="0"/>
                    </a:p>
                  </a:txBody>
                  <a:tcPr/>
                </a:tc>
                <a:tc>
                  <a:txBody>
                    <a:bodyPr/>
                    <a:lstStyle/>
                    <a:p>
                      <a:pPr algn="ctr"/>
                      <a:r>
                        <a:rPr lang="en-US" sz="2000" b="1" dirty="0" smtClean="0"/>
                        <a:t>Law of conservation of mass</a:t>
                      </a:r>
                      <a:endParaRPr lang="en-US" sz="2000" b="1" dirty="0"/>
                    </a:p>
                  </a:txBody>
                  <a:tcPr/>
                </a:tc>
                <a:extLst>
                  <a:ext uri="{0D108BD9-81ED-4DB2-BD59-A6C34878D82A}">
                    <a16:rowId xmlns="" xmlns:a16="http://schemas.microsoft.com/office/drawing/2014/main" val="1008387268"/>
                  </a:ext>
                </a:extLst>
              </a:tr>
              <a:tr h="731520">
                <a:tc>
                  <a:txBody>
                    <a:bodyPr/>
                    <a:lstStyle/>
                    <a:p>
                      <a:r>
                        <a:rPr lang="en-US" dirty="0" smtClean="0"/>
                        <a:t>C</a:t>
                      </a:r>
                      <a:endParaRPr lang="en-US" dirty="0"/>
                    </a:p>
                  </a:txBody>
                  <a:tcPr/>
                </a:tc>
                <a:tc>
                  <a:txBody>
                    <a:bodyPr/>
                    <a:lstStyle/>
                    <a:p>
                      <a:pPr algn="ctr"/>
                      <a:r>
                        <a:rPr lang="en-US" sz="2000" b="1" dirty="0" smtClean="0"/>
                        <a:t>Law of conservation of energy</a:t>
                      </a:r>
                      <a:endParaRPr lang="en-US" sz="2000" b="1" dirty="0"/>
                    </a:p>
                  </a:txBody>
                  <a:tcPr/>
                </a:tc>
                <a:extLst>
                  <a:ext uri="{0D108BD9-81ED-4DB2-BD59-A6C34878D82A}">
                    <a16:rowId xmlns="" xmlns:a16="http://schemas.microsoft.com/office/drawing/2014/main" val="138596156"/>
                  </a:ext>
                </a:extLst>
              </a:tr>
              <a:tr h="731520">
                <a:tc>
                  <a:txBody>
                    <a:bodyPr/>
                    <a:lstStyle/>
                    <a:p>
                      <a:r>
                        <a:rPr lang="en-US" dirty="0" smtClean="0"/>
                        <a:t>D</a:t>
                      </a:r>
                      <a:endParaRPr lang="en-US" dirty="0"/>
                    </a:p>
                  </a:txBody>
                  <a:tcPr/>
                </a:tc>
                <a:tc>
                  <a:txBody>
                    <a:bodyPr/>
                    <a:lstStyle/>
                    <a:p>
                      <a:pPr algn="ctr"/>
                      <a:r>
                        <a:rPr lang="en-US" sz="2000" b="1" dirty="0" smtClean="0"/>
                        <a:t>Open System</a:t>
                      </a:r>
                      <a:endParaRPr lang="en-US" sz="2000" b="1" dirty="0"/>
                    </a:p>
                  </a:txBody>
                  <a:tcPr/>
                </a:tc>
                <a:extLst>
                  <a:ext uri="{0D108BD9-81ED-4DB2-BD59-A6C34878D82A}">
                    <a16:rowId xmlns="" xmlns:a16="http://schemas.microsoft.com/office/drawing/2014/main" val="132500838"/>
                  </a:ext>
                </a:extLst>
              </a:tr>
              <a:tr h="731520">
                <a:tc>
                  <a:txBody>
                    <a:bodyPr/>
                    <a:lstStyle/>
                    <a:p>
                      <a:r>
                        <a:rPr lang="en-US" dirty="0" smtClean="0"/>
                        <a:t>E</a:t>
                      </a:r>
                      <a:endParaRPr lang="en-US" dirty="0"/>
                    </a:p>
                  </a:txBody>
                  <a:tcPr/>
                </a:tc>
                <a:tc>
                  <a:txBody>
                    <a:bodyPr/>
                    <a:lstStyle/>
                    <a:p>
                      <a:pPr algn="ctr"/>
                      <a:r>
                        <a:rPr lang="en-US" sz="2000" b="1" dirty="0" smtClean="0"/>
                        <a:t>Energy</a:t>
                      </a:r>
                      <a:endParaRPr lang="en-US" sz="2000" b="1" dirty="0"/>
                    </a:p>
                  </a:txBody>
                  <a:tcPr/>
                </a:tc>
                <a:extLst>
                  <a:ext uri="{0D108BD9-81ED-4DB2-BD59-A6C34878D82A}">
                    <a16:rowId xmlns="" xmlns:a16="http://schemas.microsoft.com/office/drawing/2014/main" val="140761389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133272671"/>
              </p:ext>
            </p:extLst>
          </p:nvPr>
        </p:nvGraphicFramePr>
        <p:xfrm>
          <a:off x="2546135" y="2109373"/>
          <a:ext cx="9645865" cy="4632960"/>
        </p:xfrm>
        <a:graphic>
          <a:graphicData uri="http://schemas.openxmlformats.org/drawingml/2006/table">
            <a:tbl>
              <a:tblPr firstRow="1" bandRow="1">
                <a:tableStyleId>{5940675A-B579-460E-94D1-54222C63F5DA}</a:tableStyleId>
              </a:tblPr>
              <a:tblGrid>
                <a:gridCol w="505426">
                  <a:extLst>
                    <a:ext uri="{9D8B030D-6E8A-4147-A177-3AD203B41FA5}">
                      <a16:colId xmlns="" xmlns:a16="http://schemas.microsoft.com/office/drawing/2014/main" val="1492317652"/>
                    </a:ext>
                  </a:extLst>
                </a:gridCol>
                <a:gridCol w="7953309">
                  <a:extLst>
                    <a:ext uri="{9D8B030D-6E8A-4147-A177-3AD203B41FA5}">
                      <a16:colId xmlns="" xmlns:a16="http://schemas.microsoft.com/office/drawing/2014/main" val="1168622010"/>
                    </a:ext>
                  </a:extLst>
                </a:gridCol>
                <a:gridCol w="1187130">
                  <a:extLst>
                    <a:ext uri="{9D8B030D-6E8A-4147-A177-3AD203B41FA5}">
                      <a16:colId xmlns="" xmlns:a16="http://schemas.microsoft.com/office/drawing/2014/main" val="4049928403"/>
                    </a:ext>
                  </a:extLst>
                </a:gridCol>
              </a:tblGrid>
              <a:tr h="444138">
                <a:tc>
                  <a:txBody>
                    <a:bodyPr/>
                    <a:lstStyle/>
                    <a:p>
                      <a:pPr algn="ctr"/>
                      <a:r>
                        <a:rPr lang="en-US" sz="2800" u="sng" dirty="0" smtClean="0"/>
                        <a:t>#</a:t>
                      </a:r>
                      <a:endParaRPr lang="en-US" sz="2800" u="sng" dirty="0"/>
                    </a:p>
                  </a:txBody>
                  <a:tcPr/>
                </a:tc>
                <a:tc>
                  <a:txBody>
                    <a:bodyPr/>
                    <a:lstStyle/>
                    <a:p>
                      <a:pPr algn="ctr"/>
                      <a:r>
                        <a:rPr lang="en-US" sz="2800" u="sng" dirty="0" smtClean="0"/>
                        <a:t>Question / Statement</a:t>
                      </a:r>
                      <a:endParaRPr lang="en-US" sz="2800" u="sng" dirty="0"/>
                    </a:p>
                  </a:txBody>
                  <a:tcPr/>
                </a:tc>
                <a:tc>
                  <a:txBody>
                    <a:bodyPr/>
                    <a:lstStyle/>
                    <a:p>
                      <a:pPr algn="ctr"/>
                      <a:r>
                        <a:rPr lang="en-US" sz="2000" u="sng" dirty="0" smtClean="0"/>
                        <a:t>Answers</a:t>
                      </a:r>
                      <a:endParaRPr lang="en-US" sz="2000" u="sng" dirty="0"/>
                    </a:p>
                  </a:txBody>
                  <a:tcPr/>
                </a:tc>
                <a:extLst>
                  <a:ext uri="{0D108BD9-81ED-4DB2-BD59-A6C34878D82A}">
                    <a16:rowId xmlns="" xmlns:a16="http://schemas.microsoft.com/office/drawing/2014/main" val="4055705130"/>
                  </a:ext>
                </a:extLst>
              </a:tr>
              <a:tr h="746449">
                <a:tc>
                  <a:txBody>
                    <a:bodyPr/>
                    <a:lstStyle/>
                    <a:p>
                      <a:pPr algn="ctr"/>
                      <a:r>
                        <a:rPr lang="en-US" sz="2400" dirty="0" smtClean="0"/>
                        <a:t>1</a:t>
                      </a:r>
                      <a:endParaRPr lang="en-US" sz="2400" dirty="0"/>
                    </a:p>
                  </a:txBody>
                  <a:tcPr/>
                </a:tc>
                <a:tc>
                  <a:txBody>
                    <a:bodyPr/>
                    <a:lstStyle/>
                    <a:p>
                      <a:r>
                        <a:rPr lang="en-US" sz="2400" dirty="0" smtClean="0"/>
                        <a:t>____________ is</a:t>
                      </a:r>
                      <a:r>
                        <a:rPr lang="en-US" sz="2400" baseline="0" dirty="0" smtClean="0"/>
                        <a:t> the ability to do work and enables organisms to use matter in life processes.</a:t>
                      </a:r>
                      <a:endParaRPr lang="en-US" sz="2400" dirty="0"/>
                    </a:p>
                  </a:txBody>
                  <a:tcPr/>
                </a:tc>
                <a:tc>
                  <a:txBody>
                    <a:bodyPr/>
                    <a:lstStyle/>
                    <a:p>
                      <a:endParaRPr lang="en-US" dirty="0"/>
                    </a:p>
                  </a:txBody>
                  <a:tcPr/>
                </a:tc>
                <a:extLst>
                  <a:ext uri="{0D108BD9-81ED-4DB2-BD59-A6C34878D82A}">
                    <a16:rowId xmlns="" xmlns:a16="http://schemas.microsoft.com/office/drawing/2014/main" val="3944372172"/>
                  </a:ext>
                </a:extLst>
              </a:tr>
              <a:tr h="746449">
                <a:tc>
                  <a:txBody>
                    <a:bodyPr/>
                    <a:lstStyle/>
                    <a:p>
                      <a:pPr algn="ctr"/>
                      <a:r>
                        <a:rPr lang="en-US" sz="2400" dirty="0" smtClean="0"/>
                        <a:t>2</a:t>
                      </a:r>
                      <a:endParaRPr lang="en-US" sz="2400" dirty="0"/>
                    </a:p>
                  </a:txBody>
                  <a:tcPr/>
                </a:tc>
                <a:tc>
                  <a:txBody>
                    <a:bodyPr/>
                    <a:lstStyle/>
                    <a:p>
                      <a:r>
                        <a:rPr lang="en-US" sz="2400" dirty="0" smtClean="0"/>
                        <a:t>____________ take</a:t>
                      </a:r>
                      <a:r>
                        <a:rPr lang="en-US" sz="2400" baseline="0" dirty="0" smtClean="0"/>
                        <a:t> in matter, such as carbon dioxide, nitrogen, and water air and soil.</a:t>
                      </a:r>
                      <a:endParaRPr lang="en-US" sz="2400" dirty="0"/>
                    </a:p>
                  </a:txBody>
                  <a:tcPr/>
                </a:tc>
                <a:tc>
                  <a:txBody>
                    <a:bodyPr/>
                    <a:lstStyle/>
                    <a:p>
                      <a:endParaRPr lang="en-US"/>
                    </a:p>
                  </a:txBody>
                  <a:tcPr/>
                </a:tc>
                <a:extLst>
                  <a:ext uri="{0D108BD9-81ED-4DB2-BD59-A6C34878D82A}">
                    <a16:rowId xmlns="" xmlns:a16="http://schemas.microsoft.com/office/drawing/2014/main" val="2382329444"/>
                  </a:ext>
                </a:extLst>
              </a:tr>
              <a:tr h="746449">
                <a:tc>
                  <a:txBody>
                    <a:bodyPr/>
                    <a:lstStyle/>
                    <a:p>
                      <a:pPr algn="ctr"/>
                      <a:r>
                        <a:rPr lang="en-US" sz="2400" dirty="0" smtClean="0"/>
                        <a:t>3</a:t>
                      </a:r>
                      <a:endParaRPr lang="en-US" sz="2400" dirty="0"/>
                    </a:p>
                  </a:txBody>
                  <a:tcPr/>
                </a:tc>
                <a:tc>
                  <a:txBody>
                    <a:bodyPr/>
                    <a:lstStyle/>
                    <a:p>
                      <a:r>
                        <a:rPr lang="en-US" sz="2400" dirty="0" smtClean="0"/>
                        <a:t>The _______________ states that energy cannot be created or destroyed. </a:t>
                      </a:r>
                      <a:endParaRPr lang="en-US" sz="2400" dirty="0"/>
                    </a:p>
                  </a:txBody>
                  <a:tcPr/>
                </a:tc>
                <a:tc>
                  <a:txBody>
                    <a:bodyPr/>
                    <a:lstStyle/>
                    <a:p>
                      <a:endParaRPr lang="en-US"/>
                    </a:p>
                  </a:txBody>
                  <a:tcPr/>
                </a:tc>
                <a:extLst>
                  <a:ext uri="{0D108BD9-81ED-4DB2-BD59-A6C34878D82A}">
                    <a16:rowId xmlns="" xmlns:a16="http://schemas.microsoft.com/office/drawing/2014/main" val="1201958873"/>
                  </a:ext>
                </a:extLst>
              </a:tr>
              <a:tr h="746449">
                <a:tc>
                  <a:txBody>
                    <a:bodyPr/>
                    <a:lstStyle/>
                    <a:p>
                      <a:pPr algn="ctr"/>
                      <a:r>
                        <a:rPr lang="en-US" sz="2400" dirty="0" smtClean="0"/>
                        <a:t>4</a:t>
                      </a:r>
                      <a:endParaRPr lang="en-US" sz="2400" dirty="0"/>
                    </a:p>
                  </a:txBody>
                  <a:tcPr/>
                </a:tc>
                <a:tc>
                  <a:txBody>
                    <a:bodyPr/>
                    <a:lstStyle/>
                    <a:p>
                      <a:r>
                        <a:rPr lang="en-US" sz="2400" dirty="0" smtClean="0"/>
                        <a:t>The __________________ states that</a:t>
                      </a:r>
                      <a:r>
                        <a:rPr lang="en-US" sz="2400" baseline="0" dirty="0" smtClean="0"/>
                        <a:t> mass cannot be created or destroyed.</a:t>
                      </a:r>
                      <a:endParaRPr lang="en-US" sz="2400" dirty="0"/>
                    </a:p>
                  </a:txBody>
                  <a:tcPr/>
                </a:tc>
                <a:tc>
                  <a:txBody>
                    <a:bodyPr/>
                    <a:lstStyle/>
                    <a:p>
                      <a:endParaRPr lang="en-US"/>
                    </a:p>
                  </a:txBody>
                  <a:tcPr/>
                </a:tc>
                <a:extLst>
                  <a:ext uri="{0D108BD9-81ED-4DB2-BD59-A6C34878D82A}">
                    <a16:rowId xmlns="" xmlns:a16="http://schemas.microsoft.com/office/drawing/2014/main" val="2184141414"/>
                  </a:ext>
                </a:extLst>
              </a:tr>
              <a:tr h="746449">
                <a:tc>
                  <a:txBody>
                    <a:bodyPr/>
                    <a:lstStyle/>
                    <a:p>
                      <a:pPr algn="ctr"/>
                      <a:r>
                        <a:rPr lang="en-US" sz="2400" dirty="0" smtClean="0"/>
                        <a:t>5</a:t>
                      </a:r>
                      <a:endParaRPr lang="en-US" sz="2400" dirty="0"/>
                    </a:p>
                  </a:txBody>
                  <a:tcPr/>
                </a:tc>
                <a:tc>
                  <a:txBody>
                    <a:bodyPr/>
                    <a:lstStyle/>
                    <a:p>
                      <a:r>
                        <a:rPr lang="en-US" sz="2400" dirty="0" smtClean="0"/>
                        <a:t>Matter can enter and leave an ecosystem,</a:t>
                      </a:r>
                      <a:r>
                        <a:rPr lang="en-US" sz="2400" baseline="0" dirty="0" smtClean="0"/>
                        <a:t> so this movement of matter is called an __________________.</a:t>
                      </a:r>
                      <a:endParaRPr lang="en-US" sz="2400" dirty="0"/>
                    </a:p>
                  </a:txBody>
                  <a:tcPr/>
                </a:tc>
                <a:tc>
                  <a:txBody>
                    <a:bodyPr/>
                    <a:lstStyle/>
                    <a:p>
                      <a:endParaRPr lang="en-US" dirty="0"/>
                    </a:p>
                  </a:txBody>
                  <a:tcPr/>
                </a:tc>
                <a:extLst>
                  <a:ext uri="{0D108BD9-81ED-4DB2-BD59-A6C34878D82A}">
                    <a16:rowId xmlns="" xmlns:a16="http://schemas.microsoft.com/office/drawing/2014/main" val="2039135205"/>
                  </a:ext>
                </a:extLst>
              </a:tr>
            </a:tbl>
          </a:graphicData>
        </a:graphic>
      </p:graphicFrame>
    </p:spTree>
    <p:extLst>
      <p:ext uri="{BB962C8B-B14F-4D97-AF65-F5344CB8AC3E}">
        <p14:creationId xmlns:p14="http://schemas.microsoft.com/office/powerpoint/2010/main" val="13779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9920" y="-163090"/>
            <a:ext cx="8610600" cy="1293028"/>
          </a:xfrm>
        </p:spPr>
        <p:txBody>
          <a:bodyPr/>
          <a:lstStyle/>
          <a:p>
            <a:r>
              <a:rPr lang="en-US" dirty="0" smtClean="0">
                <a:latin typeface="Areson" panose="03000600000000000000" pitchFamily="66" charset="0"/>
              </a:rPr>
              <a:t>6</a:t>
            </a:r>
            <a:r>
              <a:rPr lang="en-US" baseline="30000" dirty="0" smtClean="0">
                <a:latin typeface="Areson" panose="03000600000000000000" pitchFamily="66" charset="0"/>
              </a:rPr>
              <a:t>th</a:t>
            </a:r>
            <a:r>
              <a:rPr lang="en-US" dirty="0" smtClean="0">
                <a:latin typeface="Areson" panose="03000600000000000000" pitchFamily="66" charset="0"/>
              </a:rPr>
              <a:t> Grade PDN</a:t>
            </a:r>
            <a:endParaRPr lang="en-US" dirty="0">
              <a:latin typeface="Areson" panose="03000600000000000000" pitchFamily="66" charset="0"/>
            </a:endParaRPr>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1275137619"/>
              </p:ext>
            </p:extLst>
          </p:nvPr>
        </p:nvGraphicFramePr>
        <p:xfrm>
          <a:off x="786441" y="2981565"/>
          <a:ext cx="2992581" cy="3108960"/>
        </p:xfrm>
        <a:graphic>
          <a:graphicData uri="http://schemas.openxmlformats.org/drawingml/2006/table">
            <a:tbl>
              <a:tblPr firstRow="1" bandRow="1">
                <a:tableStyleId>{8799B23B-EC83-4686-B30A-512413B5E67A}</a:tableStyleId>
              </a:tblPr>
              <a:tblGrid>
                <a:gridCol w="1080654"/>
                <a:gridCol w="1911927"/>
              </a:tblGrid>
              <a:tr h="370840">
                <a:tc>
                  <a:txBody>
                    <a:bodyPr/>
                    <a:lstStyle/>
                    <a:p>
                      <a:pPr algn="ctr"/>
                      <a:endParaRPr lang="en-US" sz="2400" dirty="0"/>
                    </a:p>
                  </a:txBody>
                  <a:tcPr/>
                </a:tc>
                <a:tc>
                  <a:txBody>
                    <a:bodyPr/>
                    <a:lstStyle/>
                    <a:p>
                      <a:pPr algn="ctr"/>
                      <a:r>
                        <a:rPr lang="en-US" sz="2400" dirty="0" smtClean="0"/>
                        <a:t>Word</a:t>
                      </a:r>
                      <a:r>
                        <a:rPr lang="en-US" sz="2400" baseline="0" dirty="0" smtClean="0"/>
                        <a:t> Bank</a:t>
                      </a:r>
                      <a:endParaRPr lang="en-US" sz="2400" dirty="0"/>
                    </a:p>
                  </a:txBody>
                  <a:tcPr/>
                </a:tc>
              </a:tr>
              <a:tr h="370840">
                <a:tc>
                  <a:txBody>
                    <a:bodyPr/>
                    <a:lstStyle/>
                    <a:p>
                      <a:pPr algn="ctr"/>
                      <a:r>
                        <a:rPr lang="en-US" sz="2400" dirty="0" smtClean="0"/>
                        <a:t>A</a:t>
                      </a:r>
                      <a:endParaRPr lang="en-US" sz="2400" dirty="0"/>
                    </a:p>
                  </a:txBody>
                  <a:tcPr/>
                </a:tc>
                <a:tc>
                  <a:txBody>
                    <a:bodyPr/>
                    <a:lstStyle/>
                    <a:p>
                      <a:r>
                        <a:rPr lang="en-US" dirty="0" smtClean="0"/>
                        <a:t>Atoms</a:t>
                      </a:r>
                      <a:endParaRPr lang="en-US" dirty="0"/>
                    </a:p>
                  </a:txBody>
                  <a:tcPr/>
                </a:tc>
              </a:tr>
              <a:tr h="370840">
                <a:tc>
                  <a:txBody>
                    <a:bodyPr/>
                    <a:lstStyle/>
                    <a:p>
                      <a:pPr algn="ctr"/>
                      <a:r>
                        <a:rPr lang="en-US" sz="2400" dirty="0" smtClean="0"/>
                        <a:t>B</a:t>
                      </a:r>
                      <a:endParaRPr lang="en-US" sz="2400" dirty="0"/>
                    </a:p>
                  </a:txBody>
                  <a:tcPr/>
                </a:tc>
                <a:tc>
                  <a:txBody>
                    <a:bodyPr/>
                    <a:lstStyle/>
                    <a:p>
                      <a:r>
                        <a:rPr lang="en-US" dirty="0" smtClean="0"/>
                        <a:t>Atomic Number</a:t>
                      </a:r>
                      <a:endParaRPr lang="en-US" dirty="0"/>
                    </a:p>
                  </a:txBody>
                  <a:tcPr/>
                </a:tc>
              </a:tr>
              <a:tr h="370840">
                <a:tc>
                  <a:txBody>
                    <a:bodyPr/>
                    <a:lstStyle/>
                    <a:p>
                      <a:pPr algn="ctr"/>
                      <a:r>
                        <a:rPr lang="en-US" sz="2400" dirty="0" smtClean="0"/>
                        <a:t>C</a:t>
                      </a:r>
                      <a:endParaRPr lang="en-US" sz="2400" dirty="0"/>
                    </a:p>
                  </a:txBody>
                  <a:tcPr/>
                </a:tc>
                <a:tc>
                  <a:txBody>
                    <a:bodyPr/>
                    <a:lstStyle/>
                    <a:p>
                      <a:r>
                        <a:rPr lang="en-US" dirty="0" smtClean="0"/>
                        <a:t>Element</a:t>
                      </a:r>
                      <a:endParaRPr lang="en-US" dirty="0"/>
                    </a:p>
                  </a:txBody>
                  <a:tcPr/>
                </a:tc>
              </a:tr>
              <a:tr h="370840">
                <a:tc>
                  <a:txBody>
                    <a:bodyPr/>
                    <a:lstStyle/>
                    <a:p>
                      <a:pPr algn="ctr"/>
                      <a:r>
                        <a:rPr lang="en-US" sz="2400" dirty="0" smtClean="0"/>
                        <a:t>D</a:t>
                      </a:r>
                      <a:endParaRPr lang="en-US" sz="2400" dirty="0"/>
                    </a:p>
                  </a:txBody>
                  <a:tcPr/>
                </a:tc>
                <a:tc>
                  <a:txBody>
                    <a:bodyPr/>
                    <a:lstStyle/>
                    <a:p>
                      <a:r>
                        <a:rPr lang="en-US" dirty="0" smtClean="0"/>
                        <a:t>Periodic</a:t>
                      </a:r>
                      <a:r>
                        <a:rPr lang="en-US" baseline="0" dirty="0" smtClean="0"/>
                        <a:t> Table</a:t>
                      </a:r>
                      <a:endParaRPr lang="en-US" dirty="0"/>
                    </a:p>
                  </a:txBody>
                  <a:tcPr/>
                </a:tc>
              </a:tr>
              <a:tr h="438140">
                <a:tc>
                  <a:txBody>
                    <a:bodyPr/>
                    <a:lstStyle/>
                    <a:p>
                      <a:pPr algn="ctr"/>
                      <a:r>
                        <a:rPr lang="en-US" sz="2400" dirty="0" smtClean="0"/>
                        <a:t>E</a:t>
                      </a:r>
                      <a:endParaRPr lang="en-US" sz="2400" dirty="0"/>
                    </a:p>
                  </a:txBody>
                  <a:tcPr/>
                </a:tc>
                <a:tc>
                  <a:txBody>
                    <a:bodyPr/>
                    <a:lstStyle/>
                    <a:p>
                      <a:r>
                        <a:rPr lang="en-US" dirty="0" smtClean="0"/>
                        <a:t>Chemical</a:t>
                      </a:r>
                      <a:r>
                        <a:rPr lang="en-US" baseline="0" dirty="0" smtClean="0"/>
                        <a:t> Symbol</a:t>
                      </a:r>
                      <a:endParaRPr lang="en-US" dirty="0"/>
                    </a:p>
                  </a:txBody>
                  <a:tcPr/>
                </a:tc>
              </a:tr>
            </a:tbl>
          </a:graphicData>
        </a:graphic>
      </p:graphicFrame>
      <p:sp>
        <p:nvSpPr>
          <p:cNvPr id="5" name="Rectangle 4"/>
          <p:cNvSpPr/>
          <p:nvPr/>
        </p:nvSpPr>
        <p:spPr>
          <a:xfrm>
            <a:off x="2674189" y="1046657"/>
            <a:ext cx="9975011" cy="369332"/>
          </a:xfrm>
          <a:prstGeom prst="rect">
            <a:avLst/>
          </a:prstGeom>
        </p:spPr>
        <p:txBody>
          <a:bodyPr wrap="square">
            <a:spAutoFit/>
          </a:bodyPr>
          <a:lstStyle/>
          <a:p>
            <a:r>
              <a:rPr lang="en-US" dirty="0"/>
              <a:t>Please read pg. </a:t>
            </a:r>
            <a:r>
              <a:rPr lang="en-US" dirty="0" smtClean="0"/>
              <a:t>168-171 </a:t>
            </a:r>
            <a:r>
              <a:rPr lang="en-US" dirty="0"/>
              <a:t>and use information collected to complete questions below.</a:t>
            </a:r>
          </a:p>
        </p:txBody>
      </p:sp>
      <p:graphicFrame>
        <p:nvGraphicFramePr>
          <p:cNvPr id="6" name="Table 5"/>
          <p:cNvGraphicFramePr>
            <a:graphicFrameLocks noGrp="1"/>
          </p:cNvGraphicFramePr>
          <p:nvPr>
            <p:extLst>
              <p:ext uri="{D42A27DB-BD31-4B8C-83A1-F6EECF244321}">
                <p14:modId xmlns:p14="http://schemas.microsoft.com/office/powerpoint/2010/main" val="4278288958"/>
              </p:ext>
            </p:extLst>
          </p:nvPr>
        </p:nvGraphicFramePr>
        <p:xfrm>
          <a:off x="4147876" y="1564409"/>
          <a:ext cx="7703126" cy="5088649"/>
        </p:xfrm>
        <a:graphic>
          <a:graphicData uri="http://schemas.openxmlformats.org/drawingml/2006/table">
            <a:tbl>
              <a:tblPr firstRow="1" bandRow="1">
                <a:tableStyleId>{5940675A-B579-460E-94D1-54222C63F5DA}</a:tableStyleId>
              </a:tblPr>
              <a:tblGrid>
                <a:gridCol w="658630">
                  <a:extLst>
                    <a:ext uri="{9D8B030D-6E8A-4147-A177-3AD203B41FA5}">
                      <a16:colId xmlns:a16="http://schemas.microsoft.com/office/drawing/2014/main" xmlns="" val="3713179231"/>
                    </a:ext>
                  </a:extLst>
                </a:gridCol>
                <a:gridCol w="5845206">
                  <a:extLst>
                    <a:ext uri="{9D8B030D-6E8A-4147-A177-3AD203B41FA5}">
                      <a16:colId xmlns:a16="http://schemas.microsoft.com/office/drawing/2014/main" xmlns="" val="1231680045"/>
                    </a:ext>
                  </a:extLst>
                </a:gridCol>
                <a:gridCol w="1199290">
                  <a:extLst>
                    <a:ext uri="{9D8B030D-6E8A-4147-A177-3AD203B41FA5}">
                      <a16:colId xmlns:a16="http://schemas.microsoft.com/office/drawing/2014/main" xmlns="" val="1970448046"/>
                    </a:ext>
                  </a:extLst>
                </a:gridCol>
              </a:tblGrid>
              <a:tr h="448038">
                <a:tc>
                  <a:txBody>
                    <a:bodyPr/>
                    <a:lstStyle/>
                    <a:p>
                      <a:pPr algn="ctr"/>
                      <a:r>
                        <a:rPr lang="en-US" sz="2000" u="sng" dirty="0" smtClean="0"/>
                        <a:t>#</a:t>
                      </a:r>
                      <a:endParaRPr lang="en-US" sz="2000" u="sng" dirty="0"/>
                    </a:p>
                  </a:txBody>
                  <a:tcPr/>
                </a:tc>
                <a:tc>
                  <a:txBody>
                    <a:bodyPr/>
                    <a:lstStyle/>
                    <a:p>
                      <a:pPr algn="ctr"/>
                      <a:r>
                        <a:rPr lang="en-US" sz="2000" u="sng" dirty="0" smtClean="0"/>
                        <a:t>Question</a:t>
                      </a:r>
                      <a:r>
                        <a:rPr lang="en-US" sz="2000" u="sng" baseline="0" dirty="0" smtClean="0"/>
                        <a:t> / Statement</a:t>
                      </a:r>
                      <a:endParaRPr lang="en-US" sz="2000" u="sng" dirty="0"/>
                    </a:p>
                  </a:txBody>
                  <a:tcPr/>
                </a:tc>
                <a:tc>
                  <a:txBody>
                    <a:bodyPr/>
                    <a:lstStyle/>
                    <a:p>
                      <a:pPr algn="ctr"/>
                      <a:r>
                        <a:rPr lang="en-US" sz="2000" u="sng" dirty="0" smtClean="0"/>
                        <a:t>Answer</a:t>
                      </a:r>
                      <a:endParaRPr lang="en-US" sz="2000" u="sng" dirty="0"/>
                    </a:p>
                  </a:txBody>
                  <a:tcPr/>
                </a:tc>
                <a:extLst>
                  <a:ext uri="{0D108BD9-81ED-4DB2-BD59-A6C34878D82A}">
                    <a16:rowId xmlns:a16="http://schemas.microsoft.com/office/drawing/2014/main" xmlns="" val="2798143790"/>
                  </a:ext>
                </a:extLst>
              </a:tr>
              <a:tr h="919835">
                <a:tc>
                  <a:txBody>
                    <a:bodyPr/>
                    <a:lstStyle/>
                    <a:p>
                      <a:pPr algn="ctr"/>
                      <a:r>
                        <a:rPr lang="en-US" sz="2000" u="sng" dirty="0" smtClean="0"/>
                        <a:t>1</a:t>
                      </a:r>
                      <a:endParaRPr lang="en-US" sz="2000" u="sng" dirty="0"/>
                    </a:p>
                  </a:txBody>
                  <a:tcPr/>
                </a:tc>
                <a:tc>
                  <a:txBody>
                    <a:bodyPr/>
                    <a:lstStyle/>
                    <a:p>
                      <a:r>
                        <a:rPr lang="en-US" dirty="0" smtClean="0"/>
                        <a:t>What are the smallest particles that</a:t>
                      </a:r>
                      <a:r>
                        <a:rPr lang="en-US" baseline="0" dirty="0" smtClean="0"/>
                        <a:t> can have the same properties as the stuff they make up called?</a:t>
                      </a:r>
                      <a:endParaRPr lang="en-US" dirty="0"/>
                    </a:p>
                  </a:txBody>
                  <a:tcPr/>
                </a:tc>
                <a:tc>
                  <a:txBody>
                    <a:bodyPr/>
                    <a:lstStyle/>
                    <a:p>
                      <a:pPr algn="ctr"/>
                      <a:endParaRPr lang="en-US" sz="2000" u="sng" dirty="0"/>
                    </a:p>
                  </a:txBody>
                  <a:tcPr/>
                </a:tc>
                <a:extLst>
                  <a:ext uri="{0D108BD9-81ED-4DB2-BD59-A6C34878D82A}">
                    <a16:rowId xmlns:a16="http://schemas.microsoft.com/office/drawing/2014/main" xmlns="" val="2090377790"/>
                  </a:ext>
                </a:extLst>
              </a:tr>
              <a:tr h="919835">
                <a:tc>
                  <a:txBody>
                    <a:bodyPr/>
                    <a:lstStyle/>
                    <a:p>
                      <a:pPr algn="ctr"/>
                      <a:r>
                        <a:rPr lang="en-US" sz="2000" u="sng" dirty="0" smtClean="0"/>
                        <a:t>2</a:t>
                      </a:r>
                      <a:endParaRPr lang="en-US" sz="2000" u="sng" dirty="0"/>
                    </a:p>
                  </a:txBody>
                  <a:tcPr/>
                </a:tc>
                <a:tc>
                  <a:txBody>
                    <a:bodyPr/>
                    <a:lstStyle/>
                    <a:p>
                      <a:r>
                        <a:rPr lang="en-US" dirty="0" smtClean="0"/>
                        <a:t>What is a pure substance that is made up of only one type of atoms called?</a:t>
                      </a:r>
                      <a:endParaRPr lang="en-US" dirty="0"/>
                    </a:p>
                  </a:txBody>
                  <a:tcPr/>
                </a:tc>
                <a:tc>
                  <a:txBody>
                    <a:bodyPr/>
                    <a:lstStyle/>
                    <a:p>
                      <a:pPr algn="ctr"/>
                      <a:endParaRPr lang="en-US" sz="2000" u="sng" dirty="0"/>
                    </a:p>
                  </a:txBody>
                  <a:tcPr/>
                </a:tc>
                <a:extLst>
                  <a:ext uri="{0D108BD9-81ED-4DB2-BD59-A6C34878D82A}">
                    <a16:rowId xmlns:a16="http://schemas.microsoft.com/office/drawing/2014/main" xmlns="" val="1829112590"/>
                  </a:ext>
                </a:extLst>
              </a:tr>
              <a:tr h="919835">
                <a:tc>
                  <a:txBody>
                    <a:bodyPr/>
                    <a:lstStyle/>
                    <a:p>
                      <a:pPr algn="ctr"/>
                      <a:r>
                        <a:rPr lang="en-US" sz="2000" u="sng" dirty="0" smtClean="0"/>
                        <a:t>3</a:t>
                      </a:r>
                      <a:endParaRPr lang="en-US" sz="2000" u="sng" dirty="0"/>
                    </a:p>
                  </a:txBody>
                  <a:tcPr/>
                </a:tc>
                <a:tc>
                  <a:txBody>
                    <a:bodyPr/>
                    <a:lstStyle/>
                    <a:p>
                      <a:r>
                        <a:rPr lang="en-US" dirty="0" smtClean="0"/>
                        <a:t>What determines the number of protons found</a:t>
                      </a:r>
                      <a:r>
                        <a:rPr lang="en-US" baseline="0" dirty="0" smtClean="0"/>
                        <a:t> in the nucleus of an element’s atom?</a:t>
                      </a:r>
                      <a:endParaRPr lang="en-US" dirty="0"/>
                    </a:p>
                  </a:txBody>
                  <a:tcPr/>
                </a:tc>
                <a:tc>
                  <a:txBody>
                    <a:bodyPr/>
                    <a:lstStyle/>
                    <a:p>
                      <a:pPr algn="ctr"/>
                      <a:endParaRPr lang="en-US" sz="2000" u="sng" dirty="0"/>
                    </a:p>
                  </a:txBody>
                  <a:tcPr/>
                </a:tc>
                <a:extLst>
                  <a:ext uri="{0D108BD9-81ED-4DB2-BD59-A6C34878D82A}">
                    <a16:rowId xmlns:a16="http://schemas.microsoft.com/office/drawing/2014/main" xmlns="" val="401740150"/>
                  </a:ext>
                </a:extLst>
              </a:tr>
              <a:tr h="919835">
                <a:tc>
                  <a:txBody>
                    <a:bodyPr/>
                    <a:lstStyle/>
                    <a:p>
                      <a:pPr algn="ctr"/>
                      <a:r>
                        <a:rPr lang="en-US" sz="2000" u="sng" dirty="0" smtClean="0"/>
                        <a:t>4</a:t>
                      </a:r>
                      <a:endParaRPr lang="en-US" sz="2000" u="sng" dirty="0"/>
                    </a:p>
                  </a:txBody>
                  <a:tcPr/>
                </a:tc>
                <a:tc>
                  <a:txBody>
                    <a:bodyPr/>
                    <a:lstStyle/>
                    <a:p>
                      <a:r>
                        <a:rPr lang="en-US" dirty="0" smtClean="0"/>
                        <a:t>What is an abbreviation</a:t>
                      </a:r>
                      <a:r>
                        <a:rPr lang="en-US" baseline="0" dirty="0" smtClean="0"/>
                        <a:t> of 1 to 2 letters that represent an element called?</a:t>
                      </a:r>
                      <a:endParaRPr lang="en-US" dirty="0"/>
                    </a:p>
                  </a:txBody>
                  <a:tcPr/>
                </a:tc>
                <a:tc>
                  <a:txBody>
                    <a:bodyPr/>
                    <a:lstStyle/>
                    <a:p>
                      <a:pPr algn="ctr"/>
                      <a:endParaRPr lang="en-US" sz="2000" u="sng" dirty="0"/>
                    </a:p>
                  </a:txBody>
                  <a:tcPr/>
                </a:tc>
                <a:extLst>
                  <a:ext uri="{0D108BD9-81ED-4DB2-BD59-A6C34878D82A}">
                    <a16:rowId xmlns:a16="http://schemas.microsoft.com/office/drawing/2014/main" xmlns="" val="1638518967"/>
                  </a:ext>
                </a:extLst>
              </a:tr>
              <a:tr h="961271">
                <a:tc>
                  <a:txBody>
                    <a:bodyPr/>
                    <a:lstStyle/>
                    <a:p>
                      <a:pPr algn="ctr"/>
                      <a:r>
                        <a:rPr lang="en-US" sz="2000" u="sng" dirty="0" smtClean="0"/>
                        <a:t>5</a:t>
                      </a:r>
                      <a:endParaRPr lang="en-US" sz="2000" u="sng" dirty="0"/>
                    </a:p>
                  </a:txBody>
                  <a:tcPr/>
                </a:tc>
                <a:tc>
                  <a:txBody>
                    <a:bodyPr/>
                    <a:lstStyle/>
                    <a:p>
                      <a:r>
                        <a:rPr lang="en-US" dirty="0" smtClean="0"/>
                        <a:t>What is used to organize elements by increasing atomic numbers called?</a:t>
                      </a:r>
                      <a:endParaRPr lang="en-US" dirty="0"/>
                    </a:p>
                  </a:txBody>
                  <a:tcPr/>
                </a:tc>
                <a:tc>
                  <a:txBody>
                    <a:bodyPr/>
                    <a:lstStyle/>
                    <a:p>
                      <a:pPr algn="ctr"/>
                      <a:endParaRPr lang="en-US" sz="2000" u="sng" dirty="0"/>
                    </a:p>
                  </a:txBody>
                  <a:tcPr/>
                </a:tc>
                <a:extLst>
                  <a:ext uri="{0D108BD9-81ED-4DB2-BD59-A6C34878D82A}">
                    <a16:rowId xmlns:a16="http://schemas.microsoft.com/office/drawing/2014/main" xmlns="" val="3679434634"/>
                  </a:ext>
                </a:extLst>
              </a:tr>
            </a:tbl>
          </a:graphicData>
        </a:graphic>
      </p:graphicFrame>
    </p:spTree>
    <p:extLst>
      <p:ext uri="{BB962C8B-B14F-4D97-AF65-F5344CB8AC3E}">
        <p14:creationId xmlns:p14="http://schemas.microsoft.com/office/powerpoint/2010/main" val="2684647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9108" y="-150027"/>
            <a:ext cx="8610600" cy="1293028"/>
          </a:xfrm>
        </p:spPr>
        <p:txBody>
          <a:bodyPr/>
          <a:lstStyle/>
          <a:p>
            <a:r>
              <a:rPr lang="en-US" dirty="0" smtClean="0">
                <a:latin typeface="Areson" panose="03000600000000000000" pitchFamily="66" charset="0"/>
              </a:rPr>
              <a:t>7</a:t>
            </a:r>
            <a:r>
              <a:rPr lang="en-US" baseline="30000" dirty="0" smtClean="0">
                <a:latin typeface="Areson" panose="03000600000000000000" pitchFamily="66" charset="0"/>
              </a:rPr>
              <a:t>th</a:t>
            </a:r>
            <a:r>
              <a:rPr lang="en-US" dirty="0" smtClean="0">
                <a:latin typeface="Areson" panose="03000600000000000000" pitchFamily="66" charset="0"/>
              </a:rPr>
              <a:t> Grade TEK 7.5B</a:t>
            </a:r>
            <a:endParaRPr lang="en-US" dirty="0">
              <a:latin typeface="Areson" panose="03000600000000000000" pitchFamily="66" charset="0"/>
            </a:endParaRPr>
          </a:p>
        </p:txBody>
      </p:sp>
      <p:sp>
        <p:nvSpPr>
          <p:cNvPr id="3" name="Content Placeholder 2"/>
          <p:cNvSpPr>
            <a:spLocks noGrp="1"/>
          </p:cNvSpPr>
          <p:nvPr>
            <p:ph idx="1"/>
          </p:nvPr>
        </p:nvSpPr>
        <p:spPr>
          <a:xfrm>
            <a:off x="0" y="1143001"/>
            <a:ext cx="12192000" cy="5714999"/>
          </a:xfrm>
        </p:spPr>
        <p:txBody>
          <a:bodyPr>
            <a:normAutofit/>
          </a:bodyPr>
          <a:lstStyle/>
          <a:p>
            <a:pPr marL="0" indent="0" algn="ctr">
              <a:buNone/>
            </a:pPr>
            <a:r>
              <a:rPr lang="en-US" sz="4000" dirty="0" smtClean="0"/>
              <a:t>7.5</a:t>
            </a:r>
          </a:p>
          <a:p>
            <a:r>
              <a:rPr lang="en-US" sz="4000" dirty="0" smtClean="0"/>
              <a:t>Matter and energy. The student knows that interactions occur between matter and energy. </a:t>
            </a:r>
            <a:r>
              <a:rPr lang="en-US" sz="4000" i="1" dirty="0" smtClean="0"/>
              <a:t>The student is expected to:</a:t>
            </a:r>
          </a:p>
          <a:p>
            <a:pPr marL="0" indent="0" algn="ctr">
              <a:buNone/>
            </a:pPr>
            <a:r>
              <a:rPr lang="en-US" sz="4000" dirty="0" smtClean="0"/>
              <a:t>7.5B</a:t>
            </a:r>
          </a:p>
          <a:p>
            <a:r>
              <a:rPr lang="en-US" sz="4000" dirty="0" smtClean="0"/>
              <a:t>Demonstrate and explain the cycling of matter within living systems such as in the decay of biomass in a compost bin.</a:t>
            </a:r>
          </a:p>
        </p:txBody>
      </p:sp>
    </p:spTree>
    <p:extLst>
      <p:ext uri="{BB962C8B-B14F-4D97-AF65-F5344CB8AC3E}">
        <p14:creationId xmlns:p14="http://schemas.microsoft.com/office/powerpoint/2010/main" val="411778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35" y="-202279"/>
            <a:ext cx="8610600" cy="1293028"/>
          </a:xfrm>
        </p:spPr>
        <p:txBody>
          <a:bodyPr/>
          <a:lstStyle/>
          <a:p>
            <a:r>
              <a:rPr lang="en-US" dirty="0" smtClean="0">
                <a:latin typeface="Areson" panose="03000600000000000000" pitchFamily="66" charset="0"/>
              </a:rPr>
              <a:t>6</a:t>
            </a:r>
            <a:r>
              <a:rPr lang="en-US" baseline="30000" dirty="0" smtClean="0">
                <a:latin typeface="Areson" panose="03000600000000000000" pitchFamily="66" charset="0"/>
              </a:rPr>
              <a:t>th</a:t>
            </a:r>
            <a:r>
              <a:rPr lang="en-US" dirty="0" smtClean="0">
                <a:latin typeface="Areson" panose="03000600000000000000" pitchFamily="66" charset="0"/>
              </a:rPr>
              <a:t> Grade Tek 6.6A</a:t>
            </a:r>
            <a:endParaRPr lang="en-US" dirty="0">
              <a:latin typeface="Areson" panose="03000600000000000000" pitchFamily="66" charset="0"/>
            </a:endParaRPr>
          </a:p>
        </p:txBody>
      </p:sp>
      <p:sp>
        <p:nvSpPr>
          <p:cNvPr id="3" name="Content Placeholder 2"/>
          <p:cNvSpPr>
            <a:spLocks noGrp="1"/>
          </p:cNvSpPr>
          <p:nvPr>
            <p:ph idx="1"/>
          </p:nvPr>
        </p:nvSpPr>
        <p:spPr>
          <a:xfrm>
            <a:off x="0" y="692331"/>
            <a:ext cx="12192000" cy="6165669"/>
          </a:xfrm>
        </p:spPr>
        <p:txBody>
          <a:bodyPr>
            <a:noAutofit/>
          </a:bodyPr>
          <a:lstStyle/>
          <a:p>
            <a:pPr marL="0" indent="0" algn="ctr">
              <a:buNone/>
            </a:pPr>
            <a:r>
              <a:rPr lang="en-US" sz="4400" dirty="0" smtClean="0"/>
              <a:t>6.6</a:t>
            </a:r>
          </a:p>
          <a:p>
            <a:pPr marL="0" indent="0">
              <a:buNone/>
            </a:pPr>
            <a:r>
              <a:rPr lang="en-US" sz="4400" dirty="0" smtClean="0"/>
              <a:t>Matter and Energy. The student knows matter ahs physical properties that can be used for classification. The student is expected to:</a:t>
            </a:r>
          </a:p>
          <a:p>
            <a:pPr marL="0" indent="0" algn="ctr">
              <a:buNone/>
            </a:pPr>
            <a:r>
              <a:rPr lang="en-US" sz="4400" dirty="0" smtClean="0"/>
              <a:t>6.6A</a:t>
            </a:r>
          </a:p>
          <a:p>
            <a:pPr marL="0" indent="0">
              <a:buNone/>
            </a:pPr>
            <a:r>
              <a:rPr lang="en-US" sz="4400" dirty="0" smtClean="0"/>
              <a:t>Compare metals, nonmetals, and metalloids using physical properties such as luster, conductivity or malleability.</a:t>
            </a:r>
            <a:endParaRPr lang="en-US" sz="4400" dirty="0"/>
          </a:p>
        </p:txBody>
      </p:sp>
    </p:spTree>
    <p:extLst>
      <p:ext uri="{BB962C8B-B14F-4D97-AF65-F5344CB8AC3E}">
        <p14:creationId xmlns:p14="http://schemas.microsoft.com/office/powerpoint/2010/main" val="1993051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703" y="111230"/>
            <a:ext cx="11506200" cy="737856"/>
          </a:xfrm>
        </p:spPr>
        <p:txBody>
          <a:bodyPr/>
          <a:lstStyle/>
          <a:p>
            <a:r>
              <a:rPr lang="en-US" dirty="0" smtClean="0">
                <a:latin typeface="Areson" panose="03000600000000000000" pitchFamily="66" charset="0"/>
              </a:rPr>
              <a:t>7</a:t>
            </a:r>
            <a:r>
              <a:rPr lang="en-US" baseline="30000" dirty="0" smtClean="0">
                <a:latin typeface="Areson" panose="03000600000000000000" pitchFamily="66" charset="0"/>
              </a:rPr>
              <a:t>th</a:t>
            </a:r>
            <a:r>
              <a:rPr lang="en-US" dirty="0" smtClean="0">
                <a:latin typeface="Areson" panose="03000600000000000000" pitchFamily="66" charset="0"/>
              </a:rPr>
              <a:t> Grade Essential Question</a:t>
            </a:r>
            <a:endParaRPr lang="en-US" dirty="0">
              <a:latin typeface="Areson" panose="03000600000000000000" pitchFamily="66" charset="0"/>
            </a:endParaRPr>
          </a:p>
        </p:txBody>
      </p:sp>
      <p:sp>
        <p:nvSpPr>
          <p:cNvPr id="3" name="Content Placeholder 2"/>
          <p:cNvSpPr>
            <a:spLocks noGrp="1"/>
          </p:cNvSpPr>
          <p:nvPr>
            <p:ph idx="1"/>
          </p:nvPr>
        </p:nvSpPr>
        <p:spPr>
          <a:xfrm>
            <a:off x="143691" y="1319350"/>
            <a:ext cx="12048309" cy="5381896"/>
          </a:xfrm>
        </p:spPr>
        <p:txBody>
          <a:bodyPr>
            <a:noAutofit/>
          </a:bodyPr>
          <a:lstStyle/>
          <a:p>
            <a:r>
              <a:rPr lang="en-US" sz="5400" dirty="0" smtClean="0"/>
              <a:t>Last year we learned that energy can never be created nor destroyed but then where does it go in our ecosystem?  What happens to it and where does it reappear from? Explain.</a:t>
            </a:r>
            <a:endParaRPr lang="en-US" sz="5400" dirty="0"/>
          </a:p>
        </p:txBody>
      </p:sp>
    </p:spTree>
    <p:extLst>
      <p:ext uri="{BB962C8B-B14F-4D97-AF65-F5344CB8AC3E}">
        <p14:creationId xmlns:p14="http://schemas.microsoft.com/office/powerpoint/2010/main" val="317831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9607"/>
            <a:ext cx="12192000" cy="790107"/>
          </a:xfrm>
        </p:spPr>
        <p:txBody>
          <a:bodyPr/>
          <a:lstStyle/>
          <a:p>
            <a:r>
              <a:rPr lang="en-US" dirty="0" smtClean="0">
                <a:latin typeface="Areson" panose="03000600000000000000" pitchFamily="66" charset="0"/>
              </a:rPr>
              <a:t>6</a:t>
            </a:r>
            <a:r>
              <a:rPr lang="en-US" baseline="30000" dirty="0" smtClean="0">
                <a:latin typeface="Areson" panose="03000600000000000000" pitchFamily="66" charset="0"/>
              </a:rPr>
              <a:t>th</a:t>
            </a:r>
            <a:r>
              <a:rPr lang="en-US" dirty="0" smtClean="0">
                <a:latin typeface="Areson" panose="03000600000000000000" pitchFamily="66" charset="0"/>
              </a:rPr>
              <a:t> Grade Essential Question:</a:t>
            </a:r>
            <a:endParaRPr lang="en-US" dirty="0">
              <a:latin typeface="Areson" panose="03000600000000000000" pitchFamily="66" charset="0"/>
            </a:endParaRPr>
          </a:p>
        </p:txBody>
      </p:sp>
      <p:sp>
        <p:nvSpPr>
          <p:cNvPr id="3" name="Content Placeholder 2"/>
          <p:cNvSpPr>
            <a:spLocks noGrp="1"/>
          </p:cNvSpPr>
          <p:nvPr>
            <p:ph idx="1"/>
          </p:nvPr>
        </p:nvSpPr>
        <p:spPr>
          <a:xfrm>
            <a:off x="0" y="1332412"/>
            <a:ext cx="12192000" cy="5525588"/>
          </a:xfrm>
        </p:spPr>
        <p:txBody>
          <a:bodyPr>
            <a:normAutofit/>
          </a:bodyPr>
          <a:lstStyle/>
          <a:p>
            <a:r>
              <a:rPr lang="en-US" sz="6000" dirty="0" smtClean="0"/>
              <a:t>We use physical/chemical properties to describe matter but how does this relate to the periodic table? What do these properties do to organize the periodic table? Explain</a:t>
            </a:r>
            <a:endParaRPr lang="en-US" sz="6000" dirty="0"/>
          </a:p>
        </p:txBody>
      </p:sp>
    </p:spTree>
    <p:extLst>
      <p:ext uri="{BB962C8B-B14F-4D97-AF65-F5344CB8AC3E}">
        <p14:creationId xmlns:p14="http://schemas.microsoft.com/office/powerpoint/2010/main" val="2948669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1177" y="-136964"/>
            <a:ext cx="8610600" cy="1293028"/>
          </a:xfrm>
        </p:spPr>
        <p:txBody>
          <a:bodyPr/>
          <a:lstStyle/>
          <a:p>
            <a:r>
              <a:rPr lang="en-US" dirty="0" smtClean="0">
                <a:latin typeface="Areson" panose="03000600000000000000" pitchFamily="66" charset="0"/>
              </a:rPr>
              <a:t>7</a:t>
            </a:r>
            <a:r>
              <a:rPr lang="en-US" baseline="30000" dirty="0" smtClean="0">
                <a:latin typeface="Areson" panose="03000600000000000000" pitchFamily="66" charset="0"/>
              </a:rPr>
              <a:t>th</a:t>
            </a:r>
            <a:r>
              <a:rPr lang="en-US" dirty="0" smtClean="0">
                <a:latin typeface="Areson" panose="03000600000000000000" pitchFamily="66" charset="0"/>
              </a:rPr>
              <a:t> Grade Agenda</a:t>
            </a:r>
            <a:endParaRPr lang="en-US" dirty="0">
              <a:latin typeface="Areson" panose="03000600000000000000" pitchFamily="66" charset="0"/>
            </a:endParaRPr>
          </a:p>
        </p:txBody>
      </p:sp>
      <p:sp>
        <p:nvSpPr>
          <p:cNvPr id="3" name="Content Placeholder 2"/>
          <p:cNvSpPr>
            <a:spLocks noGrp="1"/>
          </p:cNvSpPr>
          <p:nvPr>
            <p:ph idx="1"/>
          </p:nvPr>
        </p:nvSpPr>
        <p:spPr>
          <a:xfrm>
            <a:off x="0" y="1476104"/>
            <a:ext cx="12192000" cy="4742582"/>
          </a:xfrm>
        </p:spPr>
        <p:txBody>
          <a:bodyPr>
            <a:noAutofit/>
          </a:bodyPr>
          <a:lstStyle/>
          <a:p>
            <a:r>
              <a:rPr lang="en-US" sz="5400" dirty="0" smtClean="0"/>
              <a:t>1. Please Do Now</a:t>
            </a:r>
          </a:p>
          <a:p>
            <a:r>
              <a:rPr lang="en-US" sz="5400" dirty="0" smtClean="0"/>
              <a:t>2. Cycling of Matter Foldable/Book</a:t>
            </a:r>
          </a:p>
          <a:p>
            <a:r>
              <a:rPr lang="en-US" sz="5400" dirty="0" smtClean="0"/>
              <a:t>3. Power Point to assist with Book</a:t>
            </a:r>
          </a:p>
          <a:p>
            <a:r>
              <a:rPr lang="en-US" sz="5400" dirty="0" smtClean="0"/>
              <a:t>4. DOL</a:t>
            </a:r>
            <a:endParaRPr lang="en-US" sz="5400" dirty="0"/>
          </a:p>
        </p:txBody>
      </p:sp>
    </p:spTree>
    <p:extLst>
      <p:ext uri="{BB962C8B-B14F-4D97-AF65-F5344CB8AC3E}">
        <p14:creationId xmlns:p14="http://schemas.microsoft.com/office/powerpoint/2010/main" val="188071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240" y="-110838"/>
            <a:ext cx="8610600" cy="1293028"/>
          </a:xfrm>
        </p:spPr>
        <p:txBody>
          <a:bodyPr/>
          <a:lstStyle/>
          <a:p>
            <a:r>
              <a:rPr lang="en-US" dirty="0" smtClean="0">
                <a:latin typeface="Areson" panose="03000600000000000000" pitchFamily="66" charset="0"/>
              </a:rPr>
              <a:t>6</a:t>
            </a:r>
            <a:r>
              <a:rPr lang="en-US" baseline="30000" dirty="0" smtClean="0">
                <a:latin typeface="Areson" panose="03000600000000000000" pitchFamily="66" charset="0"/>
              </a:rPr>
              <a:t>th</a:t>
            </a:r>
            <a:r>
              <a:rPr lang="en-US" dirty="0" smtClean="0">
                <a:latin typeface="Areson" panose="03000600000000000000" pitchFamily="66" charset="0"/>
              </a:rPr>
              <a:t> Grade Agenda</a:t>
            </a:r>
            <a:endParaRPr lang="en-US" dirty="0">
              <a:latin typeface="Areson" panose="03000600000000000000" pitchFamily="66" charset="0"/>
            </a:endParaRPr>
          </a:p>
        </p:txBody>
      </p:sp>
      <p:sp>
        <p:nvSpPr>
          <p:cNvPr id="3" name="Content Placeholder 2"/>
          <p:cNvSpPr>
            <a:spLocks noGrp="1"/>
          </p:cNvSpPr>
          <p:nvPr>
            <p:ph idx="1"/>
          </p:nvPr>
        </p:nvSpPr>
        <p:spPr>
          <a:xfrm>
            <a:off x="104503" y="1345474"/>
            <a:ext cx="12087497" cy="5512526"/>
          </a:xfrm>
        </p:spPr>
        <p:txBody>
          <a:bodyPr>
            <a:noAutofit/>
          </a:bodyPr>
          <a:lstStyle/>
          <a:p>
            <a:r>
              <a:rPr lang="en-US" sz="5400" dirty="0" smtClean="0"/>
              <a:t>1. Please Do Now</a:t>
            </a:r>
          </a:p>
          <a:p>
            <a:r>
              <a:rPr lang="en-US" sz="5400" dirty="0" smtClean="0"/>
              <a:t>2. K/W/L over Periodic Table</a:t>
            </a:r>
          </a:p>
          <a:p>
            <a:r>
              <a:rPr lang="en-US" sz="5400" dirty="0" smtClean="0"/>
              <a:t>3. Foldable over Metal / Nonmetal / Metalloid</a:t>
            </a:r>
          </a:p>
          <a:p>
            <a:r>
              <a:rPr lang="en-US" sz="5400" dirty="0" smtClean="0"/>
              <a:t>4. Connect 4</a:t>
            </a:r>
          </a:p>
          <a:p>
            <a:r>
              <a:rPr lang="en-US" sz="5400" dirty="0" smtClean="0"/>
              <a:t>5. DOL</a:t>
            </a:r>
            <a:endParaRPr lang="en-US" sz="5400" dirty="0"/>
          </a:p>
        </p:txBody>
      </p:sp>
    </p:spTree>
    <p:extLst>
      <p:ext uri="{BB962C8B-B14F-4D97-AF65-F5344CB8AC3E}">
        <p14:creationId xmlns:p14="http://schemas.microsoft.com/office/powerpoint/2010/main" val="167771120"/>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TM04033937[[fn=Vapor Trail]]</Template>
  <TotalTime>207</TotalTime>
  <Words>544</Words>
  <Application>Microsoft Office PowerPoint</Application>
  <PresentationFormat>Widescreen</PresentationFormat>
  <Paragraphs>87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Aharoni</vt:lpstr>
      <vt:lpstr>Areson</vt:lpstr>
      <vt:lpstr>Arial</vt:lpstr>
      <vt:lpstr>Century Gothic</vt:lpstr>
      <vt:lpstr>Vapor Trail</vt:lpstr>
      <vt:lpstr>Tuesday, September 6, 2016</vt:lpstr>
      <vt:lpstr>7th Grade PDN</vt:lpstr>
      <vt:lpstr>6th Grade PDN</vt:lpstr>
      <vt:lpstr>7th Grade TEK 7.5B</vt:lpstr>
      <vt:lpstr>6th Grade Tek 6.6A</vt:lpstr>
      <vt:lpstr>7th Grade Essential Question</vt:lpstr>
      <vt:lpstr>6th Grade Essential Question:</vt:lpstr>
      <vt:lpstr>7th Grade Agenda</vt:lpstr>
      <vt:lpstr>6th Grade Agenda</vt:lpstr>
      <vt:lpstr>6th Grade K/W/L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Tuesday, September 6, 2016</dc:title>
  <dc:creator>Katherine Pease</dc:creator>
  <cp:lastModifiedBy>Pease, Katherine J</cp:lastModifiedBy>
  <cp:revision>6</cp:revision>
  <cp:lastPrinted>2016-09-05T19:27:27Z</cp:lastPrinted>
  <dcterms:created xsi:type="dcterms:W3CDTF">2016-09-05T19:04:51Z</dcterms:created>
  <dcterms:modified xsi:type="dcterms:W3CDTF">2016-09-06T14:32:50Z</dcterms:modified>
</cp:coreProperties>
</file>