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53" autoAdjust="0"/>
    <p:restoredTop sz="94660"/>
  </p:normalViewPr>
  <p:slideViewPr>
    <p:cSldViewPr snapToGrid="0">
      <p:cViewPr varScale="1">
        <p:scale>
          <a:sx n="89" d="100"/>
          <a:sy n="89" d="100"/>
        </p:scale>
        <p:origin x="230" y="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7FBC943-133D-42DB-ABA2-5D24FA0778D2}" type="datetimeFigureOut">
              <a:rPr lang="en-US" smtClean="0"/>
              <a:t>5/16/2018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BA643FA-B06C-4FA3-B911-11B271B1724D}" type="slidenum">
              <a:rPr lang="en-US" smtClean="0"/>
              <a:t>‹#›</a:t>
            </a:fld>
            <a:endParaRPr lang="en-US" dirty="0"/>
          </a:p>
        </p:txBody>
      </p:sp>
    </p:spTree>
    <p:extLst>
      <p:ext uri="{BB962C8B-B14F-4D97-AF65-F5344CB8AC3E}">
        <p14:creationId xmlns:p14="http://schemas.microsoft.com/office/powerpoint/2010/main" val="3752438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FBC943-133D-42DB-ABA2-5D24FA0778D2}" type="datetimeFigureOut">
              <a:rPr lang="en-US" smtClean="0"/>
              <a:t>5/16/2018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BA643FA-B06C-4FA3-B911-11B271B1724D}" type="slidenum">
              <a:rPr lang="en-US" smtClean="0"/>
              <a:t>‹#›</a:t>
            </a:fld>
            <a:endParaRPr lang="en-US" dirty="0"/>
          </a:p>
        </p:txBody>
      </p:sp>
    </p:spTree>
    <p:extLst>
      <p:ext uri="{BB962C8B-B14F-4D97-AF65-F5344CB8AC3E}">
        <p14:creationId xmlns:p14="http://schemas.microsoft.com/office/powerpoint/2010/main" val="1703231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FBC943-133D-42DB-ABA2-5D24FA0778D2}" type="datetimeFigureOut">
              <a:rPr lang="en-US" smtClean="0"/>
              <a:t>5/16/2018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BA643FA-B06C-4FA3-B911-11B271B1724D}" type="slidenum">
              <a:rPr lang="en-US" smtClean="0"/>
              <a:t>‹#›</a:t>
            </a:fld>
            <a:endParaRPr lang="en-US" dirty="0"/>
          </a:p>
        </p:txBody>
      </p:sp>
    </p:spTree>
    <p:extLst>
      <p:ext uri="{BB962C8B-B14F-4D97-AF65-F5344CB8AC3E}">
        <p14:creationId xmlns:p14="http://schemas.microsoft.com/office/powerpoint/2010/main" val="77658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FBC943-133D-42DB-ABA2-5D24FA0778D2}" type="datetimeFigureOut">
              <a:rPr lang="en-US" smtClean="0"/>
              <a:t>5/16/2018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BA643FA-B06C-4FA3-B911-11B271B1724D}" type="slidenum">
              <a:rPr lang="en-US" smtClean="0"/>
              <a:t>‹#›</a:t>
            </a:fld>
            <a:endParaRPr lang="en-US" dirty="0"/>
          </a:p>
        </p:txBody>
      </p:sp>
    </p:spTree>
    <p:extLst>
      <p:ext uri="{BB962C8B-B14F-4D97-AF65-F5344CB8AC3E}">
        <p14:creationId xmlns:p14="http://schemas.microsoft.com/office/powerpoint/2010/main" val="3401805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FBC943-133D-42DB-ABA2-5D24FA0778D2}" type="datetimeFigureOut">
              <a:rPr lang="en-US" smtClean="0"/>
              <a:t>5/16/2018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BA643FA-B06C-4FA3-B911-11B271B1724D}" type="slidenum">
              <a:rPr lang="en-US" smtClean="0"/>
              <a:t>‹#›</a:t>
            </a:fld>
            <a:endParaRPr lang="en-US" dirty="0"/>
          </a:p>
        </p:txBody>
      </p:sp>
    </p:spTree>
    <p:extLst>
      <p:ext uri="{BB962C8B-B14F-4D97-AF65-F5344CB8AC3E}">
        <p14:creationId xmlns:p14="http://schemas.microsoft.com/office/powerpoint/2010/main" val="906055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7FBC943-133D-42DB-ABA2-5D24FA0778D2}" type="datetimeFigureOut">
              <a:rPr lang="en-US" smtClean="0"/>
              <a:t>5/16/2018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BA643FA-B06C-4FA3-B911-11B271B1724D}" type="slidenum">
              <a:rPr lang="en-US" smtClean="0"/>
              <a:t>‹#›</a:t>
            </a:fld>
            <a:endParaRPr lang="en-US" dirty="0"/>
          </a:p>
        </p:txBody>
      </p:sp>
    </p:spTree>
    <p:extLst>
      <p:ext uri="{BB962C8B-B14F-4D97-AF65-F5344CB8AC3E}">
        <p14:creationId xmlns:p14="http://schemas.microsoft.com/office/powerpoint/2010/main" val="4238910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7FBC943-133D-42DB-ABA2-5D24FA0778D2}" type="datetimeFigureOut">
              <a:rPr lang="en-US" smtClean="0"/>
              <a:t>5/16/2018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BA643FA-B06C-4FA3-B911-11B271B1724D}" type="slidenum">
              <a:rPr lang="en-US" smtClean="0"/>
              <a:t>‹#›</a:t>
            </a:fld>
            <a:endParaRPr lang="en-US" dirty="0"/>
          </a:p>
        </p:txBody>
      </p:sp>
    </p:spTree>
    <p:extLst>
      <p:ext uri="{BB962C8B-B14F-4D97-AF65-F5344CB8AC3E}">
        <p14:creationId xmlns:p14="http://schemas.microsoft.com/office/powerpoint/2010/main" val="2983770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7FBC943-133D-42DB-ABA2-5D24FA0778D2}" type="datetimeFigureOut">
              <a:rPr lang="en-US" smtClean="0"/>
              <a:t>5/16/2018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BA643FA-B06C-4FA3-B911-11B271B1724D}" type="slidenum">
              <a:rPr lang="en-US" smtClean="0"/>
              <a:t>‹#›</a:t>
            </a:fld>
            <a:endParaRPr lang="en-US" dirty="0"/>
          </a:p>
        </p:txBody>
      </p:sp>
    </p:spTree>
    <p:extLst>
      <p:ext uri="{BB962C8B-B14F-4D97-AF65-F5344CB8AC3E}">
        <p14:creationId xmlns:p14="http://schemas.microsoft.com/office/powerpoint/2010/main" val="1628972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FBC943-133D-42DB-ABA2-5D24FA0778D2}" type="datetimeFigureOut">
              <a:rPr lang="en-US" smtClean="0"/>
              <a:t>5/16/2018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BA643FA-B06C-4FA3-B911-11B271B1724D}" type="slidenum">
              <a:rPr lang="en-US" smtClean="0"/>
              <a:t>‹#›</a:t>
            </a:fld>
            <a:endParaRPr lang="en-US" dirty="0"/>
          </a:p>
        </p:txBody>
      </p:sp>
    </p:spTree>
    <p:extLst>
      <p:ext uri="{BB962C8B-B14F-4D97-AF65-F5344CB8AC3E}">
        <p14:creationId xmlns:p14="http://schemas.microsoft.com/office/powerpoint/2010/main" val="3712361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FBC943-133D-42DB-ABA2-5D24FA0778D2}" type="datetimeFigureOut">
              <a:rPr lang="en-US" smtClean="0"/>
              <a:t>5/16/2018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BA643FA-B06C-4FA3-B911-11B271B1724D}" type="slidenum">
              <a:rPr lang="en-US" smtClean="0"/>
              <a:t>‹#›</a:t>
            </a:fld>
            <a:endParaRPr lang="en-US" dirty="0"/>
          </a:p>
        </p:txBody>
      </p:sp>
    </p:spTree>
    <p:extLst>
      <p:ext uri="{BB962C8B-B14F-4D97-AF65-F5344CB8AC3E}">
        <p14:creationId xmlns:p14="http://schemas.microsoft.com/office/powerpoint/2010/main" val="1726775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FBC943-133D-42DB-ABA2-5D24FA0778D2}" type="datetimeFigureOut">
              <a:rPr lang="en-US" smtClean="0"/>
              <a:t>5/16/2018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BA643FA-B06C-4FA3-B911-11B271B1724D}" type="slidenum">
              <a:rPr lang="en-US" smtClean="0"/>
              <a:t>‹#›</a:t>
            </a:fld>
            <a:endParaRPr lang="en-US" dirty="0"/>
          </a:p>
        </p:txBody>
      </p:sp>
    </p:spTree>
    <p:extLst>
      <p:ext uri="{BB962C8B-B14F-4D97-AF65-F5344CB8AC3E}">
        <p14:creationId xmlns:p14="http://schemas.microsoft.com/office/powerpoint/2010/main" val="4265412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FBC943-133D-42DB-ABA2-5D24FA0778D2}" type="datetimeFigureOut">
              <a:rPr lang="en-US" smtClean="0"/>
              <a:t>5/16/2018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A643FA-B06C-4FA3-B911-11B271B1724D}" type="slidenum">
              <a:rPr lang="en-US" smtClean="0"/>
              <a:t>‹#›</a:t>
            </a:fld>
            <a:endParaRPr lang="en-US" dirty="0"/>
          </a:p>
        </p:txBody>
      </p:sp>
    </p:spTree>
    <p:extLst>
      <p:ext uri="{BB962C8B-B14F-4D97-AF65-F5344CB8AC3E}">
        <p14:creationId xmlns:p14="http://schemas.microsoft.com/office/powerpoint/2010/main" val="31142817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TEK 7.5 A/B/C  &amp; 7.10 A/B/C ACP Review Test</a:t>
            </a:r>
            <a:endParaRPr lang="en-US" dirty="0"/>
          </a:p>
        </p:txBody>
      </p:sp>
      <p:sp>
        <p:nvSpPr>
          <p:cNvPr id="3" name="Subtitle 2"/>
          <p:cNvSpPr>
            <a:spLocks noGrp="1"/>
          </p:cNvSpPr>
          <p:nvPr>
            <p:ph type="subTitle" idx="1"/>
          </p:nvPr>
        </p:nvSpPr>
        <p:spPr/>
        <p:txBody>
          <a:bodyPr/>
          <a:lstStyle/>
          <a:p>
            <a:r>
              <a:rPr lang="en-US" dirty="0" smtClean="0"/>
              <a:t>Typed by Katherine Pease</a:t>
            </a:r>
            <a:endParaRPr lang="en-US" dirty="0"/>
          </a:p>
        </p:txBody>
      </p:sp>
    </p:spTree>
    <p:extLst>
      <p:ext uri="{BB962C8B-B14F-4D97-AF65-F5344CB8AC3E}">
        <p14:creationId xmlns:p14="http://schemas.microsoft.com/office/powerpoint/2010/main" val="21723092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9. Where do plants get the carbon dioxide needed for photosynthesis?</a:t>
            </a:r>
            <a:endParaRPr lang="en-US" dirty="0"/>
          </a:p>
        </p:txBody>
      </p:sp>
      <p:sp>
        <p:nvSpPr>
          <p:cNvPr id="3" name="Content Placeholder 2"/>
          <p:cNvSpPr>
            <a:spLocks noGrp="1"/>
          </p:cNvSpPr>
          <p:nvPr>
            <p:ph idx="1"/>
          </p:nvPr>
        </p:nvSpPr>
        <p:spPr/>
        <p:txBody>
          <a:bodyPr>
            <a:normAutofit/>
          </a:bodyPr>
          <a:lstStyle/>
          <a:p>
            <a:r>
              <a:rPr lang="en-US" sz="4000" dirty="0" smtClean="0"/>
              <a:t>A: Water</a:t>
            </a:r>
          </a:p>
          <a:p>
            <a:r>
              <a:rPr lang="en-US" sz="4000" dirty="0" smtClean="0"/>
              <a:t>B: the sun</a:t>
            </a:r>
          </a:p>
          <a:p>
            <a:r>
              <a:rPr lang="en-US" sz="4000" dirty="0" smtClean="0"/>
              <a:t>C: the air</a:t>
            </a:r>
          </a:p>
          <a:p>
            <a:r>
              <a:rPr lang="en-US" sz="4000" dirty="0" smtClean="0"/>
              <a:t>D: glucose</a:t>
            </a:r>
            <a:endParaRPr lang="en-US" sz="4000" dirty="0"/>
          </a:p>
        </p:txBody>
      </p:sp>
    </p:spTree>
    <p:extLst>
      <p:ext uri="{BB962C8B-B14F-4D97-AF65-F5344CB8AC3E}">
        <p14:creationId xmlns:p14="http://schemas.microsoft.com/office/powerpoint/2010/main" val="1015908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
                                            <p:txEl>
                                              <p:pRg st="2" end="2"/>
                                            </p:txEl>
                                          </p:spTgt>
                                        </p:tgtEl>
                                        <p:attrNameLst>
                                          <p:attrName>ppt_x</p:attrName>
                                          <p:attrName>ppt_y</p:attrName>
                                        </p:attrNameLst>
                                      </p:cBhvr>
                                    </p:animMotion>
                                    <p:animRot by="1500000">
                                      <p:cBhvr>
                                        <p:cTn id="7" dur="125" fill="hold">
                                          <p:stCondLst>
                                            <p:cond delay="0"/>
                                          </p:stCondLst>
                                        </p:cTn>
                                        <p:tgtEl>
                                          <p:spTgt spid="3">
                                            <p:txEl>
                                              <p:pRg st="2" end="2"/>
                                            </p:txEl>
                                          </p:spTgt>
                                        </p:tgtEl>
                                        <p:attrNameLst>
                                          <p:attrName>r</p:attrName>
                                        </p:attrNameLst>
                                      </p:cBhvr>
                                    </p:animRot>
                                    <p:animRot by="-1500000">
                                      <p:cBhvr>
                                        <p:cTn id="8" dur="125" fill="hold">
                                          <p:stCondLst>
                                            <p:cond delay="125"/>
                                          </p:stCondLst>
                                        </p:cTn>
                                        <p:tgtEl>
                                          <p:spTgt spid="3">
                                            <p:txEl>
                                              <p:pRg st="2" end="2"/>
                                            </p:txEl>
                                          </p:spTgt>
                                        </p:tgtEl>
                                        <p:attrNameLst>
                                          <p:attrName>r</p:attrName>
                                        </p:attrNameLst>
                                      </p:cBhvr>
                                    </p:animRot>
                                    <p:animRot by="-1500000">
                                      <p:cBhvr>
                                        <p:cTn id="9" dur="125" fill="hold">
                                          <p:stCondLst>
                                            <p:cond delay="250"/>
                                          </p:stCondLst>
                                        </p:cTn>
                                        <p:tgtEl>
                                          <p:spTgt spid="3">
                                            <p:txEl>
                                              <p:pRg st="2" end="2"/>
                                            </p:txEl>
                                          </p:spTgt>
                                        </p:tgtEl>
                                        <p:attrNameLst>
                                          <p:attrName>r</p:attrName>
                                        </p:attrNameLst>
                                      </p:cBhvr>
                                    </p:animRot>
                                    <p:animRot by="1500000">
                                      <p:cBhvr>
                                        <p:cTn id="10" dur="125" fill="hold">
                                          <p:stCondLst>
                                            <p:cond delay="375"/>
                                          </p:stCondLst>
                                        </p:cTn>
                                        <p:tgtEl>
                                          <p:spTgt spid="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 How is secondary succession different from primary succession?</a:t>
            </a:r>
            <a:endParaRPr lang="en-US" dirty="0"/>
          </a:p>
        </p:txBody>
      </p:sp>
      <p:sp>
        <p:nvSpPr>
          <p:cNvPr id="3" name="Content Placeholder 2"/>
          <p:cNvSpPr>
            <a:spLocks noGrp="1"/>
          </p:cNvSpPr>
          <p:nvPr>
            <p:ph idx="1"/>
          </p:nvPr>
        </p:nvSpPr>
        <p:spPr>
          <a:xfrm>
            <a:off x="232913" y="1825624"/>
            <a:ext cx="11809562" cy="5403311"/>
          </a:xfrm>
        </p:spPr>
        <p:txBody>
          <a:bodyPr>
            <a:normAutofit/>
          </a:bodyPr>
          <a:lstStyle/>
          <a:p>
            <a:r>
              <a:rPr lang="en-US" sz="4000" dirty="0" smtClean="0"/>
              <a:t>A: secondary succession occurs after a disturbance in an area which the soil remained intact</a:t>
            </a:r>
          </a:p>
          <a:p>
            <a:r>
              <a:rPr lang="en-US" sz="4000" dirty="0" smtClean="0"/>
              <a:t>B: secondary succession occurs after a disturbance in an area that was previously uninhabited</a:t>
            </a:r>
          </a:p>
          <a:p>
            <a:r>
              <a:rPr lang="en-US" sz="4000" dirty="0" smtClean="0"/>
              <a:t>C: Secondary succession occurs over a longer period of time than primary succession</a:t>
            </a:r>
          </a:p>
          <a:p>
            <a:r>
              <a:rPr lang="en-US" sz="4000" dirty="0" smtClean="0"/>
              <a:t>D: secondary succession occurs when animals are introduced to an area that had only plants.</a:t>
            </a:r>
            <a:endParaRPr lang="en-US" sz="4000" dirty="0"/>
          </a:p>
        </p:txBody>
      </p:sp>
    </p:spTree>
    <p:extLst>
      <p:ext uri="{BB962C8B-B14F-4D97-AF65-F5344CB8AC3E}">
        <p14:creationId xmlns:p14="http://schemas.microsoft.com/office/powerpoint/2010/main" val="3614928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3.33333E-6 2.22222E-6 L 3.33333E-6 -0.07222 " pathEditMode="relative" rAng="0" ptsTypes="AA">
                                      <p:cBhvr>
                                        <p:cTn id="6" dur="250" accel="50000" decel="50000" autoRev="1" fill="hold">
                                          <p:stCondLst>
                                            <p:cond delay="0"/>
                                          </p:stCondLst>
                                        </p:cTn>
                                        <p:tgtEl>
                                          <p:spTgt spid="3">
                                            <p:txEl>
                                              <p:pRg st="0" end="0"/>
                                            </p:txEl>
                                          </p:spTgt>
                                        </p:tgtEl>
                                        <p:attrNameLst>
                                          <p:attrName>ppt_x</p:attrName>
                                          <p:attrName>ppt_y</p:attrName>
                                        </p:attrNameLst>
                                      </p:cBhvr>
                                      <p:rCtr x="0" y="-3611"/>
                                    </p:animMotion>
                                    <p:animRot by="1500000">
                                      <p:cBhvr>
                                        <p:cTn id="7" dur="125" fill="hold">
                                          <p:stCondLst>
                                            <p:cond delay="0"/>
                                          </p:stCondLst>
                                        </p:cTn>
                                        <p:tgtEl>
                                          <p:spTgt spid="3">
                                            <p:txEl>
                                              <p:pRg st="0" end="0"/>
                                            </p:txEl>
                                          </p:spTgt>
                                        </p:tgtEl>
                                        <p:attrNameLst>
                                          <p:attrName>r</p:attrName>
                                        </p:attrNameLst>
                                      </p:cBhvr>
                                    </p:animRot>
                                    <p:animRot by="-1500000">
                                      <p:cBhvr>
                                        <p:cTn id="8" dur="125" fill="hold">
                                          <p:stCondLst>
                                            <p:cond delay="125"/>
                                          </p:stCondLst>
                                        </p:cTn>
                                        <p:tgtEl>
                                          <p:spTgt spid="3">
                                            <p:txEl>
                                              <p:pRg st="0" end="0"/>
                                            </p:txEl>
                                          </p:spTgt>
                                        </p:tgtEl>
                                        <p:attrNameLst>
                                          <p:attrName>r</p:attrName>
                                        </p:attrNameLst>
                                      </p:cBhvr>
                                    </p:animRot>
                                    <p:animRot by="-1500000">
                                      <p:cBhvr>
                                        <p:cTn id="9" dur="125" fill="hold">
                                          <p:stCondLst>
                                            <p:cond delay="250"/>
                                          </p:stCondLst>
                                        </p:cTn>
                                        <p:tgtEl>
                                          <p:spTgt spid="3">
                                            <p:txEl>
                                              <p:pRg st="0" end="0"/>
                                            </p:txEl>
                                          </p:spTgt>
                                        </p:tgtEl>
                                        <p:attrNameLst>
                                          <p:attrName>r</p:attrName>
                                        </p:attrNameLst>
                                      </p:cBhvr>
                                    </p:animRot>
                                    <p:animRot by="1500000">
                                      <p:cBhvr>
                                        <p:cTn id="10" dur="125" fill="hold">
                                          <p:stCondLst>
                                            <p:cond delay="375"/>
                                          </p:stCondLst>
                                        </p:cTn>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649" y="365125"/>
            <a:ext cx="11207151" cy="1460500"/>
          </a:xfrm>
        </p:spPr>
        <p:txBody>
          <a:bodyPr>
            <a:normAutofit fontScale="90000"/>
          </a:bodyPr>
          <a:lstStyle/>
          <a:p>
            <a:r>
              <a:rPr lang="en-US" dirty="0" smtClean="0"/>
              <a:t>11.Which ecosystem most likely has the greatest biological biodiversity and the highest sustainability?</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064535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What is a population?</a:t>
            </a:r>
            <a:endParaRPr lang="en-US" dirty="0"/>
          </a:p>
        </p:txBody>
      </p:sp>
      <p:sp>
        <p:nvSpPr>
          <p:cNvPr id="3" name="Content Placeholder 2"/>
          <p:cNvSpPr>
            <a:spLocks noGrp="1"/>
          </p:cNvSpPr>
          <p:nvPr>
            <p:ph idx="1"/>
          </p:nvPr>
        </p:nvSpPr>
        <p:spPr>
          <a:xfrm>
            <a:off x="483079" y="1825624"/>
            <a:ext cx="11490385" cy="5032375"/>
          </a:xfrm>
        </p:spPr>
        <p:txBody>
          <a:bodyPr>
            <a:normAutofit/>
          </a:bodyPr>
          <a:lstStyle/>
          <a:p>
            <a:r>
              <a:rPr lang="en-US" sz="3600" dirty="0" smtClean="0"/>
              <a:t>A: a group of organisms that can produce fertile offspring</a:t>
            </a:r>
          </a:p>
          <a:p>
            <a:r>
              <a:rPr lang="en-US" sz="3600" dirty="0" smtClean="0"/>
              <a:t>B: a group of organisms of the same species that live in the same areas</a:t>
            </a:r>
          </a:p>
          <a:p>
            <a:r>
              <a:rPr lang="en-US" sz="3600" dirty="0" smtClean="0"/>
              <a:t>C: a community of organisms that live in the same area</a:t>
            </a:r>
          </a:p>
          <a:p>
            <a:r>
              <a:rPr lang="en-US" sz="3600" dirty="0" smtClean="0"/>
              <a:t>D: a large area that flora and fauna live in to make an ecosystem</a:t>
            </a:r>
          </a:p>
          <a:p>
            <a:endParaRPr lang="en-US" dirty="0"/>
          </a:p>
        </p:txBody>
      </p:sp>
    </p:spTree>
    <p:extLst>
      <p:ext uri="{BB962C8B-B14F-4D97-AF65-F5344CB8AC3E}">
        <p14:creationId xmlns:p14="http://schemas.microsoft.com/office/powerpoint/2010/main" val="2463085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Which of the following best describes a biome?</a:t>
            </a:r>
            <a:endParaRPr lang="en-US" dirty="0"/>
          </a:p>
        </p:txBody>
      </p:sp>
      <p:sp>
        <p:nvSpPr>
          <p:cNvPr id="3" name="Content Placeholder 2"/>
          <p:cNvSpPr>
            <a:spLocks noGrp="1"/>
          </p:cNvSpPr>
          <p:nvPr>
            <p:ph idx="1"/>
          </p:nvPr>
        </p:nvSpPr>
        <p:spPr>
          <a:xfrm>
            <a:off x="838199" y="1825624"/>
            <a:ext cx="11230155" cy="5032375"/>
          </a:xfrm>
        </p:spPr>
        <p:txBody>
          <a:bodyPr>
            <a:noAutofit/>
          </a:bodyPr>
          <a:lstStyle/>
          <a:p>
            <a:r>
              <a:rPr lang="en-US" sz="4000" dirty="0" smtClean="0"/>
              <a:t>A: a natural community that is unaffected by human activity</a:t>
            </a:r>
          </a:p>
          <a:p>
            <a:r>
              <a:rPr lang="en-US" sz="4000" dirty="0" smtClean="0"/>
              <a:t>B: the quantity of water within an area for a specific time period</a:t>
            </a:r>
          </a:p>
          <a:p>
            <a:r>
              <a:rPr lang="en-US" sz="4000" dirty="0" smtClean="0"/>
              <a:t>C: a group of ecosystems with similar climates and organisms</a:t>
            </a:r>
          </a:p>
          <a:p>
            <a:r>
              <a:rPr lang="en-US" sz="4000" dirty="0" smtClean="0"/>
              <a:t>D: a community that is able to survive prolonged high temperatures</a:t>
            </a:r>
            <a:endParaRPr lang="en-US" sz="4000" dirty="0"/>
          </a:p>
        </p:txBody>
      </p:sp>
    </p:spTree>
    <p:extLst>
      <p:ext uri="{BB962C8B-B14F-4D97-AF65-F5344CB8AC3E}">
        <p14:creationId xmlns:p14="http://schemas.microsoft.com/office/powerpoint/2010/main" val="1362798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9396"/>
            <a:ext cx="12192000" cy="2950233"/>
          </a:xfrm>
        </p:spPr>
        <p:txBody>
          <a:bodyPr>
            <a:normAutofit fontScale="90000"/>
          </a:bodyPr>
          <a:lstStyle/>
          <a:p>
            <a:r>
              <a:rPr lang="en-US" dirty="0" smtClean="0"/>
              <a:t>3. Otters have adaptive traits that allow them to survive by eating shellfish (shrimp) and crustaceans (crabs).  If changes in biotic factors of the ecosystem result in reduced number of shellfish and crustaceans, the otters will most likely..</a:t>
            </a:r>
            <a:endParaRPr lang="en-US" dirty="0"/>
          </a:p>
        </p:txBody>
      </p:sp>
      <p:sp>
        <p:nvSpPr>
          <p:cNvPr id="3" name="Content Placeholder 2"/>
          <p:cNvSpPr>
            <a:spLocks noGrp="1"/>
          </p:cNvSpPr>
          <p:nvPr>
            <p:ph idx="1"/>
          </p:nvPr>
        </p:nvSpPr>
        <p:spPr>
          <a:xfrm>
            <a:off x="396815" y="2967486"/>
            <a:ext cx="11795185" cy="3890513"/>
          </a:xfrm>
        </p:spPr>
        <p:txBody>
          <a:bodyPr>
            <a:normAutofit/>
          </a:bodyPr>
          <a:lstStyle/>
          <a:p>
            <a:r>
              <a:rPr lang="en-US" sz="4000" dirty="0" smtClean="0"/>
              <a:t>A: experience a population decline</a:t>
            </a:r>
          </a:p>
          <a:p>
            <a:r>
              <a:rPr lang="en-US" sz="4000" dirty="0" smtClean="0"/>
              <a:t>B: adapt to a different ecosystem</a:t>
            </a:r>
          </a:p>
          <a:p>
            <a:r>
              <a:rPr lang="en-US" sz="4000" dirty="0" smtClean="0"/>
              <a:t>C: change the genetic makeup of their bodies</a:t>
            </a:r>
          </a:p>
          <a:p>
            <a:r>
              <a:rPr lang="en-US" sz="4000" dirty="0" smtClean="0"/>
              <a:t>D: increase reproduction rates</a:t>
            </a:r>
            <a:endParaRPr lang="en-US" sz="4000" dirty="0"/>
          </a:p>
        </p:txBody>
      </p:sp>
    </p:spTree>
    <p:extLst>
      <p:ext uri="{BB962C8B-B14F-4D97-AF65-F5344CB8AC3E}">
        <p14:creationId xmlns:p14="http://schemas.microsoft.com/office/powerpoint/2010/main" val="830733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nodeType="clickEffect">
                                  <p:stCondLst>
                                    <p:cond delay="0"/>
                                  </p:stCondLst>
                                  <p:childTnLst>
                                    <p:animRot by="120000">
                                      <p:cBhvr>
                                        <p:cTn id="6" dur="100" fill="hold">
                                          <p:stCondLst>
                                            <p:cond delay="0"/>
                                          </p:stCondLst>
                                        </p:cTn>
                                        <p:tgtEl>
                                          <p:spTgt spid="3">
                                            <p:txEl>
                                              <p:pRg st="0" end="0"/>
                                            </p:txEl>
                                          </p:spTgt>
                                        </p:tgtEl>
                                        <p:attrNameLst>
                                          <p:attrName>r</p:attrName>
                                        </p:attrNameLst>
                                      </p:cBhvr>
                                    </p:animRot>
                                    <p:animRot by="-240000">
                                      <p:cBhvr>
                                        <p:cTn id="7" dur="200" fill="hold">
                                          <p:stCondLst>
                                            <p:cond delay="200"/>
                                          </p:stCondLst>
                                        </p:cTn>
                                        <p:tgtEl>
                                          <p:spTgt spid="3">
                                            <p:txEl>
                                              <p:pRg st="0" end="0"/>
                                            </p:txEl>
                                          </p:spTgt>
                                        </p:tgtEl>
                                        <p:attrNameLst>
                                          <p:attrName>r</p:attrName>
                                        </p:attrNameLst>
                                      </p:cBhvr>
                                    </p:animRot>
                                    <p:animRot by="240000">
                                      <p:cBhvr>
                                        <p:cTn id="8" dur="200" fill="hold">
                                          <p:stCondLst>
                                            <p:cond delay="400"/>
                                          </p:stCondLst>
                                        </p:cTn>
                                        <p:tgtEl>
                                          <p:spTgt spid="3">
                                            <p:txEl>
                                              <p:pRg st="0" end="0"/>
                                            </p:txEl>
                                          </p:spTgt>
                                        </p:tgtEl>
                                        <p:attrNameLst>
                                          <p:attrName>r</p:attrName>
                                        </p:attrNameLst>
                                      </p:cBhvr>
                                    </p:animRot>
                                    <p:animRot by="-240000">
                                      <p:cBhvr>
                                        <p:cTn id="9" dur="200" fill="hold">
                                          <p:stCondLst>
                                            <p:cond delay="600"/>
                                          </p:stCondLst>
                                        </p:cTn>
                                        <p:tgtEl>
                                          <p:spTgt spid="3">
                                            <p:txEl>
                                              <p:pRg st="0" end="0"/>
                                            </p:txEl>
                                          </p:spTgt>
                                        </p:tgtEl>
                                        <p:attrNameLst>
                                          <p:attrName>r</p:attrName>
                                        </p:attrNameLst>
                                      </p:cBhvr>
                                    </p:animRot>
                                    <p:animRot by="120000">
                                      <p:cBhvr>
                                        <p:cTn id="10" dur="200" fill="hold">
                                          <p:stCondLst>
                                            <p:cond delay="800"/>
                                          </p:stCondLst>
                                        </p:cTn>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385"/>
            <a:ext cx="12192000" cy="3269411"/>
          </a:xfrm>
        </p:spPr>
        <p:txBody>
          <a:bodyPr>
            <a:normAutofit fontScale="90000"/>
          </a:bodyPr>
          <a:lstStyle/>
          <a:p>
            <a:r>
              <a:rPr lang="en-US" dirty="0" smtClean="0"/>
              <a:t>4. In some areas of Texas, rainfall quickly soaks through layers of porous rock and is stored naturally underground.  The water is then pumped into homes for people to use.  What would have the greatest impact on the amount of water available for people in this area?</a:t>
            </a:r>
            <a:endParaRPr lang="en-US" dirty="0"/>
          </a:p>
        </p:txBody>
      </p:sp>
      <p:sp>
        <p:nvSpPr>
          <p:cNvPr id="3" name="Content Placeholder 2"/>
          <p:cNvSpPr>
            <a:spLocks noGrp="1"/>
          </p:cNvSpPr>
          <p:nvPr>
            <p:ph idx="1"/>
          </p:nvPr>
        </p:nvSpPr>
        <p:spPr>
          <a:xfrm>
            <a:off x="836762" y="3019245"/>
            <a:ext cx="10517038" cy="3743864"/>
          </a:xfrm>
        </p:spPr>
        <p:txBody>
          <a:bodyPr>
            <a:noAutofit/>
          </a:bodyPr>
          <a:lstStyle/>
          <a:p>
            <a:r>
              <a:rPr lang="en-US" sz="4000" dirty="0" smtClean="0"/>
              <a:t>A: long periods of high temperatures</a:t>
            </a:r>
          </a:p>
          <a:p>
            <a:r>
              <a:rPr lang="en-US" sz="4000" dirty="0" smtClean="0"/>
              <a:t>B: long periods without rainfall</a:t>
            </a:r>
          </a:p>
          <a:p>
            <a:r>
              <a:rPr lang="en-US" sz="4000" dirty="0" smtClean="0"/>
              <a:t>C: below freezing temperatures for many consecutive days</a:t>
            </a:r>
          </a:p>
          <a:p>
            <a:r>
              <a:rPr lang="en-US" sz="4000" dirty="0" smtClean="0"/>
              <a:t>D: flooding of a local creek</a:t>
            </a:r>
            <a:endParaRPr lang="en-US" sz="4000" dirty="0"/>
          </a:p>
        </p:txBody>
      </p:sp>
    </p:spTree>
    <p:extLst>
      <p:ext uri="{BB962C8B-B14F-4D97-AF65-F5344CB8AC3E}">
        <p14:creationId xmlns:p14="http://schemas.microsoft.com/office/powerpoint/2010/main" val="3607395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
                                            <p:txEl>
                                              <p:pRg st="1" end="1"/>
                                            </p:txEl>
                                          </p:spTgt>
                                        </p:tgtEl>
                                        <p:attrNameLst>
                                          <p:attrName>ppt_x</p:attrName>
                                          <p:attrName>ppt_y</p:attrName>
                                        </p:attrNameLst>
                                      </p:cBhvr>
                                    </p:animMotion>
                                    <p:animRot by="1500000">
                                      <p:cBhvr>
                                        <p:cTn id="7" dur="125" fill="hold">
                                          <p:stCondLst>
                                            <p:cond delay="0"/>
                                          </p:stCondLst>
                                        </p:cTn>
                                        <p:tgtEl>
                                          <p:spTgt spid="3">
                                            <p:txEl>
                                              <p:pRg st="1" end="1"/>
                                            </p:txEl>
                                          </p:spTgt>
                                        </p:tgtEl>
                                        <p:attrNameLst>
                                          <p:attrName>r</p:attrName>
                                        </p:attrNameLst>
                                      </p:cBhvr>
                                    </p:animRot>
                                    <p:animRot by="-1500000">
                                      <p:cBhvr>
                                        <p:cTn id="8" dur="125" fill="hold">
                                          <p:stCondLst>
                                            <p:cond delay="125"/>
                                          </p:stCondLst>
                                        </p:cTn>
                                        <p:tgtEl>
                                          <p:spTgt spid="3">
                                            <p:txEl>
                                              <p:pRg st="1" end="1"/>
                                            </p:txEl>
                                          </p:spTgt>
                                        </p:tgtEl>
                                        <p:attrNameLst>
                                          <p:attrName>r</p:attrName>
                                        </p:attrNameLst>
                                      </p:cBhvr>
                                    </p:animRot>
                                    <p:animRot by="-1500000">
                                      <p:cBhvr>
                                        <p:cTn id="9" dur="125" fill="hold">
                                          <p:stCondLst>
                                            <p:cond delay="250"/>
                                          </p:stCondLst>
                                        </p:cTn>
                                        <p:tgtEl>
                                          <p:spTgt spid="3">
                                            <p:txEl>
                                              <p:pRg st="1" end="1"/>
                                            </p:txEl>
                                          </p:spTgt>
                                        </p:tgtEl>
                                        <p:attrNameLst>
                                          <p:attrName>r</p:attrName>
                                        </p:attrNameLst>
                                      </p:cBhvr>
                                    </p:animRot>
                                    <p:animRot by="1500000">
                                      <p:cBhvr>
                                        <p:cTn id="10" dur="125" fill="hold">
                                          <p:stCondLst>
                                            <p:cond delay="375"/>
                                          </p:stCondLst>
                                        </p:cTn>
                                        <p:tgtEl>
                                          <p:spTgt spid="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Which of the following phrases describes the term biodiversity?</a:t>
            </a:r>
            <a:endParaRPr lang="en-US" dirty="0"/>
          </a:p>
        </p:txBody>
      </p:sp>
      <p:sp>
        <p:nvSpPr>
          <p:cNvPr id="3" name="Content Placeholder 2"/>
          <p:cNvSpPr>
            <a:spLocks noGrp="1"/>
          </p:cNvSpPr>
          <p:nvPr>
            <p:ph idx="1"/>
          </p:nvPr>
        </p:nvSpPr>
        <p:spPr>
          <a:xfrm>
            <a:off x="838200" y="1825625"/>
            <a:ext cx="10515600" cy="4920232"/>
          </a:xfrm>
        </p:spPr>
        <p:txBody>
          <a:bodyPr>
            <a:normAutofit/>
          </a:bodyPr>
          <a:lstStyle/>
          <a:p>
            <a:r>
              <a:rPr lang="en-US" sz="4000" dirty="0" smtClean="0"/>
              <a:t>A: the role of an organism within a community</a:t>
            </a:r>
          </a:p>
          <a:p>
            <a:r>
              <a:rPr lang="en-US" sz="4000" dirty="0" smtClean="0"/>
              <a:t>B: the variety of species present in an ecosystem</a:t>
            </a:r>
          </a:p>
          <a:p>
            <a:r>
              <a:rPr lang="en-US" sz="4000" dirty="0" smtClean="0"/>
              <a:t>C: the types of environments in which organisms normally live</a:t>
            </a:r>
          </a:p>
          <a:p>
            <a:r>
              <a:rPr lang="en-US" sz="4000" dirty="0" smtClean="0"/>
              <a:t>D: organism that cannot manufacture its own food</a:t>
            </a:r>
            <a:endParaRPr lang="en-US" sz="4000" dirty="0"/>
          </a:p>
        </p:txBody>
      </p:sp>
    </p:spTree>
    <p:extLst>
      <p:ext uri="{BB962C8B-B14F-4D97-AF65-F5344CB8AC3E}">
        <p14:creationId xmlns:p14="http://schemas.microsoft.com/office/powerpoint/2010/main" val="3214394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
                                            <p:txEl>
                                              <p:pRg st="1" end="1"/>
                                            </p:txEl>
                                          </p:spTgt>
                                        </p:tgtEl>
                                        <p:attrNameLst>
                                          <p:attrName>ppt_x</p:attrName>
                                          <p:attrName>ppt_y</p:attrName>
                                        </p:attrNameLst>
                                      </p:cBhvr>
                                    </p:animMotion>
                                    <p:animRot by="1500000">
                                      <p:cBhvr>
                                        <p:cTn id="7" dur="125" fill="hold">
                                          <p:stCondLst>
                                            <p:cond delay="0"/>
                                          </p:stCondLst>
                                        </p:cTn>
                                        <p:tgtEl>
                                          <p:spTgt spid="3">
                                            <p:txEl>
                                              <p:pRg st="1" end="1"/>
                                            </p:txEl>
                                          </p:spTgt>
                                        </p:tgtEl>
                                        <p:attrNameLst>
                                          <p:attrName>r</p:attrName>
                                        </p:attrNameLst>
                                      </p:cBhvr>
                                    </p:animRot>
                                    <p:animRot by="-1500000">
                                      <p:cBhvr>
                                        <p:cTn id="8" dur="125" fill="hold">
                                          <p:stCondLst>
                                            <p:cond delay="125"/>
                                          </p:stCondLst>
                                        </p:cTn>
                                        <p:tgtEl>
                                          <p:spTgt spid="3">
                                            <p:txEl>
                                              <p:pRg st="1" end="1"/>
                                            </p:txEl>
                                          </p:spTgt>
                                        </p:tgtEl>
                                        <p:attrNameLst>
                                          <p:attrName>r</p:attrName>
                                        </p:attrNameLst>
                                      </p:cBhvr>
                                    </p:animRot>
                                    <p:animRot by="-1500000">
                                      <p:cBhvr>
                                        <p:cTn id="9" dur="125" fill="hold">
                                          <p:stCondLst>
                                            <p:cond delay="250"/>
                                          </p:stCondLst>
                                        </p:cTn>
                                        <p:tgtEl>
                                          <p:spTgt spid="3">
                                            <p:txEl>
                                              <p:pRg st="1" end="1"/>
                                            </p:txEl>
                                          </p:spTgt>
                                        </p:tgtEl>
                                        <p:attrNameLst>
                                          <p:attrName>r</p:attrName>
                                        </p:attrNameLst>
                                      </p:cBhvr>
                                    </p:animRot>
                                    <p:animRot by="1500000">
                                      <p:cBhvr>
                                        <p:cTn id="10" dur="125" fill="hold">
                                          <p:stCondLst>
                                            <p:cond delay="375"/>
                                          </p:stCondLst>
                                        </p:cTn>
                                        <p:tgtEl>
                                          <p:spTgt spid="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6. The diagram illustrates photosynthesis in a plant.  What forms of energy is taken in by the leaf?</a:t>
            </a:r>
            <a:endParaRPr lang="en-US" dirty="0"/>
          </a:p>
        </p:txBody>
      </p:sp>
      <p:sp>
        <p:nvSpPr>
          <p:cNvPr id="3" name="Content Placeholder 2"/>
          <p:cNvSpPr>
            <a:spLocks noGrp="1"/>
          </p:cNvSpPr>
          <p:nvPr>
            <p:ph idx="1"/>
          </p:nvPr>
        </p:nvSpPr>
        <p:spPr/>
        <p:txBody>
          <a:bodyPr>
            <a:normAutofit/>
          </a:bodyPr>
          <a:lstStyle/>
          <a:p>
            <a:r>
              <a:rPr lang="en-US" sz="4000" dirty="0" smtClean="0"/>
              <a:t>A: heat energy</a:t>
            </a:r>
          </a:p>
          <a:p>
            <a:r>
              <a:rPr lang="en-US" sz="4000" dirty="0" smtClean="0"/>
              <a:t>B: radiant energy</a:t>
            </a:r>
          </a:p>
          <a:p>
            <a:r>
              <a:rPr lang="en-US" sz="4000" dirty="0" smtClean="0"/>
              <a:t>C: chemical energy</a:t>
            </a:r>
          </a:p>
          <a:p>
            <a:r>
              <a:rPr lang="en-US" sz="4000" dirty="0" smtClean="0"/>
              <a:t>D: electrical energy</a:t>
            </a:r>
            <a:endParaRPr lang="en-US" sz="4000" dirty="0"/>
          </a:p>
        </p:txBody>
      </p:sp>
    </p:spTree>
    <p:extLst>
      <p:ext uri="{BB962C8B-B14F-4D97-AF65-F5344CB8AC3E}">
        <p14:creationId xmlns:p14="http://schemas.microsoft.com/office/powerpoint/2010/main" val="2500787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6.25E-7 -3.33333E-6 L -6.25E-7 -0.07222 " pathEditMode="relative" rAng="0" ptsTypes="AA">
                                      <p:cBhvr>
                                        <p:cTn id="6" dur="250" accel="50000" decel="50000" autoRev="1" fill="hold">
                                          <p:stCondLst>
                                            <p:cond delay="0"/>
                                          </p:stCondLst>
                                        </p:cTn>
                                        <p:tgtEl>
                                          <p:spTgt spid="3">
                                            <p:txEl>
                                              <p:pRg st="1" end="1"/>
                                            </p:txEl>
                                          </p:spTgt>
                                        </p:tgtEl>
                                        <p:attrNameLst>
                                          <p:attrName>ppt_x</p:attrName>
                                          <p:attrName>ppt_y</p:attrName>
                                        </p:attrNameLst>
                                      </p:cBhvr>
                                      <p:rCtr x="0" y="-3611"/>
                                    </p:animMotion>
                                    <p:animRot by="1500000">
                                      <p:cBhvr>
                                        <p:cTn id="7" dur="125" fill="hold">
                                          <p:stCondLst>
                                            <p:cond delay="0"/>
                                          </p:stCondLst>
                                        </p:cTn>
                                        <p:tgtEl>
                                          <p:spTgt spid="3">
                                            <p:txEl>
                                              <p:pRg st="1" end="1"/>
                                            </p:txEl>
                                          </p:spTgt>
                                        </p:tgtEl>
                                        <p:attrNameLst>
                                          <p:attrName>r</p:attrName>
                                        </p:attrNameLst>
                                      </p:cBhvr>
                                    </p:animRot>
                                    <p:animRot by="-1500000">
                                      <p:cBhvr>
                                        <p:cTn id="8" dur="125" fill="hold">
                                          <p:stCondLst>
                                            <p:cond delay="125"/>
                                          </p:stCondLst>
                                        </p:cTn>
                                        <p:tgtEl>
                                          <p:spTgt spid="3">
                                            <p:txEl>
                                              <p:pRg st="1" end="1"/>
                                            </p:txEl>
                                          </p:spTgt>
                                        </p:tgtEl>
                                        <p:attrNameLst>
                                          <p:attrName>r</p:attrName>
                                        </p:attrNameLst>
                                      </p:cBhvr>
                                    </p:animRot>
                                    <p:animRot by="-1500000">
                                      <p:cBhvr>
                                        <p:cTn id="9" dur="125" fill="hold">
                                          <p:stCondLst>
                                            <p:cond delay="250"/>
                                          </p:stCondLst>
                                        </p:cTn>
                                        <p:tgtEl>
                                          <p:spTgt spid="3">
                                            <p:txEl>
                                              <p:pRg st="1" end="1"/>
                                            </p:txEl>
                                          </p:spTgt>
                                        </p:tgtEl>
                                        <p:attrNameLst>
                                          <p:attrName>r</p:attrName>
                                        </p:attrNameLst>
                                      </p:cBhvr>
                                    </p:animRot>
                                    <p:animRot by="1500000">
                                      <p:cBhvr>
                                        <p:cTn id="10" dur="125" fill="hold">
                                          <p:stCondLst>
                                            <p:cond delay="375"/>
                                          </p:stCondLst>
                                        </p:cTn>
                                        <p:tgtEl>
                                          <p:spTgt spid="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How do decomposers obtain energy in an ecosystem?</a:t>
            </a:r>
            <a:endParaRPr lang="en-US" dirty="0"/>
          </a:p>
        </p:txBody>
      </p:sp>
      <p:sp>
        <p:nvSpPr>
          <p:cNvPr id="3" name="Content Placeholder 2"/>
          <p:cNvSpPr>
            <a:spLocks noGrp="1"/>
          </p:cNvSpPr>
          <p:nvPr>
            <p:ph idx="1"/>
          </p:nvPr>
        </p:nvSpPr>
        <p:spPr/>
        <p:txBody>
          <a:bodyPr>
            <a:normAutofit/>
          </a:bodyPr>
          <a:lstStyle/>
          <a:p>
            <a:r>
              <a:rPr lang="en-US" sz="4000" dirty="0" smtClean="0"/>
              <a:t>A: through photosynthesis</a:t>
            </a:r>
          </a:p>
          <a:p>
            <a:r>
              <a:rPr lang="en-US" sz="4000" dirty="0" smtClean="0"/>
              <a:t>B: through symbiosis</a:t>
            </a:r>
          </a:p>
          <a:p>
            <a:r>
              <a:rPr lang="en-US" sz="4000" dirty="0" smtClean="0"/>
              <a:t>C: From breaking down dead organisms</a:t>
            </a:r>
          </a:p>
          <a:p>
            <a:r>
              <a:rPr lang="en-US" sz="4000" dirty="0" smtClean="0"/>
              <a:t>D: From the atmosphere</a:t>
            </a:r>
            <a:endParaRPr lang="en-US" sz="4000" dirty="0"/>
          </a:p>
        </p:txBody>
      </p:sp>
    </p:spTree>
    <p:extLst>
      <p:ext uri="{BB962C8B-B14F-4D97-AF65-F5344CB8AC3E}">
        <p14:creationId xmlns:p14="http://schemas.microsoft.com/office/powerpoint/2010/main" val="1190609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
                                            <p:txEl>
                                              <p:pRg st="2" end="2"/>
                                            </p:txEl>
                                          </p:spTgt>
                                        </p:tgtEl>
                                        <p:attrNameLst>
                                          <p:attrName>ppt_x</p:attrName>
                                          <p:attrName>ppt_y</p:attrName>
                                        </p:attrNameLst>
                                      </p:cBhvr>
                                    </p:animMotion>
                                    <p:animRot by="1500000">
                                      <p:cBhvr>
                                        <p:cTn id="7" dur="125" fill="hold">
                                          <p:stCondLst>
                                            <p:cond delay="0"/>
                                          </p:stCondLst>
                                        </p:cTn>
                                        <p:tgtEl>
                                          <p:spTgt spid="3">
                                            <p:txEl>
                                              <p:pRg st="2" end="2"/>
                                            </p:txEl>
                                          </p:spTgt>
                                        </p:tgtEl>
                                        <p:attrNameLst>
                                          <p:attrName>r</p:attrName>
                                        </p:attrNameLst>
                                      </p:cBhvr>
                                    </p:animRot>
                                    <p:animRot by="-1500000">
                                      <p:cBhvr>
                                        <p:cTn id="8" dur="125" fill="hold">
                                          <p:stCondLst>
                                            <p:cond delay="125"/>
                                          </p:stCondLst>
                                        </p:cTn>
                                        <p:tgtEl>
                                          <p:spTgt spid="3">
                                            <p:txEl>
                                              <p:pRg st="2" end="2"/>
                                            </p:txEl>
                                          </p:spTgt>
                                        </p:tgtEl>
                                        <p:attrNameLst>
                                          <p:attrName>r</p:attrName>
                                        </p:attrNameLst>
                                      </p:cBhvr>
                                    </p:animRot>
                                    <p:animRot by="-1500000">
                                      <p:cBhvr>
                                        <p:cTn id="9" dur="125" fill="hold">
                                          <p:stCondLst>
                                            <p:cond delay="250"/>
                                          </p:stCondLst>
                                        </p:cTn>
                                        <p:tgtEl>
                                          <p:spTgt spid="3">
                                            <p:txEl>
                                              <p:pRg st="2" end="2"/>
                                            </p:txEl>
                                          </p:spTgt>
                                        </p:tgtEl>
                                        <p:attrNameLst>
                                          <p:attrName>r</p:attrName>
                                        </p:attrNameLst>
                                      </p:cBhvr>
                                    </p:animRot>
                                    <p:animRot by="1500000">
                                      <p:cBhvr>
                                        <p:cTn id="10" dur="125" fill="hold">
                                          <p:stCondLst>
                                            <p:cond delay="375"/>
                                          </p:stCondLst>
                                        </p:cTn>
                                        <p:tgtEl>
                                          <p:spTgt spid="3">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690688"/>
          </a:xfrm>
        </p:spPr>
        <p:txBody>
          <a:bodyPr>
            <a:normAutofit fontScale="90000"/>
          </a:bodyPr>
          <a:lstStyle/>
          <a:p>
            <a:r>
              <a:rPr lang="en-US" dirty="0" smtClean="0"/>
              <a:t>8. Which one of the following would be an example of an organism you would expect to find at the bottom of an ecological pyramid?</a:t>
            </a:r>
            <a:endParaRPr lang="en-US" dirty="0"/>
          </a:p>
        </p:txBody>
      </p:sp>
      <p:sp>
        <p:nvSpPr>
          <p:cNvPr id="3" name="Content Placeholder 2"/>
          <p:cNvSpPr>
            <a:spLocks noGrp="1"/>
          </p:cNvSpPr>
          <p:nvPr>
            <p:ph idx="1"/>
          </p:nvPr>
        </p:nvSpPr>
        <p:spPr/>
        <p:txBody>
          <a:bodyPr>
            <a:normAutofit/>
          </a:bodyPr>
          <a:lstStyle/>
          <a:p>
            <a:r>
              <a:rPr lang="en-US" sz="4000" dirty="0" smtClean="0"/>
              <a:t>A: beetle</a:t>
            </a:r>
          </a:p>
          <a:p>
            <a:r>
              <a:rPr lang="en-US" sz="4000" dirty="0" smtClean="0"/>
              <a:t>B: squirrel</a:t>
            </a:r>
          </a:p>
          <a:p>
            <a:r>
              <a:rPr lang="en-US" sz="4000" dirty="0" smtClean="0"/>
              <a:t>C: human</a:t>
            </a:r>
          </a:p>
          <a:p>
            <a:r>
              <a:rPr lang="en-US" sz="4000" dirty="0" smtClean="0"/>
              <a:t>D: grasses</a:t>
            </a:r>
            <a:endParaRPr lang="en-US" sz="4000" dirty="0"/>
          </a:p>
        </p:txBody>
      </p:sp>
    </p:spTree>
    <p:extLst>
      <p:ext uri="{BB962C8B-B14F-4D97-AF65-F5344CB8AC3E}">
        <p14:creationId xmlns:p14="http://schemas.microsoft.com/office/powerpoint/2010/main" val="2511494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3">
                                            <p:txEl>
                                              <p:pRg st="3" end="3"/>
                                            </p:txEl>
                                          </p:spTgt>
                                        </p:tgtEl>
                                        <p:attrNameLst>
                                          <p:attrName>ppt_x</p:attrName>
                                          <p:attrName>ppt_y</p:attrName>
                                        </p:attrNameLst>
                                      </p:cBhvr>
                                    </p:animMotion>
                                    <p:animRot by="1500000">
                                      <p:cBhvr>
                                        <p:cTn id="7" dur="125" fill="hold">
                                          <p:stCondLst>
                                            <p:cond delay="0"/>
                                          </p:stCondLst>
                                        </p:cTn>
                                        <p:tgtEl>
                                          <p:spTgt spid="3">
                                            <p:txEl>
                                              <p:pRg st="3" end="3"/>
                                            </p:txEl>
                                          </p:spTgt>
                                        </p:tgtEl>
                                        <p:attrNameLst>
                                          <p:attrName>r</p:attrName>
                                        </p:attrNameLst>
                                      </p:cBhvr>
                                    </p:animRot>
                                    <p:animRot by="-1500000">
                                      <p:cBhvr>
                                        <p:cTn id="8" dur="125" fill="hold">
                                          <p:stCondLst>
                                            <p:cond delay="125"/>
                                          </p:stCondLst>
                                        </p:cTn>
                                        <p:tgtEl>
                                          <p:spTgt spid="3">
                                            <p:txEl>
                                              <p:pRg st="3" end="3"/>
                                            </p:txEl>
                                          </p:spTgt>
                                        </p:tgtEl>
                                        <p:attrNameLst>
                                          <p:attrName>r</p:attrName>
                                        </p:attrNameLst>
                                      </p:cBhvr>
                                    </p:animRot>
                                    <p:animRot by="-1500000">
                                      <p:cBhvr>
                                        <p:cTn id="9" dur="125" fill="hold">
                                          <p:stCondLst>
                                            <p:cond delay="250"/>
                                          </p:stCondLst>
                                        </p:cTn>
                                        <p:tgtEl>
                                          <p:spTgt spid="3">
                                            <p:txEl>
                                              <p:pRg st="3" end="3"/>
                                            </p:txEl>
                                          </p:spTgt>
                                        </p:tgtEl>
                                        <p:attrNameLst>
                                          <p:attrName>r</p:attrName>
                                        </p:attrNameLst>
                                      </p:cBhvr>
                                    </p:animRot>
                                    <p:animRot by="1500000">
                                      <p:cBhvr>
                                        <p:cTn id="10" dur="125" fill="hold">
                                          <p:stCondLst>
                                            <p:cond delay="375"/>
                                          </p:stCondLst>
                                        </p:cTn>
                                        <p:tgtEl>
                                          <p:spTgt spid="3">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269</TotalTime>
  <Words>559</Words>
  <Application>Microsoft Office PowerPoint</Application>
  <PresentationFormat>Widescreen</PresentationFormat>
  <Paragraphs>53</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TEK 7.5 A/B/C  &amp; 7.10 A/B/C ACP Review Test</vt:lpstr>
      <vt:lpstr>1. What is a population?</vt:lpstr>
      <vt:lpstr>2. Which of the following best describes a biome?</vt:lpstr>
      <vt:lpstr>3. Otters have adaptive traits that allow them to survive by eating shellfish (shrimp) and crustaceans (crabs).  If changes in biotic factors of the ecosystem result in reduced number of shellfish and crustaceans, the otters will most likely..</vt:lpstr>
      <vt:lpstr>4. In some areas of Texas, rainfall quickly soaks through layers of porous rock and is stored naturally underground.  The water is then pumped into homes for people to use.  What would have the greatest impact on the amount of water available for people in this area?</vt:lpstr>
      <vt:lpstr>5. Which of the following phrases describes the term biodiversity?</vt:lpstr>
      <vt:lpstr>6. The diagram illustrates photosynthesis in a plant.  What forms of energy is taken in by the leaf?</vt:lpstr>
      <vt:lpstr>7. How do decomposers obtain energy in an ecosystem?</vt:lpstr>
      <vt:lpstr>8. Which one of the following would be an example of an organism you would expect to find at the bottom of an ecological pyramid?</vt:lpstr>
      <vt:lpstr>9. Where do plants get the carbon dioxide needed for photosynthesis?</vt:lpstr>
      <vt:lpstr>10. How is secondary succession different from primary succession?</vt:lpstr>
      <vt:lpstr>11.Which ecosystem most likely has the greatest biological biodiversity and the highest sustainability?</vt:lpstr>
    </vt:vector>
  </TitlesOfParts>
  <Company>Dallas ISD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TEK 7.5 A/B/C  &amp; 7.10 A/B/C ACP Review Test</dc:title>
  <dc:creator>Pease, Katherine J</dc:creator>
  <cp:lastModifiedBy>Pease, Katherine J</cp:lastModifiedBy>
  <cp:revision>7</cp:revision>
  <dcterms:created xsi:type="dcterms:W3CDTF">2018-05-16T14:57:47Z</dcterms:created>
  <dcterms:modified xsi:type="dcterms:W3CDTF">2018-05-16T19:27:17Z</dcterms:modified>
</cp:coreProperties>
</file>