
<file path=[Content_Types].xml><?xml version="1.0" encoding="utf-8"?>
<Types xmlns="http://schemas.openxmlformats.org/package/2006/content-types">
  <Default Extension="bmp" ContentType="image/bmp"/>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03FCE02C-6EC6-4E09-BC2C-9FDED4DE236E}" type="datetimeFigureOut">
              <a:rPr lang="en-US" dirty="0"/>
              <a:t>1/19/2016</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FB075A7A-4A9A-410F-B848-AB998ACC9419}" type="datetimeFigureOut">
              <a:rPr lang="en-US" dirty="0"/>
              <a:pPr/>
              <a:t>1/19/2016</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AA5F3E88-2D66-4D17-B0FA-EA13CB20B2FF}" type="datetimeFigureOut">
              <a:rPr lang="en-US" dirty="0"/>
              <a:pPr/>
              <a:t>1/19/2016</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1800"/>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4D8F36E1-9596-4E98-8786-4A17C5D29C65}" type="datetimeFigureOut">
              <a:rPr lang="en-US" dirty="0"/>
              <a:pPr/>
              <a:t>1/19/2016</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EE4D1A55-63BC-4BA2-9538-7DDEADA10621}" type="datetimeFigureOut">
              <a:rPr lang="en-US" dirty="0"/>
              <a:t>1/19/2016</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66D01ABB-8821-4BF5-97A9-E1A66ACAEAA9}" type="datetimeFigureOut">
              <a:rPr lang="en-US" dirty="0"/>
              <a:pPr/>
              <a:t>1/19/2016</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20C37B1C-D4A1-4A4F-A470-80868146AFC5}" type="datetimeFigureOut">
              <a:rPr lang="en-US" dirty="0"/>
              <a:pPr/>
              <a:t>1/19/2016</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6D31D1B9-F39E-471E-80A9-595CAA5664AD}" type="datetimeFigureOut">
              <a:rPr lang="en-US" dirty="0"/>
              <a:pPr/>
              <a:t>1/19/2016</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33FCEABC-E2B9-4606-A74F-CB06AF596887}" type="datetimeFigureOut">
              <a:rPr lang="en-US" dirty="0"/>
              <a:pPr/>
              <a:t>1/19/2016</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FA8850A0-01A3-4F4E-AA52-F716A9BFD4EB}" type="datetimeFigureOut">
              <a:rPr lang="en-US" dirty="0"/>
              <a:pPr/>
              <a:t>1/19/2016</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4FAB73BC-B049-4115-A692-8D63A059BFB8}" type="slidenum">
              <a:rPr lang="en-US" dirty="0"/>
              <a:pPr/>
              <a:t>‹#›</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E5811CCA-BB49-46C7-A0E2-F42339750F9A}" type="datetimeFigureOut">
              <a:rPr lang="en-US" dirty="0"/>
              <a:t>1/19/2016</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17205CAA-4E5A-4223-BD55-C5D2841AC9EF}" type="datetimeFigureOut">
              <a:rPr lang="en-US" dirty="0"/>
              <a:t>1/19/2016</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9977" y="2091262"/>
            <a:ext cx="9313817" cy="3355949"/>
          </a:xfrm>
        </p:spPr>
        <p:txBody>
          <a:bodyPr/>
          <a:lstStyle/>
          <a:p>
            <a:r>
              <a:rPr lang="en-US" sz="3200" dirty="0"/>
              <a:t>Organisms and environments. The student knows all organisms are classified into Domains and Kingdoms. Organisms within these taxonomic groups share similar characteristics which allow them to interact with the living and nonliving parts of their ecosystem.</a:t>
            </a:r>
          </a:p>
        </p:txBody>
      </p:sp>
      <p:sp>
        <p:nvSpPr>
          <p:cNvPr id="3" name="Subtitle 2"/>
          <p:cNvSpPr>
            <a:spLocks noGrp="1"/>
          </p:cNvSpPr>
          <p:nvPr>
            <p:ph type="subTitle" idx="1"/>
          </p:nvPr>
        </p:nvSpPr>
        <p:spPr/>
        <p:txBody>
          <a:bodyPr/>
          <a:lstStyle/>
          <a:p>
            <a:endParaRPr lang="en-US"/>
          </a:p>
        </p:txBody>
      </p:sp>
      <p:sp>
        <p:nvSpPr>
          <p:cNvPr id="4" name="Rectangle 3"/>
          <p:cNvSpPr/>
          <p:nvPr/>
        </p:nvSpPr>
        <p:spPr>
          <a:xfrm>
            <a:off x="5175070" y="1310897"/>
            <a:ext cx="1841862" cy="646331"/>
          </a:xfrm>
          <a:prstGeom prst="rect">
            <a:avLst/>
          </a:prstGeom>
          <a:noFill/>
        </p:spPr>
        <p:txBody>
          <a:bodyPr wrap="square" lIns="91440" tIns="45720" rIns="91440" bIns="45720">
            <a:spAutoFit/>
          </a:bodyPr>
          <a:lstStyle/>
          <a:p>
            <a:pPr algn="ctr"/>
            <a:r>
              <a:rPr lang="en-US" sz="36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TEK6.12 </a:t>
            </a:r>
            <a:endParaRPr lang="en-US" sz="36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430553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3326" y="2103120"/>
            <a:ext cx="11247120" cy="3931920"/>
          </a:xfrm>
        </p:spPr>
        <p:txBody>
          <a:bodyPr>
            <a:noAutofit/>
          </a:bodyPr>
          <a:lstStyle/>
          <a:p>
            <a:r>
              <a:rPr lang="en-US" sz="5000" dirty="0"/>
              <a:t>The student is expected to</a:t>
            </a:r>
            <a:r>
              <a:rPr lang="en-US" sz="5000" dirty="0" smtClean="0"/>
              <a:t>:</a:t>
            </a:r>
            <a:endParaRPr lang="en-US" sz="5000" dirty="0"/>
          </a:p>
          <a:p>
            <a:r>
              <a:rPr lang="en-US" sz="5000" dirty="0"/>
              <a:t>(A)  understand that all organisms are composed of one or more </a:t>
            </a:r>
            <a:r>
              <a:rPr lang="en-US" sz="5000" dirty="0" smtClean="0"/>
              <a:t>cells</a:t>
            </a:r>
            <a:endParaRPr lang="en-US" sz="5000" dirty="0"/>
          </a:p>
        </p:txBody>
      </p:sp>
      <p:sp>
        <p:nvSpPr>
          <p:cNvPr id="5" name="Rectangle 4"/>
          <p:cNvSpPr/>
          <p:nvPr/>
        </p:nvSpPr>
        <p:spPr>
          <a:xfrm>
            <a:off x="1077685" y="474874"/>
            <a:ext cx="10058400" cy="1200329"/>
          </a:xfrm>
          <a:prstGeom prst="rect">
            <a:avLst/>
          </a:prstGeom>
          <a:noFill/>
        </p:spPr>
        <p:txBody>
          <a:bodyPr wrap="square" lIns="91440" tIns="45720" rIns="91440" bIns="45720">
            <a:spAutoFit/>
          </a:bodyPr>
          <a:lstStyle/>
          <a:p>
            <a:pPr algn="ctr"/>
            <a:r>
              <a:rPr lang="en-US" sz="72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TEK6.12 A </a:t>
            </a:r>
            <a:endParaRPr lang="en-US" sz="72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147860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5000" dirty="0"/>
              <a:t> student is expected </a:t>
            </a:r>
            <a:r>
              <a:rPr lang="en-US" sz="5000" dirty="0" smtClean="0"/>
              <a:t>to recognize </a:t>
            </a:r>
            <a:r>
              <a:rPr lang="en-US" sz="5000" dirty="0"/>
              <a:t>that the presence of a nucleus determines whether a cell is prokaryotic or eukaryotic</a:t>
            </a:r>
          </a:p>
        </p:txBody>
      </p:sp>
      <p:sp>
        <p:nvSpPr>
          <p:cNvPr id="5" name="Rectangle 4"/>
          <p:cNvSpPr/>
          <p:nvPr/>
        </p:nvSpPr>
        <p:spPr>
          <a:xfrm>
            <a:off x="4052905" y="409694"/>
            <a:ext cx="3555782" cy="1015663"/>
          </a:xfrm>
          <a:prstGeom prst="rect">
            <a:avLst/>
          </a:prstGeom>
          <a:noFill/>
          <a:ln>
            <a:noFill/>
          </a:ln>
        </p:spPr>
        <p:txBody>
          <a:bodyPr wrap="none">
            <a:spAutoFit/>
          </a:bodyPr>
          <a:lstStyle/>
          <a:p>
            <a:r>
              <a:rPr lang="en-US" sz="6000" b="1" dirty="0">
                <a:ln w="9525">
                  <a:solidFill>
                    <a:schemeClr val="bg1"/>
                  </a:solidFill>
                  <a:prstDash val="solid"/>
                </a:ln>
                <a:effectLst>
                  <a:outerShdw blurRad="12700" dist="38100" dir="2700000" algn="tl" rotWithShape="0">
                    <a:schemeClr val="bg1">
                      <a:lumMod val="50000"/>
                    </a:schemeClr>
                  </a:outerShdw>
                </a:effectLst>
              </a:rPr>
              <a:t>TEK6.12 </a:t>
            </a:r>
            <a:r>
              <a:rPr lang="en-US" sz="6000" b="1" dirty="0" smtClean="0">
                <a:ln w="9525">
                  <a:solidFill>
                    <a:schemeClr val="bg1"/>
                  </a:solidFill>
                  <a:prstDash val="solid"/>
                </a:ln>
                <a:effectLst>
                  <a:outerShdw blurRad="12700" dist="38100" dir="2700000" algn="tl" rotWithShape="0">
                    <a:schemeClr val="bg1">
                      <a:lumMod val="50000"/>
                    </a:schemeClr>
                  </a:outerShdw>
                </a:effectLst>
              </a:rPr>
              <a:t>B</a:t>
            </a:r>
            <a:endParaRPr lang="en-US" sz="60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4079917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500" dirty="0" smtClean="0"/>
              <a:t>The Student </a:t>
            </a:r>
            <a:r>
              <a:rPr lang="en-US" sz="4500" dirty="0"/>
              <a:t>is Expected </a:t>
            </a:r>
            <a:r>
              <a:rPr lang="en-US" sz="4500" dirty="0" smtClean="0"/>
              <a:t>to recognize </a:t>
            </a:r>
            <a:r>
              <a:rPr lang="en-US" sz="4500" dirty="0"/>
              <a:t>that the broadest taxonomic classification of living organisms is divided into currently recognized Domains </a:t>
            </a:r>
          </a:p>
        </p:txBody>
      </p:sp>
      <p:sp>
        <p:nvSpPr>
          <p:cNvPr id="4" name="Rectangle 3"/>
          <p:cNvSpPr/>
          <p:nvPr/>
        </p:nvSpPr>
        <p:spPr>
          <a:xfrm>
            <a:off x="783772" y="483326"/>
            <a:ext cx="9927772" cy="1092607"/>
          </a:xfrm>
          <a:prstGeom prst="rect">
            <a:avLst/>
          </a:prstGeom>
        </p:spPr>
        <p:txBody>
          <a:bodyPr wrap="square">
            <a:spAutoFit/>
          </a:bodyPr>
          <a:lstStyle/>
          <a:p>
            <a:pPr algn="ctr"/>
            <a:r>
              <a:rPr lang="en-US" sz="6500" b="1" dirty="0">
                <a:ln w="9525">
                  <a:solidFill>
                    <a:schemeClr val="bg1"/>
                  </a:solidFill>
                  <a:prstDash val="solid"/>
                </a:ln>
                <a:effectLst>
                  <a:outerShdw blurRad="12700" dist="38100" dir="2700000" algn="tl" rotWithShape="0">
                    <a:schemeClr val="bg1">
                      <a:lumMod val="50000"/>
                    </a:schemeClr>
                  </a:outerShdw>
                </a:effectLst>
              </a:rPr>
              <a:t>TEK6.12 </a:t>
            </a:r>
            <a:r>
              <a:rPr lang="en-US" sz="6500" b="1" dirty="0" smtClean="0">
                <a:ln w="9525">
                  <a:solidFill>
                    <a:schemeClr val="bg1"/>
                  </a:solidFill>
                  <a:prstDash val="solid"/>
                </a:ln>
                <a:effectLst>
                  <a:outerShdw blurRad="12700" dist="38100" dir="2700000" algn="tl" rotWithShape="0">
                    <a:schemeClr val="bg1">
                      <a:lumMod val="50000"/>
                    </a:schemeClr>
                  </a:outerShdw>
                </a:effectLst>
              </a:rPr>
              <a:t>C</a:t>
            </a:r>
            <a:endParaRPr lang="en-US" sz="65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050675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85" y="1423851"/>
            <a:ext cx="11364685" cy="4911635"/>
          </a:xfrm>
        </p:spPr>
        <p:txBody>
          <a:bodyPr>
            <a:noAutofit/>
          </a:bodyPr>
          <a:lstStyle/>
          <a:p>
            <a:r>
              <a:rPr lang="en-US" sz="4500" dirty="0"/>
              <a:t>The Student is Expected to identify the basic characteristics of organisms, including prokaryotic or eukaryotic, unicellular or multicellular, autotrophic or heterotrophic, and mode of reproduction, that further classify them in the currently recognized Kingdoms   </a:t>
            </a:r>
          </a:p>
        </p:txBody>
      </p:sp>
      <p:sp>
        <p:nvSpPr>
          <p:cNvPr id="4" name="Rectangle 3"/>
          <p:cNvSpPr/>
          <p:nvPr/>
        </p:nvSpPr>
        <p:spPr>
          <a:xfrm>
            <a:off x="783772" y="483326"/>
            <a:ext cx="9927772" cy="1092607"/>
          </a:xfrm>
          <a:prstGeom prst="rect">
            <a:avLst/>
          </a:prstGeom>
        </p:spPr>
        <p:txBody>
          <a:bodyPr wrap="square">
            <a:spAutoFit/>
          </a:bodyPr>
          <a:lstStyle/>
          <a:p>
            <a:pPr algn="ctr"/>
            <a:r>
              <a:rPr lang="en-US" sz="6500" b="1" dirty="0">
                <a:ln w="9525">
                  <a:solidFill>
                    <a:schemeClr val="bg1"/>
                  </a:solidFill>
                  <a:prstDash val="solid"/>
                </a:ln>
                <a:effectLst>
                  <a:outerShdw blurRad="12700" dist="38100" dir="2700000" algn="tl" rotWithShape="0">
                    <a:schemeClr val="bg1">
                      <a:lumMod val="50000"/>
                    </a:schemeClr>
                  </a:outerShdw>
                </a:effectLst>
              </a:rPr>
              <a:t>TEK6.12 </a:t>
            </a:r>
            <a:r>
              <a:rPr lang="en-US" sz="6500" b="1" dirty="0" smtClean="0">
                <a:ln w="9525">
                  <a:solidFill>
                    <a:schemeClr val="bg1"/>
                  </a:solidFill>
                  <a:prstDash val="solid"/>
                </a:ln>
                <a:effectLst>
                  <a:outerShdw blurRad="12700" dist="38100" dir="2700000" algn="tl" rotWithShape="0">
                    <a:schemeClr val="bg1">
                      <a:lumMod val="50000"/>
                    </a:schemeClr>
                  </a:outerShdw>
                </a:effectLst>
              </a:rPr>
              <a:t>D</a:t>
            </a:r>
            <a:endParaRPr lang="en-US" sz="65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473372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500" dirty="0" smtClean="0"/>
              <a:t>The student </a:t>
            </a:r>
            <a:r>
              <a:rPr lang="en-US" sz="4500" dirty="0"/>
              <a:t>is expected to  describe biotic and abiotic parts of an ecosystem in which organisms interact</a:t>
            </a:r>
          </a:p>
        </p:txBody>
      </p:sp>
      <p:sp>
        <p:nvSpPr>
          <p:cNvPr id="4" name="Title 3"/>
          <p:cNvSpPr>
            <a:spLocks noGrp="1"/>
          </p:cNvSpPr>
          <p:nvPr>
            <p:ph type="title"/>
          </p:nvPr>
        </p:nvSpPr>
        <p:spPr>
          <a:xfrm>
            <a:off x="1066800" y="832104"/>
            <a:ext cx="10058400" cy="992579"/>
          </a:xfrm>
          <a:prstGeom prst="rect">
            <a:avLst/>
          </a:prstGeom>
        </p:spPr>
        <p:txBody>
          <a:bodyPr wrap="square">
            <a:spAutoFit/>
          </a:bodyPr>
          <a:lstStyle/>
          <a:p>
            <a:pPr algn="ctr"/>
            <a:r>
              <a:rPr lang="en-US" sz="6500" b="1" dirty="0">
                <a:ln w="9525">
                  <a:solidFill>
                    <a:schemeClr val="bg1"/>
                  </a:solidFill>
                  <a:prstDash val="solid"/>
                </a:ln>
                <a:effectLst>
                  <a:outerShdw blurRad="12700" dist="38100" dir="2700000" algn="tl" rotWithShape="0">
                    <a:schemeClr val="bg1">
                      <a:lumMod val="50000"/>
                    </a:schemeClr>
                  </a:outerShdw>
                </a:effectLst>
              </a:rPr>
              <a:t>TEK6.12 </a:t>
            </a:r>
            <a:r>
              <a:rPr lang="en-US" sz="6500" b="1" dirty="0" smtClean="0">
                <a:ln w="9525">
                  <a:solidFill>
                    <a:schemeClr val="bg1"/>
                  </a:solidFill>
                  <a:prstDash val="solid"/>
                </a:ln>
                <a:effectLst>
                  <a:outerShdw blurRad="12700" dist="38100" dir="2700000" algn="tl" rotWithShape="0">
                    <a:schemeClr val="bg1">
                      <a:lumMod val="50000"/>
                    </a:schemeClr>
                  </a:outerShdw>
                </a:effectLst>
              </a:rPr>
              <a:t>E</a:t>
            </a:r>
            <a:endParaRPr lang="en-US" sz="65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033269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500" dirty="0" smtClean="0"/>
              <a:t>The student is expected </a:t>
            </a:r>
            <a:r>
              <a:rPr lang="en-US" sz="4500" dirty="0"/>
              <a:t>to  diagram the levels of organization within an ecosystem, including organism, population, community, and ecosystem.</a:t>
            </a:r>
          </a:p>
        </p:txBody>
      </p:sp>
      <p:sp>
        <p:nvSpPr>
          <p:cNvPr id="4" name="Title 3"/>
          <p:cNvSpPr>
            <a:spLocks noGrp="1"/>
          </p:cNvSpPr>
          <p:nvPr>
            <p:ph type="title"/>
          </p:nvPr>
        </p:nvSpPr>
        <p:spPr>
          <a:xfrm>
            <a:off x="1066800" y="832104"/>
            <a:ext cx="10058400" cy="992579"/>
          </a:xfrm>
          <a:prstGeom prst="rect">
            <a:avLst/>
          </a:prstGeom>
        </p:spPr>
        <p:txBody>
          <a:bodyPr wrap="square">
            <a:spAutoFit/>
          </a:bodyPr>
          <a:lstStyle/>
          <a:p>
            <a:pPr algn="ctr"/>
            <a:r>
              <a:rPr lang="en-US" sz="6500" b="1" dirty="0">
                <a:ln w="9525">
                  <a:solidFill>
                    <a:schemeClr val="bg1"/>
                  </a:solidFill>
                  <a:prstDash val="solid"/>
                </a:ln>
                <a:effectLst>
                  <a:outerShdw blurRad="12700" dist="38100" dir="2700000" algn="tl" rotWithShape="0">
                    <a:schemeClr val="bg1">
                      <a:lumMod val="50000"/>
                    </a:schemeClr>
                  </a:outerShdw>
                </a:effectLst>
              </a:rPr>
              <a:t>TEK6.12 </a:t>
            </a:r>
            <a:r>
              <a:rPr lang="en-US" sz="6500" b="1" dirty="0" smtClean="0">
                <a:ln w="9525">
                  <a:solidFill>
                    <a:schemeClr val="bg1"/>
                  </a:solidFill>
                  <a:prstDash val="solid"/>
                </a:ln>
                <a:effectLst>
                  <a:outerShdw blurRad="12700" dist="38100" dir="2700000" algn="tl" rotWithShape="0">
                    <a:schemeClr val="bg1">
                      <a:lumMod val="50000"/>
                    </a:schemeClr>
                  </a:outerShdw>
                </a:effectLst>
              </a:rPr>
              <a:t>F</a:t>
            </a:r>
            <a:endParaRPr lang="en-US" sz="65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957270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docProps/app.xml><?xml version="1.0" encoding="utf-8"?>
<Properties xmlns="http://schemas.openxmlformats.org/officeDocument/2006/extended-properties" xmlns:vt="http://schemas.openxmlformats.org/officeDocument/2006/docPropsVTypes">
  <Template>TM03457510[[fn=Savon]]</Template>
  <TotalTime>22</TotalTime>
  <Words>192</Words>
  <Application>Microsoft Office PowerPoint</Application>
  <PresentationFormat>Widescreen</PresentationFormat>
  <Paragraphs>15</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Century Gothic</vt:lpstr>
      <vt:lpstr>Savon</vt:lpstr>
      <vt:lpstr>Organisms and environments. The student knows all organisms are classified into Domains and Kingdoms. Organisms within these taxonomic groups share similar characteristics which allow them to interact with the living and nonliving parts of their ecosystem.</vt:lpstr>
      <vt:lpstr>PowerPoint Presentation</vt:lpstr>
      <vt:lpstr>PowerPoint Presentation</vt:lpstr>
      <vt:lpstr>PowerPoint Presentation</vt:lpstr>
      <vt:lpstr>PowerPoint Presentation</vt:lpstr>
      <vt:lpstr>TEK6.12 E</vt:lpstr>
      <vt:lpstr>TEK6.12 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Organisms and environments. The student knows all organisms are classified into Domains and Kingdoms. Organisms within these taxonomic groups share similar characteristics which allow them to interact with the living and nonliving parts of their ecosystem.</dc:title>
  <dc:creator>Katherine Pease</dc:creator>
  <cp:lastModifiedBy>Katherine Pease</cp:lastModifiedBy>
  <cp:revision>3</cp:revision>
  <dcterms:created xsi:type="dcterms:W3CDTF">2016-01-19T15:07:28Z</dcterms:created>
  <dcterms:modified xsi:type="dcterms:W3CDTF">2016-01-19T15:30:25Z</dcterms:modified>
</cp:coreProperties>
</file>