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395432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13116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328563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144205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232779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352241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21275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170864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380337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288841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F183D-55FF-42CF-8E0C-0C797F4D3C25}"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D1556-CACE-480E-9438-591B399BD9CD}" type="slidenum">
              <a:rPr lang="en-US" smtClean="0"/>
              <a:t>‹#›</a:t>
            </a:fld>
            <a:endParaRPr lang="en-US" dirty="0"/>
          </a:p>
        </p:txBody>
      </p:sp>
    </p:spTree>
    <p:extLst>
      <p:ext uri="{BB962C8B-B14F-4D97-AF65-F5344CB8AC3E}">
        <p14:creationId xmlns:p14="http://schemas.microsoft.com/office/powerpoint/2010/main" val="396080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F183D-55FF-42CF-8E0C-0C797F4D3C25}" type="datetimeFigureOut">
              <a:rPr lang="en-US" smtClean="0"/>
              <a:t>4/24/2018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D1556-CACE-480E-9438-591B399BD9CD}" type="slidenum">
              <a:rPr lang="en-US" smtClean="0"/>
              <a:t>‹#›</a:t>
            </a:fld>
            <a:endParaRPr lang="en-US" dirty="0"/>
          </a:p>
        </p:txBody>
      </p:sp>
    </p:spTree>
    <p:extLst>
      <p:ext uri="{BB962C8B-B14F-4D97-AF65-F5344CB8AC3E}">
        <p14:creationId xmlns:p14="http://schemas.microsoft.com/office/powerpoint/2010/main" val="11936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Gq-ywbyh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sNajvy3Z7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SGP6Y0Pnhe4" TargetMode="External"/><Relationship Id="rId5" Type="http://schemas.openxmlformats.org/officeDocument/2006/relationships/hyperlink" Target="https://www.youtube.com/watch?v=SGP6Y0Pnhe4"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ujpLFMCp-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316966" y="0"/>
            <a:ext cx="9144000" cy="3174521"/>
          </a:xfrm>
        </p:spPr>
        <p:txBody>
          <a:bodyPr>
            <a:normAutofit/>
          </a:bodyPr>
          <a:lstStyle/>
          <a:p>
            <a:r>
              <a:rPr lang="en-US" dirty="0" smtClean="0">
                <a:solidFill>
                  <a:schemeClr val="bg1"/>
                </a:solidFill>
              </a:rPr>
              <a:t>Survival in Space</a:t>
            </a:r>
            <a:br>
              <a:rPr lang="en-US" dirty="0" smtClean="0">
                <a:solidFill>
                  <a:schemeClr val="bg1"/>
                </a:solidFill>
              </a:rPr>
            </a:br>
            <a:r>
              <a:rPr lang="en-US" dirty="0" smtClean="0">
                <a:solidFill>
                  <a:schemeClr val="bg1"/>
                </a:solidFill>
              </a:rPr>
              <a:t>Pages 638-644 in TX Fusion</a:t>
            </a:r>
            <a:endParaRPr lang="en-US" dirty="0">
              <a:solidFill>
                <a:schemeClr val="bg1"/>
              </a:solidFill>
            </a:endParaRPr>
          </a:p>
        </p:txBody>
      </p:sp>
      <p:sp>
        <p:nvSpPr>
          <p:cNvPr id="3" name="Subtitle 2"/>
          <p:cNvSpPr>
            <a:spLocks noGrp="1"/>
          </p:cNvSpPr>
          <p:nvPr>
            <p:ph type="subTitle" idx="1"/>
          </p:nvPr>
        </p:nvSpPr>
        <p:spPr>
          <a:xfrm>
            <a:off x="301925" y="3602038"/>
            <a:ext cx="11800935" cy="3255962"/>
          </a:xfrm>
        </p:spPr>
        <p:txBody>
          <a:bodyPr>
            <a:normAutofit/>
          </a:bodyPr>
          <a:lstStyle/>
          <a:p>
            <a:r>
              <a:rPr lang="en-US" sz="4300" dirty="0" smtClean="0">
                <a:solidFill>
                  <a:schemeClr val="bg1"/>
                </a:solidFill>
              </a:rPr>
              <a:t>TEK 7.9 </a:t>
            </a:r>
            <a:r>
              <a:rPr lang="en-US" sz="4300" dirty="0">
                <a:solidFill>
                  <a:schemeClr val="bg1"/>
                </a:solidFill>
              </a:rPr>
              <a:t>(B)  identify the accommodations, considering the characteristics of our solar system, that enabled manned space exploration.</a:t>
            </a:r>
          </a:p>
          <a:p>
            <a:r>
              <a:rPr lang="en-US" dirty="0" smtClean="0"/>
              <a:t/>
            </a:r>
            <a:br>
              <a:rPr lang="en-US" dirty="0" smtClean="0"/>
            </a:br>
            <a:endParaRPr lang="en-US" dirty="0"/>
          </a:p>
        </p:txBody>
      </p:sp>
    </p:spTree>
    <p:extLst>
      <p:ext uri="{BB962C8B-B14F-4D97-AF65-F5344CB8AC3E}">
        <p14:creationId xmlns:p14="http://schemas.microsoft.com/office/powerpoint/2010/main" val="170041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What is the main job of the support system on a spacecraft?</a:t>
            </a:r>
            <a:endParaRPr lang="en-US" dirty="0">
              <a:solidFill>
                <a:schemeClr val="bg1"/>
              </a:solidFill>
            </a:endParaRPr>
          </a:p>
        </p:txBody>
      </p:sp>
      <p:sp>
        <p:nvSpPr>
          <p:cNvPr id="3" name="Content Placeholder 2"/>
          <p:cNvSpPr>
            <a:spLocks noGrp="1"/>
          </p:cNvSpPr>
          <p:nvPr>
            <p:ph idx="1"/>
          </p:nvPr>
        </p:nvSpPr>
        <p:spPr>
          <a:xfrm>
            <a:off x="77638" y="1825624"/>
            <a:ext cx="12007970" cy="4902979"/>
          </a:xfrm>
        </p:spPr>
        <p:txBody>
          <a:bodyPr>
            <a:normAutofit/>
          </a:bodyPr>
          <a:lstStyle/>
          <a:p>
            <a:r>
              <a:rPr lang="en-US" sz="3600" dirty="0" smtClean="0">
                <a:solidFill>
                  <a:schemeClr val="bg1"/>
                </a:solidFill>
              </a:rPr>
              <a:t>Maintains conditions that humans need to survive.</a:t>
            </a:r>
          </a:p>
          <a:p>
            <a:pPr lvl="1"/>
            <a:r>
              <a:rPr lang="en-US" sz="3600" dirty="0" smtClean="0">
                <a:solidFill>
                  <a:schemeClr val="bg1"/>
                </a:solidFill>
              </a:rPr>
              <a:t>Controls air pressure</a:t>
            </a:r>
          </a:p>
          <a:p>
            <a:pPr lvl="1"/>
            <a:r>
              <a:rPr lang="en-US" sz="3600" dirty="0" smtClean="0">
                <a:solidFill>
                  <a:schemeClr val="bg1"/>
                </a:solidFill>
              </a:rPr>
              <a:t>Controls temperature</a:t>
            </a:r>
          </a:p>
          <a:p>
            <a:pPr lvl="1"/>
            <a:r>
              <a:rPr lang="en-US" sz="3600" dirty="0" smtClean="0">
                <a:solidFill>
                  <a:schemeClr val="bg1"/>
                </a:solidFill>
              </a:rPr>
              <a:t>Controls Air  to  breath</a:t>
            </a:r>
          </a:p>
          <a:p>
            <a:pPr lvl="1"/>
            <a:r>
              <a:rPr lang="en-US" sz="3600" dirty="0" smtClean="0">
                <a:solidFill>
                  <a:schemeClr val="bg1"/>
                </a:solidFill>
              </a:rPr>
              <a:t>Handles the waste produced</a:t>
            </a:r>
            <a:endParaRPr lang="en-US" sz="3600" dirty="0">
              <a:solidFill>
                <a:schemeClr val="bg1"/>
              </a:solidFill>
            </a:endParaRPr>
          </a:p>
        </p:txBody>
      </p:sp>
    </p:spTree>
    <p:extLst>
      <p:ext uri="{BB962C8B-B14F-4D97-AF65-F5344CB8AC3E}">
        <p14:creationId xmlns:p14="http://schemas.microsoft.com/office/powerpoint/2010/main" val="888743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365125"/>
            <a:ext cx="12192000" cy="1791479"/>
          </a:xfrm>
        </p:spPr>
        <p:txBody>
          <a:bodyPr/>
          <a:lstStyle/>
          <a:p>
            <a:pPr algn="ctr"/>
            <a:r>
              <a:rPr lang="en-US" u="sng" dirty="0" smtClean="0">
                <a:solidFill>
                  <a:schemeClr val="bg1"/>
                </a:solidFill>
                <a:latin typeface="Aharoni" panose="02010803020104030203" pitchFamily="2" charset="-79"/>
                <a:cs typeface="Aharoni" panose="02010803020104030203" pitchFamily="2" charset="-79"/>
              </a:rPr>
              <a:t>How does the support system control oxygen and air pressure?</a:t>
            </a:r>
            <a:endParaRPr lang="en-US"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20770" y="2398143"/>
            <a:ext cx="11207151" cy="4598329"/>
          </a:xfrm>
        </p:spPr>
        <p:txBody>
          <a:bodyPr/>
          <a:lstStyle/>
          <a:p>
            <a:r>
              <a:rPr lang="en-US" sz="4000" dirty="0" smtClean="0">
                <a:solidFill>
                  <a:schemeClr val="bg1"/>
                </a:solidFill>
              </a:rPr>
              <a:t>It supplies air to the cabin.</a:t>
            </a:r>
          </a:p>
          <a:p>
            <a:pPr lvl="1"/>
            <a:r>
              <a:rPr lang="en-US" sz="4000" dirty="0" smtClean="0">
                <a:solidFill>
                  <a:schemeClr val="bg1"/>
                </a:solidFill>
              </a:rPr>
              <a:t>This air contains 80% nitrogen and 20% oxygen</a:t>
            </a:r>
          </a:p>
          <a:p>
            <a:pPr lvl="1"/>
            <a:endParaRPr lang="en-US" sz="4000" dirty="0" smtClean="0">
              <a:solidFill>
                <a:schemeClr val="bg1"/>
              </a:solidFill>
            </a:endParaRPr>
          </a:p>
          <a:p>
            <a:pPr lvl="1"/>
            <a:r>
              <a:rPr lang="en-US" sz="4000" dirty="0" smtClean="0">
                <a:solidFill>
                  <a:schemeClr val="bg1"/>
                </a:solidFill>
              </a:rPr>
              <a:t>Without air pressure the body would…</a:t>
            </a:r>
          </a:p>
          <a:p>
            <a:pPr lvl="2"/>
            <a:r>
              <a:rPr lang="en-US" sz="4000" dirty="0" smtClean="0">
                <a:solidFill>
                  <a:schemeClr val="bg1"/>
                </a:solidFill>
              </a:rPr>
              <a:t>Expand to about twice it’s normal size</a:t>
            </a:r>
          </a:p>
          <a:p>
            <a:pPr lvl="2"/>
            <a:endParaRPr lang="en-US" dirty="0">
              <a:solidFill>
                <a:schemeClr val="bg1"/>
              </a:solidFill>
            </a:endParaRPr>
          </a:p>
        </p:txBody>
      </p:sp>
    </p:spTree>
    <p:extLst>
      <p:ext uri="{BB962C8B-B14F-4D97-AF65-F5344CB8AC3E}">
        <p14:creationId xmlns:p14="http://schemas.microsoft.com/office/powerpoint/2010/main" val="27000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365125"/>
            <a:ext cx="12192000" cy="1325563"/>
          </a:xfrm>
        </p:spPr>
        <p:txBody>
          <a:bodyPr/>
          <a:lstStyle/>
          <a:p>
            <a:pPr algn="ctr"/>
            <a:r>
              <a:rPr lang="en-US" u="sng" dirty="0" smtClean="0">
                <a:solidFill>
                  <a:schemeClr val="bg1"/>
                </a:solidFill>
                <a:latin typeface="Aharoni" panose="02010803020104030203" pitchFamily="2" charset="-79"/>
                <a:cs typeface="Aharoni" panose="02010803020104030203" pitchFamily="2" charset="-79"/>
              </a:rPr>
              <a:t>How does the support system handle waste?</a:t>
            </a:r>
            <a:endParaRPr lang="en-US"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70936" y="1518249"/>
            <a:ext cx="10982864" cy="4658714"/>
          </a:xfrm>
        </p:spPr>
        <p:txBody>
          <a:bodyPr/>
          <a:lstStyle/>
          <a:p>
            <a:r>
              <a:rPr lang="en-US" dirty="0" smtClean="0">
                <a:solidFill>
                  <a:schemeClr val="bg1"/>
                </a:solidFill>
              </a:rPr>
              <a:t>It has to be managed very carefully due to limited space.</a:t>
            </a:r>
          </a:p>
          <a:p>
            <a:r>
              <a:rPr lang="en-US" dirty="0" smtClean="0">
                <a:solidFill>
                  <a:schemeClr val="bg1"/>
                </a:solidFill>
              </a:rPr>
              <a:t>Carbon Dioxide exhaled is removed.</a:t>
            </a:r>
          </a:p>
          <a:p>
            <a:r>
              <a:rPr lang="en-US" dirty="0" smtClean="0">
                <a:solidFill>
                  <a:schemeClr val="bg1"/>
                </a:solidFill>
              </a:rPr>
              <a:t>Limit the amount of garbage produced.</a:t>
            </a:r>
          </a:p>
          <a:p>
            <a:r>
              <a:rPr lang="en-US" dirty="0" smtClean="0">
                <a:solidFill>
                  <a:schemeClr val="bg1"/>
                </a:solidFill>
              </a:rPr>
              <a:t>If the trash bag gets full , it is sealed off and stored till landing.</a:t>
            </a:r>
          </a:p>
          <a:p>
            <a:r>
              <a:rPr lang="en-US" dirty="0" smtClean="0">
                <a:solidFill>
                  <a:schemeClr val="bg1"/>
                </a:solidFill>
              </a:rPr>
              <a:t>Toilets are designed to collect liquid and solid wastes.</a:t>
            </a:r>
          </a:p>
          <a:p>
            <a:r>
              <a:rPr lang="en-US" dirty="0" smtClean="0">
                <a:solidFill>
                  <a:schemeClr val="bg1"/>
                </a:solidFill>
              </a:rPr>
              <a:t>Liquid (urine) waste is recycled</a:t>
            </a:r>
          </a:p>
          <a:p>
            <a:r>
              <a:rPr lang="en-US" dirty="0" smtClean="0">
                <a:solidFill>
                  <a:schemeClr val="bg1"/>
                </a:solidFill>
              </a:rPr>
              <a:t>Solid waste (Feces) is compressed and stored </a:t>
            </a:r>
            <a:endParaRPr lang="en-US" dirty="0">
              <a:solidFill>
                <a:schemeClr val="bg1"/>
              </a:solidFill>
            </a:endParaRPr>
          </a:p>
        </p:txBody>
      </p:sp>
    </p:spTree>
    <p:extLst>
      <p:ext uri="{BB962C8B-B14F-4D97-AF65-F5344CB8AC3E}">
        <p14:creationId xmlns:p14="http://schemas.microsoft.com/office/powerpoint/2010/main" val="109300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1"/>
            <a:ext cx="12192000" cy="1690688"/>
          </a:xfrm>
        </p:spPr>
        <p:txBody>
          <a:bodyPr/>
          <a:lstStyle/>
          <a:p>
            <a:pPr algn="ctr"/>
            <a:r>
              <a:rPr lang="en-US" u="sng" dirty="0" smtClean="0">
                <a:solidFill>
                  <a:schemeClr val="bg1"/>
                </a:solidFill>
                <a:latin typeface="Aharoni" panose="02010803020104030203" pitchFamily="2" charset="-79"/>
                <a:cs typeface="Aharoni" panose="02010803020104030203" pitchFamily="2" charset="-79"/>
              </a:rPr>
              <a:t>How does the support system supply food and drink?</a:t>
            </a:r>
            <a:endParaRPr lang="en-US"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solidFill>
                  <a:schemeClr val="bg1"/>
                </a:solidFill>
              </a:rPr>
              <a:t>All food and drink must be carried onto the spacecraft before lift off.</a:t>
            </a:r>
          </a:p>
          <a:p>
            <a:r>
              <a:rPr lang="en-US" dirty="0" smtClean="0">
                <a:solidFill>
                  <a:schemeClr val="bg1"/>
                </a:solidFill>
              </a:rPr>
              <a:t>Food must to packaged for long-term use.</a:t>
            </a:r>
          </a:p>
          <a:p>
            <a:r>
              <a:rPr lang="en-US" dirty="0" smtClean="0">
                <a:solidFill>
                  <a:schemeClr val="bg1"/>
                </a:solidFill>
              </a:rPr>
              <a:t>Drinking is done with straws or special zero-gravity cups.</a:t>
            </a:r>
          </a:p>
          <a:p>
            <a:pPr marL="0" indent="0">
              <a:buNone/>
            </a:pPr>
            <a:endParaRPr lang="en-US" dirty="0">
              <a:solidFill>
                <a:schemeClr val="bg1"/>
              </a:solidFill>
            </a:endParaRPr>
          </a:p>
        </p:txBody>
      </p:sp>
    </p:spTree>
    <p:extLst>
      <p:ext uri="{BB962C8B-B14F-4D97-AF65-F5344CB8AC3E}">
        <p14:creationId xmlns:p14="http://schemas.microsoft.com/office/powerpoint/2010/main" val="255993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1"/>
            <a:ext cx="12192000" cy="1199072"/>
          </a:xfrm>
        </p:spPr>
        <p:txBody>
          <a:bodyPr>
            <a:normAutofit fontScale="90000"/>
          </a:bodyPr>
          <a:lstStyle/>
          <a:p>
            <a:pPr algn="ctr"/>
            <a:r>
              <a:rPr lang="en-US" dirty="0" smtClean="0">
                <a:solidFill>
                  <a:schemeClr val="bg1"/>
                </a:solidFill>
                <a:latin typeface="Aharoni" panose="02010803020104030203" pitchFamily="2" charset="-79"/>
                <a:cs typeface="Aharoni" panose="02010803020104030203" pitchFamily="2" charset="-79"/>
              </a:rPr>
              <a:t>How are resources conserved on the spacecraft?</a:t>
            </a:r>
            <a:endParaRPr lang="en-US"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871270"/>
            <a:ext cx="12192000" cy="2510286"/>
          </a:xfrm>
        </p:spPr>
        <p:txBody>
          <a:bodyPr>
            <a:normAutofit/>
          </a:bodyPr>
          <a:lstStyle/>
          <a:p>
            <a:r>
              <a:rPr lang="en-US" sz="4000" dirty="0" smtClean="0">
                <a:solidFill>
                  <a:schemeClr val="bg1"/>
                </a:solidFill>
              </a:rPr>
              <a:t>Water Conservation:</a:t>
            </a:r>
          </a:p>
          <a:p>
            <a:pPr lvl="1"/>
            <a:r>
              <a:rPr lang="en-US" sz="4000" dirty="0" smtClean="0">
                <a:solidFill>
                  <a:schemeClr val="bg1"/>
                </a:solidFill>
              </a:rPr>
              <a:t>Use washcloths or sponges rather running water</a:t>
            </a:r>
          </a:p>
          <a:p>
            <a:pPr lvl="1"/>
            <a:r>
              <a:rPr lang="en-US" sz="4000" dirty="0" smtClean="0">
                <a:solidFill>
                  <a:schemeClr val="bg1"/>
                </a:solidFill>
              </a:rPr>
              <a:t>Waste water is reclaimed, treated and reused.</a:t>
            </a:r>
          </a:p>
          <a:p>
            <a:pPr lvl="2"/>
            <a:r>
              <a:rPr lang="en-US" sz="4000" dirty="0" smtClean="0">
                <a:solidFill>
                  <a:schemeClr val="bg1"/>
                </a:solidFill>
              </a:rPr>
              <a:t>Example: Urine is recycled into drinking water.</a:t>
            </a:r>
            <a:endParaRPr lang="en-US" sz="4000" dirty="0">
              <a:solidFill>
                <a:schemeClr val="bg1"/>
              </a:solidFill>
            </a:endParaRPr>
          </a:p>
        </p:txBody>
      </p:sp>
      <p:sp>
        <p:nvSpPr>
          <p:cNvPr id="4" name="TextBox 3"/>
          <p:cNvSpPr txBox="1"/>
          <p:nvPr/>
        </p:nvSpPr>
        <p:spPr>
          <a:xfrm>
            <a:off x="0" y="3321170"/>
            <a:ext cx="12284015" cy="3416320"/>
          </a:xfrm>
          <a:prstGeom prst="rect">
            <a:avLst/>
          </a:prstGeom>
          <a:noFill/>
        </p:spPr>
        <p:txBody>
          <a:bodyPr wrap="square" rtlCol="0">
            <a:spAutoFit/>
          </a:bodyPr>
          <a:lstStyle/>
          <a:p>
            <a:r>
              <a:rPr lang="en-US" sz="3600" dirty="0" smtClean="0">
                <a:solidFill>
                  <a:schemeClr val="bg1"/>
                </a:solidFill>
              </a:rPr>
              <a:t>Air Conservation: </a:t>
            </a:r>
          </a:p>
          <a:p>
            <a:r>
              <a:rPr lang="en-US" sz="3600" dirty="0">
                <a:solidFill>
                  <a:schemeClr val="bg1"/>
                </a:solidFill>
              </a:rPr>
              <a:t>	</a:t>
            </a:r>
            <a:r>
              <a:rPr lang="en-US" sz="3600" dirty="0" smtClean="0">
                <a:solidFill>
                  <a:schemeClr val="bg1"/>
                </a:solidFill>
              </a:rPr>
              <a:t>Goes through the recycling system of spacecraft to be 	filtered and cleaned.</a:t>
            </a:r>
          </a:p>
          <a:p>
            <a:r>
              <a:rPr lang="en-US" sz="3600" dirty="0">
                <a:solidFill>
                  <a:schemeClr val="bg1"/>
                </a:solidFill>
              </a:rPr>
              <a:t>	</a:t>
            </a:r>
            <a:r>
              <a:rPr lang="en-US" sz="3600" dirty="0" smtClean="0">
                <a:solidFill>
                  <a:schemeClr val="bg1"/>
                </a:solidFill>
              </a:rPr>
              <a:t>Levels of oxygen, carbon dioxide, and other gases are 	</a:t>
            </a:r>
            <a:r>
              <a:rPr lang="en-US" sz="3600" dirty="0" smtClean="0">
                <a:solidFill>
                  <a:schemeClr val="bg1"/>
                </a:solidFill>
              </a:rPr>
              <a:t>constantly </a:t>
            </a:r>
            <a:r>
              <a:rPr lang="en-US" sz="3600" dirty="0" smtClean="0">
                <a:solidFill>
                  <a:schemeClr val="bg1"/>
                </a:solidFill>
              </a:rPr>
              <a:t>maintained.</a:t>
            </a:r>
          </a:p>
          <a:p>
            <a:r>
              <a:rPr lang="en-US" sz="3600" dirty="0">
                <a:solidFill>
                  <a:schemeClr val="bg1"/>
                </a:solidFill>
              </a:rPr>
              <a:t>	</a:t>
            </a:r>
            <a:r>
              <a:rPr lang="en-US" sz="3600" dirty="0" smtClean="0">
                <a:solidFill>
                  <a:schemeClr val="bg1"/>
                </a:solidFill>
              </a:rPr>
              <a:t>Oxygen is only supplied where and when it is needed most.</a:t>
            </a:r>
            <a:endParaRPr lang="en-US" sz="3600" dirty="0">
              <a:solidFill>
                <a:schemeClr val="bg1"/>
              </a:solidFill>
            </a:endParaRPr>
          </a:p>
        </p:txBody>
      </p:sp>
    </p:spTree>
    <p:extLst>
      <p:ext uri="{BB962C8B-B14F-4D97-AF65-F5344CB8AC3E}">
        <p14:creationId xmlns:p14="http://schemas.microsoft.com/office/powerpoint/2010/main" val="317693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ircle(in)">
                                      <p:cBhvr>
                                        <p:cTn id="21" dur="2000"/>
                                        <p:tgtEl>
                                          <p:spTgt spid="4">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ircle(in)">
                                      <p:cBhvr>
                                        <p:cTn id="24" dur="2000"/>
                                        <p:tgtEl>
                                          <p:spTgt spid="4">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circle(in)">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0"/>
            <a:ext cx="12192000" cy="854015"/>
          </a:xfrm>
        </p:spPr>
        <p:txBody>
          <a:bodyPr>
            <a:normAutofit/>
          </a:bodyPr>
          <a:lstStyle/>
          <a:p>
            <a:pPr algn="ctr"/>
            <a:r>
              <a:rPr lang="en-US" sz="4800" u="sng" dirty="0" smtClean="0">
                <a:solidFill>
                  <a:schemeClr val="bg1"/>
                </a:solidFill>
                <a:latin typeface="Aharoni" panose="02010803020104030203" pitchFamily="2" charset="-79"/>
                <a:cs typeface="Aharoni" panose="02010803020104030203" pitchFamily="2" charset="-79"/>
              </a:rPr>
              <a:t>How does the spacesuit help in space?</a:t>
            </a:r>
            <a:endParaRPr lang="en-US" sz="4800"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854015"/>
            <a:ext cx="12192000" cy="6530196"/>
          </a:xfrm>
        </p:spPr>
        <p:txBody>
          <a:bodyPr>
            <a:noAutofit/>
          </a:bodyPr>
          <a:lstStyle/>
          <a:p>
            <a:r>
              <a:rPr lang="en-US" sz="4000" dirty="0" smtClean="0">
                <a:solidFill>
                  <a:schemeClr val="bg1"/>
                </a:solidFill>
              </a:rPr>
              <a:t>Helps when astronaut is outside the spacecraft when in space.</a:t>
            </a:r>
          </a:p>
          <a:p>
            <a:pPr lvl="1"/>
            <a:r>
              <a:rPr lang="en-US" sz="4000" dirty="0" smtClean="0">
                <a:solidFill>
                  <a:schemeClr val="bg1"/>
                </a:solidFill>
              </a:rPr>
              <a:t>The primary life support subsystem supplies oxygen and air pressure.</a:t>
            </a:r>
          </a:p>
        </p:txBody>
      </p:sp>
      <p:pic>
        <p:nvPicPr>
          <p:cNvPr id="4" name="Picture 3"/>
          <p:cNvPicPr>
            <a:picLocks noChangeAspect="1"/>
          </p:cNvPicPr>
          <p:nvPr/>
        </p:nvPicPr>
        <p:blipFill>
          <a:blip r:embed="rId3"/>
          <a:stretch>
            <a:fillRect/>
          </a:stretch>
        </p:blipFill>
        <p:spPr>
          <a:xfrm>
            <a:off x="362309" y="3238500"/>
            <a:ext cx="11335110" cy="3619500"/>
          </a:xfrm>
          <a:prstGeom prst="rect">
            <a:avLst/>
          </a:prstGeom>
        </p:spPr>
      </p:pic>
    </p:spTree>
    <p:extLst>
      <p:ext uri="{BB962C8B-B14F-4D97-AF65-F5344CB8AC3E}">
        <p14:creationId xmlns:p14="http://schemas.microsoft.com/office/powerpoint/2010/main" val="35176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342153"/>
            <a:ext cx="10515600" cy="1325563"/>
          </a:xfrm>
        </p:spPr>
        <p:txBody>
          <a:bodyPr/>
          <a:lstStyle/>
          <a:p>
            <a:r>
              <a:rPr lang="en-US" dirty="0" smtClean="0">
                <a:solidFill>
                  <a:schemeClr val="bg1"/>
                </a:solidFill>
              </a:rPr>
              <a:t>Spacesuit Continued…</a:t>
            </a:r>
            <a:endParaRPr lang="en-US" dirty="0">
              <a:solidFill>
                <a:schemeClr val="bg1"/>
              </a:solidFill>
            </a:endParaRPr>
          </a:p>
        </p:txBody>
      </p:sp>
      <p:sp>
        <p:nvSpPr>
          <p:cNvPr id="3" name="Content Placeholder 2"/>
          <p:cNvSpPr>
            <a:spLocks noGrp="1"/>
          </p:cNvSpPr>
          <p:nvPr>
            <p:ph idx="1"/>
          </p:nvPr>
        </p:nvSpPr>
        <p:spPr>
          <a:xfrm>
            <a:off x="0" y="603848"/>
            <a:ext cx="12192000" cy="5874589"/>
          </a:xfrm>
        </p:spPr>
        <p:txBody>
          <a:bodyPr>
            <a:normAutofit fontScale="85000" lnSpcReduction="20000"/>
          </a:bodyPr>
          <a:lstStyle/>
          <a:p>
            <a:pPr lvl="1"/>
            <a:r>
              <a:rPr lang="en-US" sz="4300" dirty="0" smtClean="0">
                <a:solidFill>
                  <a:schemeClr val="bg1"/>
                </a:solidFill>
              </a:rPr>
              <a:t>It has many different layers.</a:t>
            </a:r>
          </a:p>
          <a:p>
            <a:pPr lvl="2"/>
            <a:r>
              <a:rPr lang="en-US" sz="4300" dirty="0" smtClean="0">
                <a:solidFill>
                  <a:schemeClr val="bg1"/>
                </a:solidFill>
              </a:rPr>
              <a:t>Outer layer reflect sunlight and do not tear easily</a:t>
            </a:r>
          </a:p>
          <a:p>
            <a:pPr lvl="2"/>
            <a:r>
              <a:rPr lang="en-US" sz="4300" dirty="0" smtClean="0">
                <a:solidFill>
                  <a:schemeClr val="bg1"/>
                </a:solidFill>
              </a:rPr>
              <a:t>Layers keep the temperature from changing inside the suit</a:t>
            </a:r>
          </a:p>
          <a:p>
            <a:pPr lvl="2"/>
            <a:r>
              <a:rPr lang="en-US" sz="4300" dirty="0" smtClean="0">
                <a:solidFill>
                  <a:schemeClr val="bg1"/>
                </a:solidFill>
              </a:rPr>
              <a:t>Layers provide protection from micrometeoroids.</a:t>
            </a:r>
          </a:p>
          <a:p>
            <a:pPr lvl="2"/>
            <a:r>
              <a:rPr lang="en-US" sz="4300" dirty="0" smtClean="0">
                <a:solidFill>
                  <a:schemeClr val="bg1"/>
                </a:solidFill>
              </a:rPr>
              <a:t>Inner layers keep astronaut cool by removing body heat and sweat.</a:t>
            </a:r>
          </a:p>
          <a:p>
            <a:pPr lvl="2"/>
            <a:r>
              <a:rPr lang="en-US" sz="4300" dirty="0" smtClean="0">
                <a:solidFill>
                  <a:schemeClr val="bg1"/>
                </a:solidFill>
              </a:rPr>
              <a:t>Have special joints or tapers in fabric to allow movement.</a:t>
            </a:r>
          </a:p>
          <a:p>
            <a:pPr lvl="2"/>
            <a:r>
              <a:rPr lang="en-US" sz="4300" dirty="0" smtClean="0">
                <a:solidFill>
                  <a:schemeClr val="bg1"/>
                </a:solidFill>
              </a:rPr>
              <a:t>The helmet is made of strong, clear materials that have a reflective coating to reduce glare</a:t>
            </a:r>
          </a:p>
          <a:p>
            <a:pPr lvl="2"/>
            <a:r>
              <a:rPr lang="en-US" sz="4300" dirty="0" smtClean="0">
                <a:solidFill>
                  <a:schemeClr val="bg1"/>
                </a:solidFill>
              </a:rPr>
              <a:t>Helmet has transparent layer of gold reflective coating to protect from radiation. </a:t>
            </a:r>
          </a:p>
          <a:p>
            <a:endParaRPr lang="en-US" dirty="0">
              <a:solidFill>
                <a:schemeClr val="bg1"/>
              </a:solidFill>
            </a:endParaRPr>
          </a:p>
        </p:txBody>
      </p:sp>
      <p:sp>
        <p:nvSpPr>
          <p:cNvPr id="4" name="Rectangle 3"/>
          <p:cNvSpPr/>
          <p:nvPr/>
        </p:nvSpPr>
        <p:spPr>
          <a:xfrm>
            <a:off x="6249720" y="6039293"/>
            <a:ext cx="5023683" cy="646331"/>
          </a:xfrm>
          <a:prstGeom prst="rect">
            <a:avLst/>
          </a:prstGeom>
        </p:spPr>
        <p:txBody>
          <a:bodyPr wrap="none">
            <a:spAutoFit/>
          </a:bodyPr>
          <a:lstStyle/>
          <a:p>
            <a:r>
              <a:rPr lang="en-US" dirty="0" smtClean="0">
                <a:hlinkClick r:id="rId3"/>
              </a:rPr>
              <a:t>https://www.youtube.com/watch?v=QGq-ywbyhUk</a:t>
            </a:r>
            <a:endParaRPr lang="en-US" dirty="0" smtClean="0"/>
          </a:p>
          <a:p>
            <a:r>
              <a:rPr lang="en-US" dirty="0" smtClean="0"/>
              <a:t>How spacesuits help astronauts?</a:t>
            </a:r>
            <a:endParaRPr lang="en-US" dirty="0"/>
          </a:p>
        </p:txBody>
      </p:sp>
    </p:spTree>
    <p:extLst>
      <p:ext uri="{BB962C8B-B14F-4D97-AF65-F5344CB8AC3E}">
        <p14:creationId xmlns:p14="http://schemas.microsoft.com/office/powerpoint/2010/main" val="3530866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100702"/>
            <a:ext cx="12192000" cy="1325563"/>
          </a:xfrm>
        </p:spPr>
        <p:txBody>
          <a:bodyPr/>
          <a:lstStyle/>
          <a:p>
            <a:r>
              <a:rPr lang="en-US" u="sng" dirty="0" smtClean="0">
                <a:solidFill>
                  <a:schemeClr val="bg1"/>
                </a:solidFill>
                <a:latin typeface="Aharoni" panose="02010803020104030203" pitchFamily="2" charset="-79"/>
                <a:cs typeface="Aharoni" panose="02010803020104030203" pitchFamily="2" charset="-79"/>
              </a:rPr>
              <a:t>How do astronauts adapt to weightlessness?</a:t>
            </a:r>
            <a:endParaRPr lang="en-US"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2143" y="974785"/>
            <a:ext cx="11731925" cy="5202178"/>
          </a:xfrm>
        </p:spPr>
        <p:txBody>
          <a:bodyPr/>
          <a:lstStyle/>
          <a:p>
            <a:r>
              <a:rPr lang="en-US" sz="4000" dirty="0" smtClean="0">
                <a:solidFill>
                  <a:schemeClr val="bg1"/>
                </a:solidFill>
              </a:rPr>
              <a:t>Special Cups to consume water with special </a:t>
            </a:r>
            <a:r>
              <a:rPr lang="en-US" sz="4000" dirty="0" smtClean="0">
                <a:solidFill>
                  <a:schemeClr val="bg1"/>
                </a:solidFill>
              </a:rPr>
              <a:t>stews </a:t>
            </a:r>
            <a:r>
              <a:rPr lang="en-US" sz="4000" dirty="0" smtClean="0">
                <a:solidFill>
                  <a:schemeClr val="bg1"/>
                </a:solidFill>
              </a:rPr>
              <a:t>to keep liquid from floating out</a:t>
            </a:r>
          </a:p>
          <a:p>
            <a:r>
              <a:rPr lang="en-US" sz="4000" dirty="0" smtClean="0">
                <a:solidFill>
                  <a:schemeClr val="bg1"/>
                </a:solidFill>
              </a:rPr>
              <a:t>Sleep in sleeping bags that </a:t>
            </a:r>
            <a:r>
              <a:rPr lang="en-US" sz="4000" dirty="0" smtClean="0">
                <a:solidFill>
                  <a:schemeClr val="bg1"/>
                </a:solidFill>
              </a:rPr>
              <a:t>strapped </a:t>
            </a:r>
            <a:r>
              <a:rPr lang="en-US" sz="4000" dirty="0" smtClean="0">
                <a:solidFill>
                  <a:schemeClr val="bg1"/>
                </a:solidFill>
              </a:rPr>
              <a:t>down to keep from floating away</a:t>
            </a:r>
          </a:p>
          <a:p>
            <a:r>
              <a:rPr lang="en-US" sz="4000" dirty="0" smtClean="0">
                <a:solidFill>
                  <a:schemeClr val="bg1"/>
                </a:solidFill>
              </a:rPr>
              <a:t>Cleaning without water, use special soap that can be wiped away without water.</a:t>
            </a:r>
          </a:p>
          <a:p>
            <a:r>
              <a:rPr lang="en-US" sz="4000" dirty="0" smtClean="0">
                <a:solidFill>
                  <a:schemeClr val="bg1"/>
                </a:solidFill>
              </a:rPr>
              <a:t>Use a vacuum cleaner to catch floating objects.</a:t>
            </a:r>
          </a:p>
          <a:p>
            <a:endParaRPr lang="en-US" dirty="0">
              <a:solidFill>
                <a:schemeClr val="bg1"/>
              </a:solidFill>
            </a:endParaRPr>
          </a:p>
        </p:txBody>
      </p:sp>
      <p:sp>
        <p:nvSpPr>
          <p:cNvPr id="4" name="Rectangle 3"/>
          <p:cNvSpPr/>
          <p:nvPr/>
        </p:nvSpPr>
        <p:spPr>
          <a:xfrm>
            <a:off x="799443" y="5366433"/>
            <a:ext cx="10357323" cy="1200329"/>
          </a:xfrm>
          <a:prstGeom prst="rect">
            <a:avLst/>
          </a:prstGeom>
        </p:spPr>
        <p:txBody>
          <a:bodyPr wrap="none">
            <a:spAutoFit/>
          </a:bodyPr>
          <a:lstStyle/>
          <a:p>
            <a:r>
              <a:rPr lang="en-US" sz="3600" dirty="0" smtClean="0">
                <a:solidFill>
                  <a:schemeClr val="bg1"/>
                </a:solidFill>
                <a:hlinkClick r:id="rId3"/>
              </a:rPr>
              <a:t>https://www.youtube.com/watch?v=KsNajvy3Z7Y</a:t>
            </a:r>
            <a:endParaRPr lang="en-US" sz="3600" dirty="0">
              <a:solidFill>
                <a:schemeClr val="bg1"/>
              </a:solidFill>
            </a:endParaRPr>
          </a:p>
          <a:p>
            <a:r>
              <a:rPr lang="en-US" sz="3600" dirty="0" smtClean="0">
                <a:solidFill>
                  <a:schemeClr val="bg1"/>
                </a:solidFill>
              </a:rPr>
              <a:t>How Astronauts  eat, sleep and use bathroom in space</a:t>
            </a:r>
            <a:endParaRPr lang="en-US" sz="3600" dirty="0">
              <a:solidFill>
                <a:schemeClr val="bg1"/>
              </a:solidFill>
            </a:endParaRPr>
          </a:p>
        </p:txBody>
      </p:sp>
    </p:spTree>
    <p:extLst>
      <p:ext uri="{BB962C8B-B14F-4D97-AF65-F5344CB8AC3E}">
        <p14:creationId xmlns:p14="http://schemas.microsoft.com/office/powerpoint/2010/main" val="165740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238724"/>
            <a:ext cx="12192000" cy="1325563"/>
          </a:xfrm>
        </p:spPr>
        <p:txBody>
          <a:bodyPr/>
          <a:lstStyle/>
          <a:p>
            <a:r>
              <a:rPr lang="en-US" u="sng" dirty="0" smtClean="0">
                <a:solidFill>
                  <a:schemeClr val="bg1"/>
                </a:solidFill>
                <a:latin typeface="Aharoni" panose="02010803020104030203" pitchFamily="2" charset="-79"/>
                <a:cs typeface="Aharoni" panose="02010803020104030203" pitchFamily="2" charset="-79"/>
              </a:rPr>
              <a:t>Does weightlessness cause long-term effects?</a:t>
            </a:r>
            <a:endParaRPr lang="en-US"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724619"/>
            <a:ext cx="12192000" cy="5452344"/>
          </a:xfrm>
        </p:spPr>
        <p:txBody>
          <a:bodyPr/>
          <a:lstStyle/>
          <a:p>
            <a:r>
              <a:rPr lang="en-US" dirty="0" smtClean="0">
                <a:solidFill>
                  <a:schemeClr val="bg1"/>
                </a:solidFill>
              </a:rPr>
              <a:t>Causes muscles and bones in legs and lower back to lose strength</a:t>
            </a:r>
          </a:p>
          <a:p>
            <a:r>
              <a:rPr lang="en-US" dirty="0" smtClean="0">
                <a:solidFill>
                  <a:schemeClr val="bg1"/>
                </a:solidFill>
              </a:rPr>
              <a:t>Bone density can decrease 0.6% to 5% each month in space</a:t>
            </a:r>
          </a:p>
          <a:p>
            <a:r>
              <a:rPr lang="en-US" dirty="0" smtClean="0">
                <a:solidFill>
                  <a:schemeClr val="bg1"/>
                </a:solidFill>
              </a:rPr>
              <a:t>Length of spine increases, causing back pain</a:t>
            </a:r>
          </a:p>
          <a:p>
            <a:r>
              <a:rPr lang="en-US" dirty="0" smtClean="0">
                <a:solidFill>
                  <a:schemeClr val="bg1"/>
                </a:solidFill>
              </a:rPr>
              <a:t>Due to this, Astronauts exercise daily when in space</a:t>
            </a:r>
          </a:p>
          <a:p>
            <a:r>
              <a:rPr lang="en-US" dirty="0" smtClean="0">
                <a:solidFill>
                  <a:schemeClr val="bg1"/>
                </a:solidFill>
              </a:rPr>
              <a:t>No gravity causes  blood and water to move to the head and upper body but not the lower body.</a:t>
            </a:r>
          </a:p>
          <a:p>
            <a:r>
              <a:rPr lang="en-US" dirty="0" smtClean="0">
                <a:solidFill>
                  <a:schemeClr val="bg1"/>
                </a:solidFill>
              </a:rPr>
              <a:t>Amount of blood also decreases.</a:t>
            </a:r>
          </a:p>
          <a:p>
            <a:r>
              <a:rPr lang="en-US" dirty="0" smtClean="0">
                <a:solidFill>
                  <a:schemeClr val="bg1"/>
                </a:solidFill>
              </a:rPr>
              <a:t>Heart becomes weaker due to not having to work as hard in space.</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050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4" name="SGP6Y0Pnhe4"/>
          <p:cNvPicPr>
            <a:picLocks noRot="1" noChangeAspect="1"/>
          </p:cNvPicPr>
          <p:nvPr>
            <a:videoFile r:link="rId1"/>
          </p:nvPr>
        </p:nvPicPr>
        <p:blipFill>
          <a:blip r:embed="rId4"/>
          <a:stretch>
            <a:fillRect/>
          </a:stretch>
        </p:blipFill>
        <p:spPr>
          <a:xfrm>
            <a:off x="0" y="1121434"/>
            <a:ext cx="12192000" cy="5736566"/>
          </a:xfrm>
          <a:prstGeom prst="rect">
            <a:avLst/>
          </a:prstGeom>
        </p:spPr>
      </p:pic>
      <p:sp>
        <p:nvSpPr>
          <p:cNvPr id="2" name="Title 1"/>
          <p:cNvSpPr>
            <a:spLocks noGrp="1"/>
          </p:cNvSpPr>
          <p:nvPr>
            <p:ph type="title"/>
          </p:nvPr>
        </p:nvSpPr>
        <p:spPr>
          <a:xfrm>
            <a:off x="0" y="0"/>
            <a:ext cx="12192000" cy="1325563"/>
          </a:xfrm>
        </p:spPr>
        <p:txBody>
          <a:bodyPr>
            <a:normAutofit/>
          </a:bodyPr>
          <a:lstStyle/>
          <a:p>
            <a:pPr algn="ctr"/>
            <a:r>
              <a:rPr lang="en-US" sz="4000" dirty="0" smtClean="0">
                <a:solidFill>
                  <a:schemeClr val="bg1"/>
                </a:solidFill>
                <a:latin typeface="Aharoni" panose="02010803020104030203" pitchFamily="2" charset="-79"/>
                <a:cs typeface="Aharoni" panose="02010803020104030203" pitchFamily="2" charset="-79"/>
              </a:rPr>
              <a:t>Let’s Review with NASA on the ISS, international space station</a:t>
            </a:r>
            <a:endParaRPr lang="en-US" sz="4000"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1121434"/>
            <a:ext cx="12192000" cy="5055529"/>
          </a:xfrm>
        </p:spPr>
        <p:txBody>
          <a:bodyPr/>
          <a:lstStyle/>
          <a:p>
            <a:pPr algn="ctr"/>
            <a:r>
              <a:rPr lang="en-US" sz="2000" dirty="0" smtClean="0">
                <a:solidFill>
                  <a:schemeClr val="bg1"/>
                </a:solidFill>
              </a:rPr>
              <a:t>(29 </a:t>
            </a:r>
            <a:r>
              <a:rPr lang="en-US" sz="2000" dirty="0" smtClean="0">
                <a:solidFill>
                  <a:schemeClr val="bg1"/>
                </a:solidFill>
              </a:rPr>
              <a:t>mins</a:t>
            </a:r>
            <a:r>
              <a:rPr lang="en-US" sz="2000" dirty="0" smtClean="0">
                <a:solidFill>
                  <a:schemeClr val="bg1"/>
                </a:solidFill>
              </a:rPr>
              <a:t>.)  </a:t>
            </a:r>
            <a:r>
              <a:rPr lang="en-US" sz="2000" dirty="0" smtClean="0">
                <a:hlinkClick r:id="rId5"/>
              </a:rPr>
              <a:t>https://www.youtube.com/watch?v=SGP6Y0Pnhe4</a:t>
            </a:r>
            <a:endParaRPr lang="en-US" sz="2000" dirty="0" smtClean="0"/>
          </a:p>
          <a:p>
            <a:endParaRPr lang="en-US" dirty="0"/>
          </a:p>
        </p:txBody>
      </p:sp>
    </p:spTree>
    <p:extLst>
      <p:ext uri="{BB962C8B-B14F-4D97-AF65-F5344CB8AC3E}">
        <p14:creationId xmlns:p14="http://schemas.microsoft.com/office/powerpoint/2010/main" val="1279709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0" y="365125"/>
            <a:ext cx="12192000" cy="1325563"/>
          </a:xfrm>
        </p:spPr>
        <p:txBody>
          <a:bodyPr/>
          <a:lstStyle/>
          <a:p>
            <a:r>
              <a:rPr lang="en-US" dirty="0" smtClean="0">
                <a:solidFill>
                  <a:schemeClr val="bg1"/>
                </a:solidFill>
              </a:rPr>
              <a:t>Please answer the question below on the back of your PDN</a:t>
            </a:r>
            <a:endParaRPr lang="en-US" dirty="0">
              <a:solidFill>
                <a:schemeClr val="bg1"/>
              </a:solidFill>
            </a:endParaRPr>
          </a:p>
        </p:txBody>
      </p:sp>
      <p:sp>
        <p:nvSpPr>
          <p:cNvPr id="3" name="Content Placeholder 2"/>
          <p:cNvSpPr>
            <a:spLocks noGrp="1"/>
          </p:cNvSpPr>
          <p:nvPr>
            <p:ph idx="1"/>
          </p:nvPr>
        </p:nvSpPr>
        <p:spPr>
          <a:xfrm>
            <a:off x="241540" y="1825624"/>
            <a:ext cx="11766430" cy="4946111"/>
          </a:xfrm>
        </p:spPr>
        <p:txBody>
          <a:bodyPr>
            <a:noAutofit/>
          </a:bodyPr>
          <a:lstStyle/>
          <a:p>
            <a:pPr algn="ctr"/>
            <a:r>
              <a:rPr lang="en-US" sz="5400" dirty="0" smtClean="0">
                <a:solidFill>
                  <a:schemeClr val="bg1"/>
                </a:solidFill>
              </a:rPr>
              <a:t>Nasa has just called and you were picked to be the first middle school student to go visit the ISS, international space station.  What would you need to bring for the trip?  Explain why you would pack each item you listed.</a:t>
            </a:r>
            <a:endParaRPr lang="en-US" sz="5400" dirty="0">
              <a:solidFill>
                <a:schemeClr val="bg1"/>
              </a:solidFill>
            </a:endParaRPr>
          </a:p>
        </p:txBody>
      </p:sp>
    </p:spTree>
    <p:extLst>
      <p:ext uri="{BB962C8B-B14F-4D97-AF65-F5344CB8AC3E}">
        <p14:creationId xmlns:p14="http://schemas.microsoft.com/office/powerpoint/2010/main" val="130083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8200" y="408257"/>
            <a:ext cx="10515600" cy="1325563"/>
          </a:xfrm>
        </p:spPr>
        <p:txBody>
          <a:bodyPr/>
          <a:lstStyle/>
          <a:p>
            <a:r>
              <a:rPr lang="en-US" dirty="0" smtClean="0">
                <a:solidFill>
                  <a:schemeClr val="bg1"/>
                </a:solidFill>
              </a:rPr>
              <a:t>Do you need to re-pack for your space trip??</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800" dirty="0" smtClean="0">
                <a:solidFill>
                  <a:schemeClr val="bg1"/>
                </a:solidFill>
              </a:rPr>
              <a:t>Make a new list of what you will pack for your trip into space.</a:t>
            </a:r>
          </a:p>
          <a:p>
            <a:r>
              <a:rPr lang="en-US" sz="4800" dirty="0" smtClean="0">
                <a:solidFill>
                  <a:schemeClr val="bg1"/>
                </a:solidFill>
              </a:rPr>
              <a:t>Be sure to explain why you are bringing each item.</a:t>
            </a:r>
            <a:endParaRPr lang="en-US" sz="4800" dirty="0">
              <a:solidFill>
                <a:schemeClr val="bg1"/>
              </a:solidFill>
            </a:endParaRPr>
          </a:p>
        </p:txBody>
      </p:sp>
    </p:spTree>
    <p:extLst>
      <p:ext uri="{BB962C8B-B14F-4D97-AF65-F5344CB8AC3E}">
        <p14:creationId xmlns:p14="http://schemas.microsoft.com/office/powerpoint/2010/main" val="19328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ctrTitle"/>
          </p:nvPr>
        </p:nvSpPr>
        <p:spPr>
          <a:xfrm>
            <a:off x="0" y="-698739"/>
            <a:ext cx="12192000" cy="3398808"/>
          </a:xfrm>
        </p:spPr>
        <p:txBody>
          <a:bodyPr/>
          <a:lstStyle/>
          <a:p>
            <a:r>
              <a:rPr lang="en-US" dirty="0" smtClean="0">
                <a:solidFill>
                  <a:schemeClr val="bg1"/>
                </a:solidFill>
              </a:rPr>
              <a:t>Pair-Share ideas with table partner </a:t>
            </a:r>
            <a:r>
              <a:rPr lang="en-US" sz="2000" dirty="0" smtClean="0">
                <a:solidFill>
                  <a:schemeClr val="bg1"/>
                </a:solidFill>
              </a:rPr>
              <a:t>(1 min.)</a:t>
            </a:r>
            <a:r>
              <a:rPr lang="en-US" dirty="0" smtClean="0">
                <a:solidFill>
                  <a:schemeClr val="bg1"/>
                </a:solidFill>
              </a:rPr>
              <a:t/>
            </a:r>
            <a:br>
              <a:rPr lang="en-US" dirty="0" smtClean="0">
                <a:solidFill>
                  <a:schemeClr val="bg1"/>
                </a:solidFill>
              </a:rPr>
            </a:br>
            <a:r>
              <a:rPr lang="en-US" dirty="0" smtClean="0">
                <a:solidFill>
                  <a:schemeClr val="bg1"/>
                </a:solidFill>
              </a:rPr>
              <a:t>Re-group and discuss as a class</a:t>
            </a:r>
            <a:r>
              <a:rPr lang="en-US" dirty="0">
                <a:solidFill>
                  <a:schemeClr val="bg1"/>
                </a:solidFill>
              </a:rPr>
              <a:t/>
            </a:r>
            <a:br>
              <a:rPr lang="en-US" dirty="0">
                <a:solidFill>
                  <a:schemeClr val="bg1"/>
                </a:solidFill>
              </a:rPr>
            </a:br>
            <a:r>
              <a:rPr lang="en-US" dirty="0" smtClean="0">
                <a:solidFill>
                  <a:schemeClr val="bg1"/>
                </a:solidFill>
              </a:rPr>
              <a:t>Teacher will list Ideas Below….</a:t>
            </a:r>
            <a:endParaRPr lang="en-US" dirty="0">
              <a:solidFill>
                <a:schemeClr val="bg1"/>
              </a:solidFill>
            </a:endParaRPr>
          </a:p>
        </p:txBody>
      </p:sp>
    </p:spTree>
    <p:extLst>
      <p:ext uri="{BB962C8B-B14F-4D97-AF65-F5344CB8AC3E}">
        <p14:creationId xmlns:p14="http://schemas.microsoft.com/office/powerpoint/2010/main" val="116501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0" y="1124250"/>
            <a:ext cx="12192000" cy="1662083"/>
          </a:xfrm>
        </p:spPr>
        <p:txBody>
          <a:bodyPr/>
          <a:lstStyle/>
          <a:p>
            <a:r>
              <a:rPr lang="en-US" u="sng" dirty="0" smtClean="0">
                <a:solidFill>
                  <a:schemeClr val="bg1"/>
                </a:solidFill>
                <a:latin typeface="Aharoni" panose="02010803020104030203" pitchFamily="2" charset="-79"/>
                <a:cs typeface="Aharoni" panose="02010803020104030203" pitchFamily="2" charset="-79"/>
              </a:rPr>
              <a:t>Let’s see if we forgot anything we will need..</a:t>
            </a:r>
            <a:endParaRPr lang="en-US"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58792" y="3666225"/>
            <a:ext cx="11095008" cy="2510737"/>
          </a:xfrm>
        </p:spPr>
        <p:txBody>
          <a:bodyPr/>
          <a:lstStyle/>
          <a:p>
            <a:r>
              <a:rPr lang="en-US" dirty="0" smtClean="0">
                <a:solidFill>
                  <a:schemeClr val="bg1"/>
                </a:solidFill>
              </a:rPr>
              <a:t>Please open TX Fusion textbook to page. 638</a:t>
            </a:r>
          </a:p>
          <a:p>
            <a:r>
              <a:rPr lang="en-US" dirty="0" smtClean="0">
                <a:solidFill>
                  <a:schemeClr val="bg1"/>
                </a:solidFill>
              </a:rPr>
              <a:t>Teacher will pass out graphic organizer to assist with notes</a:t>
            </a:r>
          </a:p>
          <a:p>
            <a:r>
              <a:rPr lang="en-US" dirty="0" smtClean="0">
                <a:solidFill>
                  <a:schemeClr val="bg1"/>
                </a:solidFill>
              </a:rPr>
              <a:t>Students will follow along with power point and book to complete the graphic organizer.</a:t>
            </a:r>
            <a:endParaRPr lang="en-US" dirty="0">
              <a:solidFill>
                <a:schemeClr val="bg1"/>
              </a:solidFill>
            </a:endParaRPr>
          </a:p>
        </p:txBody>
      </p:sp>
    </p:spTree>
    <p:extLst>
      <p:ext uri="{BB962C8B-B14F-4D97-AF65-F5344CB8AC3E}">
        <p14:creationId xmlns:p14="http://schemas.microsoft.com/office/powerpoint/2010/main" val="36088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57" y="-8441"/>
            <a:ext cx="12193057" cy="6858594"/>
          </a:xfrm>
          <a:prstGeom prst="rect">
            <a:avLst/>
          </a:prstGeom>
        </p:spPr>
      </p:pic>
      <p:pic>
        <p:nvPicPr>
          <p:cNvPr id="4" name="Picture 3"/>
          <p:cNvPicPr>
            <a:picLocks noChangeAspect="1"/>
          </p:cNvPicPr>
          <p:nvPr/>
        </p:nvPicPr>
        <p:blipFill>
          <a:blip r:embed="rId3"/>
          <a:stretch>
            <a:fillRect/>
          </a:stretch>
        </p:blipFill>
        <p:spPr>
          <a:xfrm>
            <a:off x="-112143" y="897147"/>
            <a:ext cx="12982754" cy="5960853"/>
          </a:xfrm>
          <a:prstGeom prst="rect">
            <a:avLst/>
          </a:prstGeom>
        </p:spPr>
      </p:pic>
      <p:sp>
        <p:nvSpPr>
          <p:cNvPr id="5" name="TextBox 4"/>
          <p:cNvSpPr txBox="1"/>
          <p:nvPr/>
        </p:nvSpPr>
        <p:spPr>
          <a:xfrm>
            <a:off x="5400136" y="3759209"/>
            <a:ext cx="1673525" cy="646331"/>
          </a:xfrm>
          <a:prstGeom prst="rect">
            <a:avLst/>
          </a:prstGeom>
          <a:noFill/>
        </p:spPr>
        <p:txBody>
          <a:bodyPr wrap="square" rtlCol="0">
            <a:spAutoFit/>
          </a:bodyPr>
          <a:lstStyle/>
          <a:p>
            <a:pPr algn="ctr"/>
            <a:r>
              <a:rPr lang="en-US" dirty="0" smtClean="0"/>
              <a:t>Survival in Space</a:t>
            </a:r>
            <a:endParaRPr lang="en-US" dirty="0"/>
          </a:p>
        </p:txBody>
      </p:sp>
      <p:sp>
        <p:nvSpPr>
          <p:cNvPr id="6" name="TextBox 5"/>
          <p:cNvSpPr txBox="1"/>
          <p:nvPr/>
        </p:nvSpPr>
        <p:spPr>
          <a:xfrm>
            <a:off x="5785450" y="4706729"/>
            <a:ext cx="1949570" cy="461665"/>
          </a:xfrm>
          <a:prstGeom prst="rect">
            <a:avLst/>
          </a:prstGeom>
          <a:noFill/>
        </p:spPr>
        <p:txBody>
          <a:bodyPr wrap="square" rtlCol="0">
            <a:spAutoFit/>
          </a:bodyPr>
          <a:lstStyle/>
          <a:p>
            <a:r>
              <a:rPr lang="en-US" sz="1200" dirty="0" smtClean="0"/>
              <a:t>Resources </a:t>
            </a:r>
          </a:p>
          <a:p>
            <a:r>
              <a:rPr lang="en-US" sz="1200" dirty="0" smtClean="0"/>
              <a:t>Conserved by..</a:t>
            </a:r>
            <a:endParaRPr lang="en-US" sz="1200" dirty="0"/>
          </a:p>
        </p:txBody>
      </p:sp>
      <p:sp>
        <p:nvSpPr>
          <p:cNvPr id="7" name="TextBox 6"/>
          <p:cNvSpPr txBox="1"/>
          <p:nvPr/>
        </p:nvSpPr>
        <p:spPr>
          <a:xfrm>
            <a:off x="3059503" y="4082375"/>
            <a:ext cx="1949570" cy="461665"/>
          </a:xfrm>
          <a:prstGeom prst="rect">
            <a:avLst/>
          </a:prstGeom>
          <a:noFill/>
        </p:spPr>
        <p:txBody>
          <a:bodyPr wrap="square" rtlCol="0">
            <a:spAutoFit/>
          </a:bodyPr>
          <a:lstStyle/>
          <a:p>
            <a:r>
              <a:rPr lang="en-US" sz="1200" dirty="0" smtClean="0"/>
              <a:t>Support System for</a:t>
            </a:r>
          </a:p>
          <a:p>
            <a:r>
              <a:rPr lang="en-US" sz="1200" dirty="0" smtClean="0"/>
              <a:t>Life on spacecraft</a:t>
            </a:r>
            <a:endParaRPr lang="en-US" sz="1200" dirty="0"/>
          </a:p>
        </p:txBody>
      </p:sp>
      <p:sp>
        <p:nvSpPr>
          <p:cNvPr id="8" name="TextBox 7"/>
          <p:cNvSpPr txBox="1"/>
          <p:nvPr/>
        </p:nvSpPr>
        <p:spPr>
          <a:xfrm>
            <a:off x="3766869" y="2959191"/>
            <a:ext cx="1949570" cy="461665"/>
          </a:xfrm>
          <a:prstGeom prst="rect">
            <a:avLst/>
          </a:prstGeom>
          <a:noFill/>
        </p:spPr>
        <p:txBody>
          <a:bodyPr wrap="square" rtlCol="0">
            <a:spAutoFit/>
          </a:bodyPr>
          <a:lstStyle/>
          <a:p>
            <a:r>
              <a:rPr lang="en-US" sz="1200" dirty="0" smtClean="0"/>
              <a:t>Conditions that </a:t>
            </a:r>
          </a:p>
          <a:p>
            <a:r>
              <a:rPr lang="en-US" sz="1200" dirty="0" smtClean="0"/>
              <a:t>Affect the body</a:t>
            </a:r>
            <a:endParaRPr lang="en-US" sz="1200" dirty="0"/>
          </a:p>
        </p:txBody>
      </p:sp>
      <p:sp>
        <p:nvSpPr>
          <p:cNvPr id="9" name="TextBox 8"/>
          <p:cNvSpPr txBox="1"/>
          <p:nvPr/>
        </p:nvSpPr>
        <p:spPr>
          <a:xfrm>
            <a:off x="7735020" y="3883641"/>
            <a:ext cx="1949570" cy="461665"/>
          </a:xfrm>
          <a:prstGeom prst="rect">
            <a:avLst/>
          </a:prstGeom>
          <a:noFill/>
        </p:spPr>
        <p:txBody>
          <a:bodyPr wrap="square" rtlCol="0">
            <a:spAutoFit/>
          </a:bodyPr>
          <a:lstStyle/>
          <a:p>
            <a:r>
              <a:rPr lang="en-US" sz="1200" dirty="0" smtClean="0"/>
              <a:t>Spacesuits help </a:t>
            </a:r>
          </a:p>
          <a:p>
            <a:r>
              <a:rPr lang="en-US" sz="1200" dirty="0" smtClean="0"/>
              <a:t>People in Space</a:t>
            </a:r>
            <a:endParaRPr lang="en-US" sz="1200" dirty="0"/>
          </a:p>
        </p:txBody>
      </p:sp>
      <p:sp>
        <p:nvSpPr>
          <p:cNvPr id="10" name="TextBox 9"/>
          <p:cNvSpPr txBox="1"/>
          <p:nvPr/>
        </p:nvSpPr>
        <p:spPr>
          <a:xfrm>
            <a:off x="6538824" y="2800701"/>
            <a:ext cx="1949570" cy="461665"/>
          </a:xfrm>
          <a:prstGeom prst="rect">
            <a:avLst/>
          </a:prstGeom>
          <a:noFill/>
        </p:spPr>
        <p:txBody>
          <a:bodyPr wrap="square" rtlCol="0">
            <a:spAutoFit/>
          </a:bodyPr>
          <a:lstStyle/>
          <a:p>
            <a:r>
              <a:rPr lang="en-US" sz="1200" dirty="0" smtClean="0"/>
              <a:t>Ways to adapt to </a:t>
            </a:r>
          </a:p>
          <a:p>
            <a:r>
              <a:rPr lang="en-US" sz="1200" dirty="0" smtClean="0"/>
              <a:t>weightlessness</a:t>
            </a:r>
          </a:p>
        </p:txBody>
      </p:sp>
      <p:sp>
        <p:nvSpPr>
          <p:cNvPr id="2" name="Title 1"/>
          <p:cNvSpPr>
            <a:spLocks noGrp="1"/>
          </p:cNvSpPr>
          <p:nvPr>
            <p:ph type="title"/>
          </p:nvPr>
        </p:nvSpPr>
        <p:spPr>
          <a:xfrm>
            <a:off x="91486" y="4044"/>
            <a:ext cx="12007969" cy="1325563"/>
          </a:xfrm>
        </p:spPr>
        <p:txBody>
          <a:bodyPr>
            <a:normAutofit/>
          </a:bodyPr>
          <a:lstStyle/>
          <a:p>
            <a:r>
              <a:rPr lang="en-US" sz="2800" dirty="0" smtClean="0">
                <a:solidFill>
                  <a:schemeClr val="bg1"/>
                </a:solidFill>
              </a:rPr>
              <a:t>Teacher will review how to complete/use the note taking graphic organizer below.</a:t>
            </a:r>
            <a:endParaRPr lang="en-US" sz="2800" dirty="0">
              <a:solidFill>
                <a:schemeClr val="bg1"/>
              </a:solidFill>
            </a:endParaRPr>
          </a:p>
        </p:txBody>
      </p:sp>
    </p:spTree>
    <p:extLst>
      <p:ext uri="{BB962C8B-B14F-4D97-AF65-F5344CB8AC3E}">
        <p14:creationId xmlns:p14="http://schemas.microsoft.com/office/powerpoint/2010/main" val="62795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1823" y="138023"/>
            <a:ext cx="5476336" cy="2501660"/>
          </a:xfrm>
        </p:spPr>
        <p:txBody>
          <a:bodyPr>
            <a:normAutofit/>
          </a:bodyPr>
          <a:lstStyle/>
          <a:p>
            <a:pPr algn="ctr"/>
            <a:r>
              <a:rPr lang="en-US" dirty="0" smtClean="0">
                <a:solidFill>
                  <a:schemeClr val="bg1"/>
                </a:solidFill>
              </a:rPr>
              <a:t>Space is a vacuum…</a:t>
            </a:r>
            <a:r>
              <a:rPr lang="en-US" dirty="0">
                <a:solidFill>
                  <a:schemeClr val="bg1"/>
                </a:solidFill>
              </a:rPr>
              <a:t/>
            </a:r>
            <a:br>
              <a:rPr lang="en-US" dirty="0">
                <a:solidFill>
                  <a:schemeClr val="bg1"/>
                </a:solidFill>
              </a:rPr>
            </a:br>
            <a:r>
              <a:rPr lang="en-US" dirty="0" smtClean="0">
                <a:solidFill>
                  <a:schemeClr val="bg1"/>
                </a:solidFill>
              </a:rPr>
              <a:t>So, how does that mean for us?</a:t>
            </a:r>
            <a:endParaRPr lang="en-US" dirty="0">
              <a:solidFill>
                <a:schemeClr val="bg1"/>
              </a:solidFill>
            </a:endParaRPr>
          </a:p>
        </p:txBody>
      </p:sp>
      <p:sp>
        <p:nvSpPr>
          <p:cNvPr id="3" name="Content Placeholder 2"/>
          <p:cNvSpPr>
            <a:spLocks noGrp="1"/>
          </p:cNvSpPr>
          <p:nvPr>
            <p:ph idx="1"/>
          </p:nvPr>
        </p:nvSpPr>
        <p:spPr>
          <a:xfrm>
            <a:off x="-60385" y="2562046"/>
            <a:ext cx="5158596" cy="5184925"/>
          </a:xfrm>
        </p:spPr>
        <p:txBody>
          <a:bodyPr/>
          <a:lstStyle/>
          <a:p>
            <a:r>
              <a:rPr lang="en-US" sz="4000" dirty="0" smtClean="0">
                <a:solidFill>
                  <a:schemeClr val="bg1"/>
                </a:solidFill>
              </a:rPr>
              <a:t>This means it has no air to breath.</a:t>
            </a:r>
          </a:p>
          <a:p>
            <a:r>
              <a:rPr lang="en-US" sz="4000" dirty="0" smtClean="0">
                <a:solidFill>
                  <a:schemeClr val="bg1"/>
                </a:solidFill>
              </a:rPr>
              <a:t>No air means there is no air pressure.</a:t>
            </a:r>
          </a:p>
          <a:p>
            <a:r>
              <a:rPr lang="en-US" sz="4000" dirty="0" smtClean="0">
                <a:solidFill>
                  <a:schemeClr val="bg1"/>
                </a:solidFill>
              </a:rPr>
              <a:t>The human body needs air pressure to keep their form/shape.</a:t>
            </a:r>
          </a:p>
          <a:p>
            <a:endParaRPr lang="en-US" dirty="0">
              <a:solidFill>
                <a:schemeClr val="bg1"/>
              </a:solidFill>
            </a:endParaRPr>
          </a:p>
        </p:txBody>
      </p:sp>
      <p:pic>
        <p:nvPicPr>
          <p:cNvPr id="4" name="Picture 3"/>
          <p:cNvPicPr>
            <a:picLocks noChangeAspect="1"/>
          </p:cNvPicPr>
          <p:nvPr/>
        </p:nvPicPr>
        <p:blipFill>
          <a:blip r:embed="rId3"/>
          <a:stretch>
            <a:fillRect/>
          </a:stretch>
        </p:blipFill>
        <p:spPr>
          <a:xfrm>
            <a:off x="5302370" y="0"/>
            <a:ext cx="6858000" cy="6716562"/>
          </a:xfrm>
          <a:prstGeom prst="rect">
            <a:avLst/>
          </a:prstGeom>
        </p:spPr>
      </p:pic>
    </p:spTree>
    <p:extLst>
      <p:ext uri="{BB962C8B-B14F-4D97-AF65-F5344CB8AC3E}">
        <p14:creationId xmlns:p14="http://schemas.microsoft.com/office/powerpoint/2010/main" val="3744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553529" y="-230098"/>
            <a:ext cx="10515600" cy="1325563"/>
          </a:xfrm>
        </p:spPr>
        <p:txBody>
          <a:bodyPr/>
          <a:lstStyle/>
          <a:p>
            <a:r>
              <a:rPr lang="en-US" u="sng" dirty="0" smtClean="0">
                <a:solidFill>
                  <a:schemeClr val="bg1"/>
                </a:solidFill>
                <a:latin typeface="Aharoni" panose="02010803020104030203" pitchFamily="2" charset="-79"/>
                <a:cs typeface="Aharoni" panose="02010803020104030203" pitchFamily="2" charset="-79"/>
              </a:rPr>
              <a:t>Weightlessness is…</a:t>
            </a:r>
            <a:endParaRPr lang="en-US"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905774"/>
            <a:ext cx="12192000" cy="5952226"/>
          </a:xfrm>
        </p:spPr>
        <p:txBody>
          <a:bodyPr>
            <a:normAutofit/>
          </a:bodyPr>
          <a:lstStyle/>
          <a:p>
            <a:r>
              <a:rPr lang="en-US" sz="3200" dirty="0" smtClean="0">
                <a:solidFill>
                  <a:schemeClr val="bg1"/>
                </a:solidFill>
              </a:rPr>
              <a:t>Weightlessness is the apparent loss of weight of an object that is falling freely due to gravity.</a:t>
            </a:r>
            <a:endParaRPr lang="en-US" sz="3200" b="1" dirty="0" smtClean="0">
              <a:solidFill>
                <a:schemeClr val="bg1"/>
              </a:solidFill>
              <a:latin typeface="Aharoni" panose="02010803020104030203" pitchFamily="2" charset="-79"/>
              <a:cs typeface="Aharoni" panose="02010803020104030203" pitchFamily="2" charset="-79"/>
            </a:endParaRPr>
          </a:p>
          <a:p>
            <a:pPr marL="0" indent="0" algn="ctr">
              <a:buNone/>
            </a:pPr>
            <a:r>
              <a:rPr lang="en-US" sz="3200" b="1" dirty="0" smtClean="0">
                <a:solidFill>
                  <a:schemeClr val="bg1"/>
                </a:solidFill>
                <a:latin typeface="Aharoni" panose="02010803020104030203" pitchFamily="2" charset="-79"/>
                <a:cs typeface="Aharoni" panose="02010803020104030203" pitchFamily="2" charset="-79"/>
              </a:rPr>
              <a:t>Ok… but what does that mean??</a:t>
            </a:r>
          </a:p>
          <a:p>
            <a:pPr marL="0" indent="0">
              <a:buNone/>
            </a:pPr>
            <a:r>
              <a:rPr lang="en-US" sz="3200" dirty="0">
                <a:solidFill>
                  <a:schemeClr val="bg1"/>
                </a:solidFill>
              </a:rPr>
              <a:t> </a:t>
            </a:r>
            <a:r>
              <a:rPr lang="en-US" sz="3200" dirty="0" smtClean="0">
                <a:solidFill>
                  <a:schemeClr val="bg1"/>
                </a:solidFill>
              </a:rPr>
              <a:t>  When in space the gravitational attraction in crewed spacecraft is a        </a:t>
            </a:r>
          </a:p>
          <a:p>
            <a:pPr marL="0" indent="0">
              <a:buNone/>
            </a:pPr>
            <a:r>
              <a:rPr lang="en-US" sz="3200" dirty="0">
                <a:solidFill>
                  <a:schemeClr val="bg1"/>
                </a:solidFill>
              </a:rPr>
              <a:t> </a:t>
            </a:r>
            <a:r>
              <a:rPr lang="en-US" sz="3200" dirty="0" smtClean="0">
                <a:solidFill>
                  <a:schemeClr val="bg1"/>
                </a:solidFill>
              </a:rPr>
              <a:t>  little less then on Earth.</a:t>
            </a:r>
          </a:p>
          <a:p>
            <a:r>
              <a:rPr lang="en-US" sz="3200" dirty="0" smtClean="0">
                <a:solidFill>
                  <a:schemeClr val="bg1"/>
                </a:solidFill>
              </a:rPr>
              <a:t>Astronauts  and space crafts are always falling toward Earth when in orbit.</a:t>
            </a:r>
          </a:p>
          <a:p>
            <a:r>
              <a:rPr lang="en-US" sz="3200" dirty="0" smtClean="0">
                <a:solidFill>
                  <a:schemeClr val="bg1"/>
                </a:solidFill>
              </a:rPr>
              <a:t>But they are moving so fast that Earth is able to stay in orbit.</a:t>
            </a:r>
          </a:p>
          <a:p>
            <a:r>
              <a:rPr lang="en-US" sz="3200" dirty="0" smtClean="0">
                <a:solidFill>
                  <a:schemeClr val="bg1"/>
                </a:solidFill>
              </a:rPr>
              <a:t>This free fall produces weightlessness.</a:t>
            </a:r>
          </a:p>
          <a:p>
            <a:endParaRPr lang="en-US" dirty="0">
              <a:solidFill>
                <a:schemeClr val="bg1"/>
              </a:solidFill>
            </a:endParaRPr>
          </a:p>
        </p:txBody>
      </p:sp>
    </p:spTree>
    <p:extLst>
      <p:ext uri="{BB962C8B-B14F-4D97-AF65-F5344CB8AC3E}">
        <p14:creationId xmlns:p14="http://schemas.microsoft.com/office/powerpoint/2010/main" val="87653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0385" y="1"/>
            <a:ext cx="11293415" cy="1690688"/>
          </a:xfrm>
        </p:spPr>
        <p:txBody>
          <a:bodyPr>
            <a:normAutofit fontScale="90000"/>
          </a:bodyPr>
          <a:lstStyle/>
          <a:p>
            <a:pPr algn="ctr"/>
            <a:r>
              <a:rPr lang="en-US" sz="6000" u="sng" dirty="0" smtClean="0">
                <a:solidFill>
                  <a:schemeClr val="bg1"/>
                </a:solidFill>
                <a:latin typeface="Aharoni" panose="02010803020104030203" pitchFamily="2" charset="-79"/>
                <a:cs typeface="Aharoni" panose="02010803020104030203" pitchFamily="2" charset="-79"/>
              </a:rPr>
              <a:t>Radiation… Good or Bad Thing?</a:t>
            </a:r>
            <a:endParaRPr lang="en-US" sz="6000" u="sng"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4000" dirty="0" smtClean="0">
                <a:solidFill>
                  <a:schemeClr val="bg1"/>
                </a:solidFill>
              </a:rPr>
              <a:t>Radiation in space includes electromagnetic radiation and highly charged particles.</a:t>
            </a:r>
          </a:p>
          <a:p>
            <a:pPr marL="0" indent="0" algn="ctr">
              <a:buNone/>
            </a:pPr>
            <a:r>
              <a:rPr lang="en-US" sz="4800" dirty="0" smtClean="0">
                <a:solidFill>
                  <a:schemeClr val="bg1"/>
                </a:solidFill>
                <a:latin typeface="Aharoni" panose="02010803020104030203" pitchFamily="2" charset="-79"/>
                <a:cs typeface="Aharoni" panose="02010803020104030203" pitchFamily="2" charset="-79"/>
              </a:rPr>
              <a:t>How does it affect your body?</a:t>
            </a:r>
          </a:p>
          <a:p>
            <a:pPr marL="0" indent="0">
              <a:buNone/>
            </a:pPr>
            <a:r>
              <a:rPr lang="en-US" sz="4000" dirty="0" smtClean="0">
                <a:solidFill>
                  <a:schemeClr val="bg1"/>
                </a:solidFill>
              </a:rPr>
              <a:t>Causes damage to DNA and tissues</a:t>
            </a:r>
          </a:p>
          <a:p>
            <a:pPr marL="0" indent="0">
              <a:buNone/>
            </a:pPr>
            <a:r>
              <a:rPr lang="en-US" sz="4000" dirty="0" smtClean="0">
                <a:solidFill>
                  <a:schemeClr val="bg1"/>
                </a:solidFill>
              </a:rPr>
              <a:t>Increases risk of cancer</a:t>
            </a:r>
            <a:endParaRPr lang="en-US" sz="4000" dirty="0">
              <a:solidFill>
                <a:schemeClr val="bg1"/>
              </a:solidFill>
            </a:endParaRPr>
          </a:p>
        </p:txBody>
      </p:sp>
      <p:sp>
        <p:nvSpPr>
          <p:cNvPr id="4" name="Rectangle 3"/>
          <p:cNvSpPr/>
          <p:nvPr/>
        </p:nvSpPr>
        <p:spPr>
          <a:xfrm>
            <a:off x="3241609" y="5530632"/>
            <a:ext cx="4930965" cy="646331"/>
          </a:xfrm>
          <a:prstGeom prst="rect">
            <a:avLst/>
          </a:prstGeom>
        </p:spPr>
        <p:txBody>
          <a:bodyPr wrap="none">
            <a:spAutoFit/>
          </a:bodyPr>
          <a:lstStyle/>
          <a:p>
            <a:r>
              <a:rPr lang="en-US" dirty="0" smtClean="0">
                <a:solidFill>
                  <a:schemeClr val="bg1"/>
                </a:solidFill>
                <a:hlinkClick r:id="rId3"/>
              </a:rPr>
              <a:t>https://www.youtube.com/watch?v=uujpLFMCp-A</a:t>
            </a:r>
            <a:endParaRPr lang="en-US" dirty="0">
              <a:solidFill>
                <a:schemeClr val="bg1"/>
              </a:solidFill>
            </a:endParaRPr>
          </a:p>
          <a:p>
            <a:r>
              <a:rPr lang="en-US" dirty="0" smtClean="0">
                <a:solidFill>
                  <a:schemeClr val="bg1"/>
                </a:solidFill>
              </a:rPr>
              <a:t>Radiations affect on human body in space</a:t>
            </a:r>
            <a:endParaRPr lang="en-US" dirty="0">
              <a:solidFill>
                <a:schemeClr val="bg1"/>
              </a:solidFill>
            </a:endParaRPr>
          </a:p>
        </p:txBody>
      </p:sp>
    </p:spTree>
    <p:extLst>
      <p:ext uri="{BB962C8B-B14F-4D97-AF65-F5344CB8AC3E}">
        <p14:creationId xmlns:p14="http://schemas.microsoft.com/office/powerpoint/2010/main" val="20307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Meteoroids…. What could small particles of dust or do?</a:t>
            </a:r>
            <a:endParaRPr lang="en-US" dirty="0">
              <a:solidFill>
                <a:schemeClr val="bg1"/>
              </a:solidFill>
            </a:endParaRPr>
          </a:p>
        </p:txBody>
      </p:sp>
      <p:sp>
        <p:nvSpPr>
          <p:cNvPr id="3" name="Content Placeholder 2"/>
          <p:cNvSpPr>
            <a:spLocks noGrp="1"/>
          </p:cNvSpPr>
          <p:nvPr>
            <p:ph idx="1"/>
          </p:nvPr>
        </p:nvSpPr>
        <p:spPr>
          <a:xfrm>
            <a:off x="715992" y="1825625"/>
            <a:ext cx="10637808" cy="4894352"/>
          </a:xfrm>
        </p:spPr>
        <p:txBody>
          <a:bodyPr/>
          <a:lstStyle/>
          <a:p>
            <a:r>
              <a:rPr lang="en-US" sz="4800" dirty="0" smtClean="0">
                <a:solidFill>
                  <a:schemeClr val="bg1"/>
                </a:solidFill>
              </a:rPr>
              <a:t>When meteoroids are moving at very high speeds so…</a:t>
            </a:r>
          </a:p>
          <a:p>
            <a:r>
              <a:rPr lang="en-US" sz="4000" dirty="0" smtClean="0">
                <a:solidFill>
                  <a:schemeClr val="bg1"/>
                </a:solidFill>
              </a:rPr>
              <a:t>Per NASA website: </a:t>
            </a:r>
            <a:r>
              <a:rPr lang="en-US" sz="4000" dirty="0">
                <a:solidFill>
                  <a:schemeClr val="bg1"/>
                </a:solidFill>
              </a:rPr>
              <a:t>Collision with these particles can cause serious damage or catastrophic failure to spacecraft or satellites and is a life threatening risk to astronauts conducting extra-vehicular activities in space</a:t>
            </a:r>
          </a:p>
        </p:txBody>
      </p:sp>
    </p:spTree>
    <p:extLst>
      <p:ext uri="{BB962C8B-B14F-4D97-AF65-F5344CB8AC3E}">
        <p14:creationId xmlns:p14="http://schemas.microsoft.com/office/powerpoint/2010/main" val="264997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941</Words>
  <Application>Microsoft Office PowerPoint</Application>
  <PresentationFormat>Widescreen</PresentationFormat>
  <Paragraphs>111</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Aharoni</vt:lpstr>
      <vt:lpstr>Arial</vt:lpstr>
      <vt:lpstr>Calibri</vt:lpstr>
      <vt:lpstr>Calibri Light</vt:lpstr>
      <vt:lpstr>Office Theme</vt:lpstr>
      <vt:lpstr>Survival in Space Pages 638-644 in TX Fusion</vt:lpstr>
      <vt:lpstr>Please answer the question below on the back of your PDN</vt:lpstr>
      <vt:lpstr>Pair-Share ideas with table partner (1 min.) Re-group and discuss as a class Teacher will list Ideas Below….</vt:lpstr>
      <vt:lpstr>Let’s see if we forgot anything we will need..</vt:lpstr>
      <vt:lpstr>Teacher will review how to complete/use the note taking graphic organizer below.</vt:lpstr>
      <vt:lpstr>Space is a vacuum… So, how does that mean for us?</vt:lpstr>
      <vt:lpstr>Weightlessness is…</vt:lpstr>
      <vt:lpstr>Radiation… Good or Bad Thing?</vt:lpstr>
      <vt:lpstr>Meteoroids…. What could small particles of dust or do?</vt:lpstr>
      <vt:lpstr>What is the main job of the support system on a spacecraft?</vt:lpstr>
      <vt:lpstr>How does the support system control oxygen and air pressure?</vt:lpstr>
      <vt:lpstr>How does the support system handle waste?</vt:lpstr>
      <vt:lpstr>How does the support system supply food and drink?</vt:lpstr>
      <vt:lpstr>How are resources conserved on the spacecraft?</vt:lpstr>
      <vt:lpstr>How does the spacesuit help in space?</vt:lpstr>
      <vt:lpstr>Spacesuit Continued…</vt:lpstr>
      <vt:lpstr>How do astronauts adapt to weightlessness?</vt:lpstr>
      <vt:lpstr>Does weightlessness cause long-term effects?</vt:lpstr>
      <vt:lpstr>Let’s Review with NASA on the ISS, international space station</vt:lpstr>
      <vt:lpstr>Do you need to re-pack for your space trip??</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Survival in Space Pages 638-644 in TX Fusion</dc:title>
  <dc:creator>Pease, Katherine J</dc:creator>
  <cp:lastModifiedBy>Pease, Katherine J</cp:lastModifiedBy>
  <cp:revision>23</cp:revision>
  <dcterms:created xsi:type="dcterms:W3CDTF">2018-04-24T21:22:38Z</dcterms:created>
  <dcterms:modified xsi:type="dcterms:W3CDTF">2018-04-24T23:15:08Z</dcterms:modified>
</cp:coreProperties>
</file>