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embeddedFontLst>
    <p:embeddedFont>
      <p:font typeface="Alfa Slab One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47A49990-5DD0-4ED1-B5DC-9ABE7566BA30}">
  <a:tblStyle styleId="{47A49990-5DD0-4ED1-B5DC-9ABE7566BA3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4" Type="http://schemas.openxmlformats.org/officeDocument/2006/relationships/font" Target="fonts/AlfaSlabOne-regular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3463d2ee2_0_1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3463d2ee2_0_1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43463d2ee2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43463d2ee2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3463d2ee2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3463d2ee2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43463d2ee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43463d2ee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g43463d2ee2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g43463d2ee2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3463d2ee2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3463d2ee2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hyperlink" Target="https://www.learn4good.com/games/building-construction/rollercoastergame.htm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57150"/>
            <a:ext cx="8520600" cy="888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Comic Sans MS"/>
                <a:ea typeface="Comic Sans MS"/>
                <a:cs typeface="Comic Sans MS"/>
                <a:sym typeface="Comic Sans MS"/>
              </a:rPr>
              <a:t>Oct. 10, 2018</a:t>
            </a:r>
            <a:endParaRPr b="1" u="sng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773975"/>
            <a:ext cx="8520600" cy="430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Collect DOL: Kinetic Energy from Green Basket, Coach Pease at the door</a:t>
            </a:r>
            <a:endParaRPr sz="3400"/>
          </a:p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Sharpen Pencil</a:t>
            </a:r>
            <a:endParaRPr sz="3400"/>
          </a:p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Sit in assigned seat</a:t>
            </a:r>
            <a:endParaRPr sz="3400"/>
          </a:p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Complete DOL on own, NO DEVICES</a:t>
            </a:r>
            <a:endParaRPr sz="3400"/>
          </a:p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Login to google classroom</a:t>
            </a:r>
            <a:endParaRPr sz="3400"/>
          </a:p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Click on Classwork</a:t>
            </a:r>
            <a:endParaRPr sz="3400"/>
          </a:p>
          <a:p>
            <a:pPr indent="-444500" lvl="0" marL="457200" rtl="0" algn="l">
              <a:spcBef>
                <a:spcPts val="0"/>
              </a:spcBef>
              <a:spcAft>
                <a:spcPts val="0"/>
              </a:spcAft>
              <a:buSzPts val="3400"/>
              <a:buAutoNum type="arabicPeriod"/>
            </a:pPr>
            <a:r>
              <a:rPr lang="en" sz="3400"/>
              <a:t>Click on Rollercoaster Game</a:t>
            </a:r>
            <a:endParaRPr sz="3400"/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825" y="0"/>
            <a:ext cx="957259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4"/>
          <p:cNvSpPr txBox="1"/>
          <p:nvPr>
            <p:ph type="ctrTitle"/>
          </p:nvPr>
        </p:nvSpPr>
        <p:spPr>
          <a:xfrm>
            <a:off x="311700" y="0"/>
            <a:ext cx="8520600" cy="937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u="sng">
                <a:latin typeface="Comic Sans MS"/>
                <a:ea typeface="Comic Sans MS"/>
                <a:cs typeface="Comic Sans MS"/>
                <a:sym typeface="Comic Sans MS"/>
              </a:rPr>
              <a:t>TEK 6.8A</a:t>
            </a:r>
            <a:endParaRPr b="1" u="sng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62" name="Google Shape;62;p14"/>
          <p:cNvSpPr txBox="1"/>
          <p:nvPr>
            <p:ph idx="1" type="subTitle"/>
          </p:nvPr>
        </p:nvSpPr>
        <p:spPr>
          <a:xfrm>
            <a:off x="135050" y="835350"/>
            <a:ext cx="8918100" cy="416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(8) Force, motion, and energy. The student knows force and motion are related to potential and kinetic energy. The student is expected to:</a:t>
            </a:r>
            <a:endParaRPr sz="3600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60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(A) compare and contrast potential and kinetic energy</a:t>
            </a:r>
            <a:endParaRPr sz="3600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825" y="0"/>
            <a:ext cx="957259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68" name="Google Shape;68;p15"/>
          <p:cNvSpPr txBox="1"/>
          <p:nvPr>
            <p:ph type="ctrTitle"/>
          </p:nvPr>
        </p:nvSpPr>
        <p:spPr>
          <a:xfrm>
            <a:off x="311700" y="0"/>
            <a:ext cx="8520600" cy="823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u="sng">
                <a:latin typeface="Comic Sans MS"/>
                <a:ea typeface="Comic Sans MS"/>
                <a:cs typeface="Comic Sans MS"/>
                <a:sym typeface="Comic Sans MS"/>
              </a:rPr>
              <a:t>LO</a:t>
            </a:r>
            <a:endParaRPr/>
          </a:p>
        </p:txBody>
      </p:sp>
      <p:sp>
        <p:nvSpPr>
          <p:cNvPr id="69" name="Google Shape;69;p15"/>
          <p:cNvSpPr txBox="1"/>
          <p:nvPr>
            <p:ph idx="1" type="subTitle"/>
          </p:nvPr>
        </p:nvSpPr>
        <p:spPr>
          <a:xfrm>
            <a:off x="49125" y="659800"/>
            <a:ext cx="9452100" cy="439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Students will create a diagram of a roller coaster to show how potential energy / kinetic energy work together to assist with the coasters movement.</a:t>
            </a:r>
            <a:endParaRPr sz="4800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-9825" y="0"/>
            <a:ext cx="9572599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6"/>
          <p:cNvSpPr txBox="1"/>
          <p:nvPr>
            <p:ph type="ctrTitle"/>
          </p:nvPr>
        </p:nvSpPr>
        <p:spPr>
          <a:xfrm>
            <a:off x="311700" y="0"/>
            <a:ext cx="85206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u="sng">
                <a:latin typeface="Comic Sans MS"/>
                <a:ea typeface="Comic Sans MS"/>
                <a:cs typeface="Comic Sans MS"/>
                <a:sym typeface="Comic Sans MS"/>
              </a:rPr>
              <a:t>DOL</a:t>
            </a:r>
            <a:endParaRPr/>
          </a:p>
        </p:txBody>
      </p:sp>
      <p:sp>
        <p:nvSpPr>
          <p:cNvPr id="76" name="Google Shape;76;p16"/>
          <p:cNvSpPr txBox="1"/>
          <p:nvPr>
            <p:ph idx="1" type="subTitle"/>
          </p:nvPr>
        </p:nvSpPr>
        <p:spPr>
          <a:xfrm>
            <a:off x="85950" y="687100"/>
            <a:ext cx="8924400" cy="435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500">
                <a:solidFill>
                  <a:srgbClr val="000000"/>
                </a:solidFill>
                <a:latin typeface="Alfa Slab One"/>
                <a:ea typeface="Alfa Slab One"/>
                <a:cs typeface="Alfa Slab One"/>
                <a:sym typeface="Alfa Slab One"/>
              </a:rPr>
              <a:t>Students will complete 5/5 questions that compare/contrast different ways potential/kinetic energy can be used with 80% accuracy or higher.</a:t>
            </a:r>
            <a:endParaRPr sz="4500">
              <a:solidFill>
                <a:srgbClr val="000000"/>
              </a:solidFill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493475"/>
            <a:ext cx="9144000" cy="1318975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147325" y="74250"/>
            <a:ext cx="8912100" cy="4494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 u="sng">
                <a:latin typeface="Comic Sans MS"/>
                <a:ea typeface="Comic Sans MS"/>
                <a:cs typeface="Comic Sans MS"/>
                <a:sym typeface="Comic Sans MS"/>
              </a:rPr>
              <a:t>Roller Coaster Builder Game</a:t>
            </a:r>
            <a:endParaRPr b="1" sz="2400" u="sng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https://www.learn4good.com/games/building-construction/rollercoastergame.htm</a:t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Practice making a roller coaster where the car can get from the beg to the end of coaster track on own.</a:t>
            </a:r>
            <a:endParaRPr sz="3600"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600"/>
              <a:t>Once complete roller coaster, draw a basic outline of coaster in science journal</a:t>
            </a:r>
            <a:endParaRPr sz="3600"/>
          </a:p>
          <a:p>
            <a:pPr indent="0" lvl="0" marL="0" rtl="0" algn="ctr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8"/>
          <p:cNvSpPr/>
          <p:nvPr/>
        </p:nvSpPr>
        <p:spPr>
          <a:xfrm>
            <a:off x="8003750" y="3585100"/>
            <a:ext cx="843300" cy="1458300"/>
          </a:xfrm>
          <a:prstGeom prst="rect">
            <a:avLst/>
          </a:prstGeom>
          <a:solidFill>
            <a:srgbClr val="FFE599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18"/>
          <p:cNvSpPr/>
          <p:nvPr/>
        </p:nvSpPr>
        <p:spPr>
          <a:xfrm>
            <a:off x="7177675" y="4739000"/>
            <a:ext cx="757500" cy="264300"/>
          </a:xfrm>
          <a:prstGeom prst="rect">
            <a:avLst/>
          </a:prstGeom>
          <a:solidFill>
            <a:srgbClr val="6FA8DC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" name="Google Shape;89;p18"/>
          <p:cNvSpPr/>
          <p:nvPr/>
        </p:nvSpPr>
        <p:spPr>
          <a:xfrm>
            <a:off x="6260625" y="3879700"/>
            <a:ext cx="843300" cy="11166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8"/>
          <p:cNvSpPr txBox="1"/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>
                <a:latin typeface="Comic Sans MS"/>
                <a:ea typeface="Comic Sans MS"/>
                <a:cs typeface="Comic Sans MS"/>
                <a:sym typeface="Comic Sans MS"/>
              </a:rPr>
              <a:t>Roller Coaster Diagram Poster</a:t>
            </a:r>
            <a:endParaRPr sz="2400" u="sng"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91" name="Google Shape;91;p18"/>
          <p:cNvSpPr txBox="1"/>
          <p:nvPr>
            <p:ph idx="1" type="body"/>
          </p:nvPr>
        </p:nvSpPr>
        <p:spPr>
          <a:xfrm>
            <a:off x="61400" y="368875"/>
            <a:ext cx="9082500" cy="387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Diagram must have: </a:t>
            </a:r>
            <a:r>
              <a:rPr lang="en" sz="3000"/>
              <a:t>  3 or more hills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1 coaster car per item listed below: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* Most Potential Energy	* Most Kinetic Energy	    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*Least Potential Energy *Least Kinetic Energy          * Equal Amounts of Potential and Kinetic Energy	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1 Bar Graph per Car listed above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/>
              <a:t>Key: P=___________ and so forth</a:t>
            </a:r>
            <a:endParaRPr sz="30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 sz="3000"/>
          </a:p>
        </p:txBody>
      </p:sp>
      <p:graphicFrame>
        <p:nvGraphicFramePr>
          <p:cNvPr id="92" name="Google Shape;92;p18"/>
          <p:cNvGraphicFramePr/>
          <p:nvPr/>
        </p:nvGraphicFramePr>
        <p:xfrm>
          <a:off x="6260625" y="36045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{47A49990-5DD0-4ED1-B5DC-9ABE7566BA30}</a:tableStyleId>
              </a:tblPr>
              <a:tblGrid>
                <a:gridCol w="857225"/>
                <a:gridCol w="857225"/>
                <a:gridCol w="857225"/>
              </a:tblGrid>
              <a:tr h="1391925"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8"/>
          <p:cNvSpPr/>
          <p:nvPr/>
        </p:nvSpPr>
        <p:spPr>
          <a:xfrm>
            <a:off x="6420200" y="4812650"/>
            <a:ext cx="613775" cy="2641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FF00"/>
                </a:solidFill>
                <a:latin typeface="Arial"/>
              </a:rPr>
              <a:t>K</a:t>
            </a:r>
          </a:p>
        </p:txBody>
      </p:sp>
      <p:sp>
        <p:nvSpPr>
          <p:cNvPr id="94" name="Google Shape;94;p18"/>
          <p:cNvSpPr/>
          <p:nvPr/>
        </p:nvSpPr>
        <p:spPr>
          <a:xfrm>
            <a:off x="7277750" y="4779354"/>
            <a:ext cx="566075" cy="2641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0000FF"/>
                </a:solidFill>
                <a:latin typeface="Arial"/>
              </a:rPr>
              <a:t>P</a:t>
            </a:r>
          </a:p>
        </p:txBody>
      </p:sp>
      <p:sp>
        <p:nvSpPr>
          <p:cNvPr id="95" name="Google Shape;95;p18"/>
          <p:cNvSpPr/>
          <p:nvPr/>
        </p:nvSpPr>
        <p:spPr>
          <a:xfrm>
            <a:off x="8087600" y="4812650"/>
            <a:ext cx="613776" cy="26415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0" i="0">
                <a:ln cap="flat" cmpd="sng" w="9525">
                  <a:solidFill>
                    <a:schemeClr val="dk2"/>
                  </a:solidFill>
                  <a:prstDash val="solid"/>
                  <a:round/>
                  <a:headEnd len="sm" w="sm" type="none"/>
                  <a:tailEnd len="sm" w="sm" type="none"/>
                </a:ln>
                <a:solidFill>
                  <a:srgbClr val="F1C232"/>
                </a:solidFill>
                <a:latin typeface="Arial"/>
              </a:rPr>
              <a:t>T.E.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59900"/>
            <a:ext cx="9144000" cy="5595925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9"/>
          <p:cNvSpPr txBox="1"/>
          <p:nvPr>
            <p:ph type="title"/>
          </p:nvPr>
        </p:nvSpPr>
        <p:spPr>
          <a:xfrm>
            <a:off x="311700" y="-59900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 u="sng">
                <a:latin typeface="Comic Sans MS"/>
                <a:ea typeface="Comic Sans MS"/>
                <a:cs typeface="Comic Sans MS"/>
                <a:sym typeface="Comic Sans MS"/>
              </a:rPr>
              <a:t>Roller Coaster Diagram Poster Cont.</a:t>
            </a:r>
            <a:endParaRPr/>
          </a:p>
        </p:txBody>
      </p:sp>
      <p:sp>
        <p:nvSpPr>
          <p:cNvPr id="102" name="Google Shape;102;p19"/>
          <p:cNvSpPr txBox="1"/>
          <p:nvPr>
            <p:ph idx="1" type="body"/>
          </p:nvPr>
        </p:nvSpPr>
        <p:spPr>
          <a:xfrm>
            <a:off x="170400" y="456601"/>
            <a:ext cx="8973600" cy="423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latin typeface="Alfa Slab One"/>
                <a:ea typeface="Alfa Slab One"/>
                <a:cs typeface="Alfa Slab One"/>
                <a:sym typeface="Alfa Slab One"/>
              </a:rPr>
              <a:t>Vocabulary:  Potential Energy  / Kinetic Energy /  Law of Conservation of Energy</a:t>
            </a:r>
            <a:endParaRPr sz="3000">
              <a:latin typeface="Alfa Slab One"/>
              <a:ea typeface="Alfa Slab One"/>
              <a:cs typeface="Alfa Slab One"/>
              <a:sym typeface="Alfa Slab One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Alfa Slab One"/>
                <a:ea typeface="Alfa Slab One"/>
                <a:cs typeface="Alfa Slab One"/>
                <a:sym typeface="Alfa Slab One"/>
              </a:rPr>
              <a:t>First/Last Name ____________________</a:t>
            </a:r>
            <a:endParaRPr sz="3000">
              <a:latin typeface="Alfa Slab One"/>
              <a:ea typeface="Alfa Slab One"/>
              <a:cs typeface="Alfa Slab One"/>
              <a:sym typeface="Alfa Slab One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Alfa Slab One"/>
                <a:ea typeface="Alfa Slab One"/>
                <a:cs typeface="Alfa Slab One"/>
                <a:sym typeface="Alfa Slab One"/>
              </a:rPr>
              <a:t>Teacher:____________________</a:t>
            </a:r>
            <a:endParaRPr sz="3000">
              <a:latin typeface="Alfa Slab One"/>
              <a:ea typeface="Alfa Slab One"/>
              <a:cs typeface="Alfa Slab One"/>
              <a:sym typeface="Alfa Slab One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3000">
                <a:latin typeface="Alfa Slab One"/>
                <a:ea typeface="Alfa Slab One"/>
                <a:cs typeface="Alfa Slab One"/>
                <a:sym typeface="Alfa Slab One"/>
              </a:rPr>
              <a:t>Period:___</a:t>
            </a:r>
            <a:endParaRPr sz="3000">
              <a:latin typeface="Alfa Slab One"/>
              <a:ea typeface="Alfa Slab One"/>
              <a:cs typeface="Alfa Slab One"/>
              <a:sym typeface="Alfa Slab One"/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3000">
                <a:latin typeface="Alfa Slab One"/>
                <a:ea typeface="Alfa Slab One"/>
                <a:cs typeface="Alfa Slab One"/>
                <a:sym typeface="Alfa Slab One"/>
              </a:rPr>
              <a:t>Date: ___/___/____</a:t>
            </a:r>
            <a:endParaRPr sz="3000">
              <a:latin typeface="Alfa Slab One"/>
              <a:ea typeface="Alfa Slab One"/>
              <a:cs typeface="Alfa Slab One"/>
              <a:sym typeface="Alfa Slab On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