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2064" r:id="rId2"/>
    <p:sldId id="2520" r:id="rId3"/>
    <p:sldId id="2392" r:id="rId4"/>
    <p:sldId id="2399" r:id="rId5"/>
    <p:sldId id="2406" r:id="rId6"/>
    <p:sldId id="2412" r:id="rId7"/>
    <p:sldId id="2413" r:id="rId8"/>
    <p:sldId id="2414" r:id="rId9"/>
    <p:sldId id="2415" r:id="rId10"/>
    <p:sldId id="2416" r:id="rId11"/>
    <p:sldId id="2417" r:id="rId12"/>
    <p:sldId id="2418" r:id="rId13"/>
    <p:sldId id="2419" r:id="rId14"/>
    <p:sldId id="2422" r:id="rId15"/>
    <p:sldId id="2430" r:id="rId16"/>
    <p:sldId id="2439" r:id="rId17"/>
    <p:sldId id="2445" r:id="rId18"/>
    <p:sldId id="2454" r:id="rId19"/>
    <p:sldId id="2466" r:id="rId20"/>
    <p:sldId id="2467" r:id="rId21"/>
    <p:sldId id="2480" r:id="rId22"/>
    <p:sldId id="2487" r:id="rId23"/>
    <p:sldId id="2500" r:id="rId24"/>
    <p:sldId id="2504" r:id="rId25"/>
    <p:sldId id="2506" r:id="rId26"/>
    <p:sldId id="2518" r:id="rId27"/>
    <p:sldId id="2396" r:id="rId28"/>
    <p:sldId id="2268" r:id="rId29"/>
    <p:sldId id="2269" r:id="rId30"/>
    <p:sldId id="2270" r:id="rId31"/>
    <p:sldId id="2271" r:id="rId32"/>
    <p:sldId id="2272" r:id="rId33"/>
    <p:sldId id="2273" r:id="rId34"/>
    <p:sldId id="2274" r:id="rId35"/>
    <p:sldId id="2275" r:id="rId36"/>
    <p:sldId id="2276" r:id="rId37"/>
    <p:sldId id="2277" r:id="rId38"/>
    <p:sldId id="2278" r:id="rId39"/>
    <p:sldId id="2279" r:id="rId40"/>
    <p:sldId id="2280" r:id="rId41"/>
    <p:sldId id="2281" r:id="rId42"/>
    <p:sldId id="2282" r:id="rId43"/>
    <p:sldId id="2283" r:id="rId44"/>
    <p:sldId id="2284" r:id="rId45"/>
    <p:sldId id="2285" r:id="rId46"/>
    <p:sldId id="2286" r:id="rId47"/>
    <p:sldId id="2287" r:id="rId48"/>
    <p:sldId id="2288" r:id="rId49"/>
    <p:sldId id="2289" r:id="rId50"/>
    <p:sldId id="2290" r:id="rId51"/>
    <p:sldId id="2291" r:id="rId52"/>
    <p:sldId id="2292" r:id="rId53"/>
    <p:sldId id="2293" r:id="rId54"/>
    <p:sldId id="2294" r:id="rId55"/>
    <p:sldId id="2295" r:id="rId56"/>
    <p:sldId id="2296" r:id="rId57"/>
    <p:sldId id="2297" r:id="rId58"/>
    <p:sldId id="2298" r:id="rId59"/>
    <p:sldId id="2299" r:id="rId60"/>
    <p:sldId id="2300" r:id="rId61"/>
    <p:sldId id="2301" r:id="rId62"/>
    <p:sldId id="2302" r:id="rId63"/>
    <p:sldId id="2303" r:id="rId64"/>
    <p:sldId id="2304" r:id="rId65"/>
    <p:sldId id="2305" r:id="rId66"/>
    <p:sldId id="2306" r:id="rId67"/>
    <p:sldId id="2307" r:id="rId68"/>
    <p:sldId id="2310" r:id="rId69"/>
    <p:sldId id="2311" r:id="rId70"/>
    <p:sldId id="2312" r:id="rId71"/>
    <p:sldId id="2313" r:id="rId72"/>
    <p:sldId id="2314" r:id="rId73"/>
    <p:sldId id="2315" r:id="rId74"/>
    <p:sldId id="2316" r:id="rId75"/>
    <p:sldId id="2317" r:id="rId76"/>
    <p:sldId id="2318" r:id="rId77"/>
    <p:sldId id="2319" r:id="rId78"/>
    <p:sldId id="2320" r:id="rId79"/>
    <p:sldId id="2321" r:id="rId80"/>
    <p:sldId id="2322" r:id="rId81"/>
    <p:sldId id="2323" r:id="rId82"/>
    <p:sldId id="2324" r:id="rId83"/>
    <p:sldId id="2325" r:id="rId84"/>
    <p:sldId id="2326" r:id="rId85"/>
    <p:sldId id="2327" r:id="rId86"/>
    <p:sldId id="2328" r:id="rId87"/>
    <p:sldId id="2329" r:id="rId88"/>
    <p:sldId id="2330" r:id="rId89"/>
    <p:sldId id="2331" r:id="rId90"/>
    <p:sldId id="2332" r:id="rId91"/>
    <p:sldId id="2333" r:id="rId92"/>
    <p:sldId id="2334" r:id="rId93"/>
    <p:sldId id="2335" r:id="rId94"/>
    <p:sldId id="2336" r:id="rId95"/>
    <p:sldId id="2337" r:id="rId96"/>
    <p:sldId id="2338" r:id="rId97"/>
    <p:sldId id="2339" r:id="rId98"/>
    <p:sldId id="2340" r:id="rId99"/>
    <p:sldId id="2341" r:id="rId100"/>
    <p:sldId id="2342" r:id="rId101"/>
    <p:sldId id="2343" r:id="rId102"/>
    <p:sldId id="2344" r:id="rId103"/>
    <p:sldId id="2345" r:id="rId104"/>
    <p:sldId id="2346" r:id="rId105"/>
    <p:sldId id="2347" r:id="rId106"/>
    <p:sldId id="2348" r:id="rId107"/>
    <p:sldId id="2349" r:id="rId108"/>
    <p:sldId id="2350" r:id="rId109"/>
    <p:sldId id="2351" r:id="rId110"/>
    <p:sldId id="2352" r:id="rId111"/>
    <p:sldId id="2353" r:id="rId112"/>
    <p:sldId id="2354" r:id="rId113"/>
    <p:sldId id="2355" r:id="rId114"/>
    <p:sldId id="2356" r:id="rId115"/>
    <p:sldId id="2357" r:id="rId116"/>
    <p:sldId id="2360" r:id="rId117"/>
    <p:sldId id="2361" r:id="rId118"/>
    <p:sldId id="2362" r:id="rId119"/>
    <p:sldId id="2363" r:id="rId120"/>
    <p:sldId id="2364" r:id="rId121"/>
    <p:sldId id="2365" r:id="rId122"/>
    <p:sldId id="2366" r:id="rId123"/>
    <p:sldId id="2367" r:id="rId124"/>
    <p:sldId id="2368" r:id="rId125"/>
    <p:sldId id="2369" r:id="rId126"/>
    <p:sldId id="2370" r:id="rId127"/>
    <p:sldId id="2371" r:id="rId128"/>
    <p:sldId id="2372" r:id="rId129"/>
    <p:sldId id="2373" r:id="rId130"/>
    <p:sldId id="2374" r:id="rId131"/>
    <p:sldId id="2375" r:id="rId132"/>
    <p:sldId id="2376" r:id="rId133"/>
    <p:sldId id="2378" r:id="rId134"/>
    <p:sldId id="2379" r:id="rId135"/>
    <p:sldId id="2380" r:id="rId136"/>
    <p:sldId id="2381" r:id="rId137"/>
    <p:sldId id="2382" r:id="rId138"/>
    <p:sldId id="2383" r:id="rId139"/>
    <p:sldId id="2384" r:id="rId140"/>
    <p:sldId id="2385" r:id="rId141"/>
    <p:sldId id="2386" r:id="rId142"/>
    <p:sldId id="2387" r:id="rId143"/>
    <p:sldId id="2388" r:id="rId144"/>
    <p:sldId id="2389" r:id="rId145"/>
    <p:sldId id="2390" r:id="rId146"/>
    <p:sldId id="2391" r:id="rId147"/>
    <p:sldId id="2395" r:id="rId148"/>
    <p:sldId id="2398" r:id="rId149"/>
    <p:sldId id="2397" r:id="rId150"/>
    <p:sldId id="2519" r:id="rId151"/>
    <p:sldId id="2057" r:id="rId152"/>
    <p:sldId id="2058" r:id="rId153"/>
    <p:sldId id="2065" r:id="rId154"/>
    <p:sldId id="2248" r:id="rId155"/>
    <p:sldId id="2249" r:id="rId156"/>
    <p:sldId id="2250" r:id="rId157"/>
    <p:sldId id="2251" r:id="rId158"/>
    <p:sldId id="2252" r:id="rId159"/>
    <p:sldId id="2253" r:id="rId160"/>
    <p:sldId id="2254" r:id="rId161"/>
    <p:sldId id="2255" r:id="rId162"/>
    <p:sldId id="2256" r:id="rId163"/>
    <p:sldId id="2257" r:id="rId164"/>
    <p:sldId id="2258" r:id="rId165"/>
    <p:sldId id="2259" r:id="rId166"/>
    <p:sldId id="2260" r:id="rId167"/>
    <p:sldId id="2261" r:id="rId168"/>
    <p:sldId id="2262" r:id="rId169"/>
    <p:sldId id="2263" r:id="rId170"/>
    <p:sldId id="2264" r:id="rId171"/>
    <p:sldId id="2265" r:id="rId172"/>
    <p:sldId id="2266" r:id="rId173"/>
    <p:sldId id="2267" r:id="rId174"/>
  </p:sldIdLst>
  <p:sldSz cx="9144000" cy="6858000" type="screen4x3"/>
  <p:notesSz cx="6858000" cy="9144000"/>
  <p:custDataLst>
    <p:tags r:id="rId17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7D59267-C232-4206-9FD0-BCFA27119236}">
          <p14:sldIdLst>
            <p14:sldId id="2064"/>
            <p14:sldId id="2520"/>
            <p14:sldId id="2392"/>
            <p14:sldId id="2399"/>
            <p14:sldId id="2406"/>
            <p14:sldId id="2412"/>
            <p14:sldId id="2413"/>
            <p14:sldId id="2414"/>
            <p14:sldId id="2415"/>
            <p14:sldId id="2416"/>
            <p14:sldId id="2417"/>
            <p14:sldId id="2418"/>
            <p14:sldId id="2419"/>
            <p14:sldId id="2422"/>
            <p14:sldId id="2430"/>
            <p14:sldId id="2439"/>
            <p14:sldId id="2445"/>
            <p14:sldId id="2454"/>
            <p14:sldId id="2466"/>
            <p14:sldId id="2467"/>
            <p14:sldId id="2480"/>
            <p14:sldId id="2487"/>
            <p14:sldId id="2500"/>
            <p14:sldId id="2504"/>
            <p14:sldId id="2506"/>
            <p14:sldId id="2518"/>
            <p14:sldId id="2396"/>
            <p14:sldId id="2268"/>
            <p14:sldId id="2269"/>
            <p14:sldId id="2270"/>
            <p14:sldId id="2271"/>
            <p14:sldId id="2272"/>
            <p14:sldId id="2273"/>
            <p14:sldId id="2274"/>
            <p14:sldId id="2275"/>
            <p14:sldId id="2276"/>
            <p14:sldId id="2277"/>
            <p14:sldId id="2278"/>
            <p14:sldId id="2279"/>
            <p14:sldId id="2280"/>
            <p14:sldId id="2281"/>
            <p14:sldId id="2282"/>
            <p14:sldId id="2283"/>
            <p14:sldId id="2284"/>
            <p14:sldId id="2285"/>
            <p14:sldId id="2286"/>
            <p14:sldId id="2287"/>
            <p14:sldId id="2288"/>
            <p14:sldId id="2289"/>
            <p14:sldId id="2290"/>
            <p14:sldId id="2291"/>
            <p14:sldId id="2292"/>
            <p14:sldId id="2293"/>
            <p14:sldId id="2294"/>
            <p14:sldId id="2295"/>
            <p14:sldId id="2296"/>
            <p14:sldId id="2297"/>
            <p14:sldId id="2298"/>
            <p14:sldId id="2299"/>
            <p14:sldId id="2300"/>
            <p14:sldId id="2301"/>
            <p14:sldId id="2302"/>
            <p14:sldId id="2303"/>
            <p14:sldId id="2304"/>
            <p14:sldId id="2305"/>
            <p14:sldId id="2306"/>
            <p14:sldId id="2307"/>
            <p14:sldId id="2310"/>
            <p14:sldId id="2311"/>
            <p14:sldId id="2312"/>
            <p14:sldId id="2313"/>
            <p14:sldId id="2314"/>
            <p14:sldId id="2315"/>
            <p14:sldId id="2316"/>
            <p14:sldId id="2317"/>
            <p14:sldId id="2318"/>
            <p14:sldId id="2319"/>
            <p14:sldId id="2320"/>
            <p14:sldId id="2321"/>
            <p14:sldId id="2322"/>
            <p14:sldId id="2323"/>
            <p14:sldId id="2324"/>
            <p14:sldId id="2325"/>
            <p14:sldId id="2326"/>
            <p14:sldId id="2327"/>
            <p14:sldId id="2328"/>
            <p14:sldId id="2329"/>
            <p14:sldId id="2330"/>
            <p14:sldId id="2331"/>
            <p14:sldId id="2332"/>
            <p14:sldId id="2333"/>
            <p14:sldId id="2334"/>
            <p14:sldId id="2335"/>
            <p14:sldId id="2336"/>
            <p14:sldId id="2337"/>
            <p14:sldId id="2338"/>
            <p14:sldId id="2339"/>
            <p14:sldId id="2340"/>
            <p14:sldId id="2341"/>
            <p14:sldId id="2342"/>
            <p14:sldId id="2343"/>
            <p14:sldId id="2344"/>
            <p14:sldId id="2345"/>
            <p14:sldId id="2346"/>
            <p14:sldId id="2347"/>
            <p14:sldId id="2348"/>
            <p14:sldId id="2349"/>
            <p14:sldId id="2350"/>
            <p14:sldId id="2351"/>
            <p14:sldId id="2352"/>
            <p14:sldId id="2353"/>
            <p14:sldId id="2354"/>
            <p14:sldId id="2355"/>
            <p14:sldId id="2356"/>
            <p14:sldId id="2357"/>
            <p14:sldId id="2360"/>
            <p14:sldId id="2361"/>
            <p14:sldId id="2362"/>
            <p14:sldId id="2363"/>
            <p14:sldId id="2364"/>
            <p14:sldId id="2365"/>
            <p14:sldId id="2366"/>
            <p14:sldId id="2367"/>
            <p14:sldId id="2368"/>
            <p14:sldId id="2369"/>
            <p14:sldId id="2370"/>
            <p14:sldId id="2371"/>
            <p14:sldId id="2372"/>
            <p14:sldId id="2373"/>
            <p14:sldId id="2374"/>
            <p14:sldId id="2375"/>
            <p14:sldId id="2376"/>
            <p14:sldId id="2378"/>
            <p14:sldId id="2379"/>
            <p14:sldId id="2380"/>
            <p14:sldId id="2381"/>
            <p14:sldId id="2382"/>
            <p14:sldId id="2383"/>
            <p14:sldId id="2384"/>
            <p14:sldId id="2385"/>
            <p14:sldId id="2386"/>
            <p14:sldId id="2387"/>
            <p14:sldId id="2388"/>
            <p14:sldId id="2389"/>
            <p14:sldId id="2390"/>
            <p14:sldId id="2391"/>
            <p14:sldId id="2395"/>
            <p14:sldId id="2398"/>
            <p14:sldId id="2397"/>
            <p14:sldId id="2519"/>
            <p14:sldId id="2057"/>
            <p14:sldId id="2058"/>
            <p14:sldId id="2065"/>
            <p14:sldId id="2248"/>
            <p14:sldId id="2249"/>
            <p14:sldId id="2250"/>
            <p14:sldId id="2251"/>
            <p14:sldId id="2252"/>
            <p14:sldId id="2253"/>
            <p14:sldId id="2254"/>
            <p14:sldId id="2255"/>
            <p14:sldId id="2256"/>
            <p14:sldId id="2257"/>
            <p14:sldId id="2258"/>
            <p14:sldId id="2259"/>
            <p14:sldId id="2260"/>
            <p14:sldId id="2261"/>
            <p14:sldId id="2262"/>
            <p14:sldId id="2263"/>
            <p14:sldId id="2264"/>
            <p14:sldId id="2265"/>
            <p14:sldId id="2266"/>
            <p14:sldId id="2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FF66"/>
    <a:srgbClr val="FF00FF"/>
    <a:srgbClr val="FF66FF"/>
    <a:srgbClr val="FFCCCC"/>
    <a:srgbClr val="9933FF"/>
    <a:srgbClr val="CC66FF"/>
    <a:srgbClr val="FFFF00"/>
    <a:srgbClr val="FF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96041" autoAdjust="0"/>
  </p:normalViewPr>
  <p:slideViewPr>
    <p:cSldViewPr>
      <p:cViewPr varScale="1">
        <p:scale>
          <a:sx n="84" d="100"/>
          <a:sy n="84" d="100"/>
        </p:scale>
        <p:origin x="1536"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80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gs" Target="tags/tag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53905-0255-40D5-B8DB-35A9997B4783}" type="datetimeFigureOut">
              <a:rPr lang="en-US" smtClean="0"/>
              <a:t>3/5/2016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42110-F5F5-43DD-ADDB-F4D9E922DC61}" type="slidenum">
              <a:rPr lang="en-US" smtClean="0"/>
              <a:t>‹#›</a:t>
            </a:fld>
            <a:endParaRPr lang="en-US"/>
          </a:p>
        </p:txBody>
      </p:sp>
    </p:spTree>
    <p:extLst>
      <p:ext uri="{BB962C8B-B14F-4D97-AF65-F5344CB8AC3E}">
        <p14:creationId xmlns:p14="http://schemas.microsoft.com/office/powerpoint/2010/main" val="162415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0DCCD-4A24-4773-A71B-148199E9776F}" type="slidenum">
              <a:rPr lang="en-US"/>
              <a:pPr>
                <a:defRPr/>
              </a:pPr>
              <a:t>‹#›</a:t>
            </a:fld>
            <a:endParaRPr lang="en-US"/>
          </a:p>
        </p:txBody>
      </p:sp>
    </p:spTree>
    <p:extLst>
      <p:ext uri="{BB962C8B-B14F-4D97-AF65-F5344CB8AC3E}">
        <p14:creationId xmlns:p14="http://schemas.microsoft.com/office/powerpoint/2010/main" val="344551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F83D44-AEB8-44AA-8C28-F8A79A961DCC}" type="slidenum">
              <a:rPr lang="en-US"/>
              <a:pPr>
                <a:defRPr/>
              </a:pPr>
              <a:t>‹#›</a:t>
            </a:fld>
            <a:endParaRPr lang="en-US"/>
          </a:p>
        </p:txBody>
      </p:sp>
    </p:spTree>
    <p:extLst>
      <p:ext uri="{BB962C8B-B14F-4D97-AF65-F5344CB8AC3E}">
        <p14:creationId xmlns:p14="http://schemas.microsoft.com/office/powerpoint/2010/main" val="289340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3701E-8B79-4BB5-9BCB-76AA65BBB774}" type="slidenum">
              <a:rPr lang="en-US"/>
              <a:pPr>
                <a:defRPr/>
              </a:pPr>
              <a:t>‹#›</a:t>
            </a:fld>
            <a:endParaRPr lang="en-US"/>
          </a:p>
        </p:txBody>
      </p:sp>
    </p:spTree>
    <p:extLst>
      <p:ext uri="{BB962C8B-B14F-4D97-AF65-F5344CB8AC3E}">
        <p14:creationId xmlns:p14="http://schemas.microsoft.com/office/powerpoint/2010/main" val="1520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23662-56FE-4EBE-B0B4-C1752EED73FE}" type="slidenum">
              <a:rPr lang="en-US"/>
              <a:pPr>
                <a:defRPr/>
              </a:pPr>
              <a:t>‹#›</a:t>
            </a:fld>
            <a:endParaRPr lang="en-US"/>
          </a:p>
        </p:txBody>
      </p:sp>
    </p:spTree>
    <p:extLst>
      <p:ext uri="{BB962C8B-B14F-4D97-AF65-F5344CB8AC3E}">
        <p14:creationId xmlns:p14="http://schemas.microsoft.com/office/powerpoint/2010/main" val="2801918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0B57F-6F14-4FDF-8A09-2D25A7A6D709}" type="slidenum">
              <a:rPr lang="en-US"/>
              <a:pPr>
                <a:defRPr/>
              </a:pPr>
              <a:t>‹#›</a:t>
            </a:fld>
            <a:endParaRPr lang="en-US"/>
          </a:p>
        </p:txBody>
      </p:sp>
    </p:spTree>
    <p:extLst>
      <p:ext uri="{BB962C8B-B14F-4D97-AF65-F5344CB8AC3E}">
        <p14:creationId xmlns:p14="http://schemas.microsoft.com/office/powerpoint/2010/main" val="161864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523A39-FF96-4421-A4A1-B7916C972736}" type="slidenum">
              <a:rPr lang="en-US"/>
              <a:pPr>
                <a:defRPr/>
              </a:pPr>
              <a:t>‹#›</a:t>
            </a:fld>
            <a:endParaRPr lang="en-US"/>
          </a:p>
        </p:txBody>
      </p:sp>
    </p:spTree>
    <p:extLst>
      <p:ext uri="{BB962C8B-B14F-4D97-AF65-F5344CB8AC3E}">
        <p14:creationId xmlns:p14="http://schemas.microsoft.com/office/powerpoint/2010/main" val="422810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1A1AA9-734F-44F6-ABBB-C8B4A16EB91D}" type="slidenum">
              <a:rPr lang="en-US"/>
              <a:pPr>
                <a:defRPr/>
              </a:pPr>
              <a:t>‹#›</a:t>
            </a:fld>
            <a:endParaRPr lang="en-US"/>
          </a:p>
        </p:txBody>
      </p:sp>
    </p:spTree>
    <p:extLst>
      <p:ext uri="{BB962C8B-B14F-4D97-AF65-F5344CB8AC3E}">
        <p14:creationId xmlns:p14="http://schemas.microsoft.com/office/powerpoint/2010/main" val="376966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14A6E7-D89B-44C7-98DC-10DDE0A4F6AD}" type="slidenum">
              <a:rPr lang="en-US"/>
              <a:pPr>
                <a:defRPr/>
              </a:pPr>
              <a:t>‹#›</a:t>
            </a:fld>
            <a:endParaRPr lang="en-US"/>
          </a:p>
        </p:txBody>
      </p:sp>
    </p:spTree>
    <p:extLst>
      <p:ext uri="{BB962C8B-B14F-4D97-AF65-F5344CB8AC3E}">
        <p14:creationId xmlns:p14="http://schemas.microsoft.com/office/powerpoint/2010/main" val="52369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6BEF2B-C0AF-4DCB-A1F7-332F335E156D}" type="slidenum">
              <a:rPr lang="en-US"/>
              <a:pPr>
                <a:defRPr/>
              </a:pPr>
              <a:t>‹#›</a:t>
            </a:fld>
            <a:endParaRPr lang="en-US"/>
          </a:p>
        </p:txBody>
      </p:sp>
    </p:spTree>
    <p:extLst>
      <p:ext uri="{BB962C8B-B14F-4D97-AF65-F5344CB8AC3E}">
        <p14:creationId xmlns:p14="http://schemas.microsoft.com/office/powerpoint/2010/main" val="323904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E02AC-DF81-4D87-8ACF-75525A07BC77}" type="slidenum">
              <a:rPr lang="en-US"/>
              <a:pPr>
                <a:defRPr/>
              </a:pPr>
              <a:t>‹#›</a:t>
            </a:fld>
            <a:endParaRPr lang="en-US"/>
          </a:p>
        </p:txBody>
      </p:sp>
    </p:spTree>
    <p:extLst>
      <p:ext uri="{BB962C8B-B14F-4D97-AF65-F5344CB8AC3E}">
        <p14:creationId xmlns:p14="http://schemas.microsoft.com/office/powerpoint/2010/main" val="133482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8858C-A6A9-46A2-826B-C76F465DAE35}" type="slidenum">
              <a:rPr lang="en-US"/>
              <a:pPr>
                <a:defRPr/>
              </a:pPr>
              <a:t>‹#›</a:t>
            </a:fld>
            <a:endParaRPr lang="en-US"/>
          </a:p>
        </p:txBody>
      </p:sp>
    </p:spTree>
    <p:extLst>
      <p:ext uri="{BB962C8B-B14F-4D97-AF65-F5344CB8AC3E}">
        <p14:creationId xmlns:p14="http://schemas.microsoft.com/office/powerpoint/2010/main" val="171735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B9861C9-074D-4FF1-9870-BB5CC8A19E7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4.png"/><Relationship Id="rId4" Type="http://schemas.openxmlformats.org/officeDocument/2006/relationships/image" Target="../media/image34.png"/></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2.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hyperlink" Target="http://www.teacherspayteachers.com/Product/Anatomy-Organization-Skeletal-Muscular-Systems-Human-Body-Quiz-204924" TargetMode="External"/><Relationship Id="rId13" Type="http://schemas.openxmlformats.org/officeDocument/2006/relationships/hyperlink" Target="http://www.teacherspayteachers.com/Product/Digestive-System-Lesson-15" TargetMode="External"/><Relationship Id="rId18" Type="http://schemas.openxmlformats.org/officeDocument/2006/relationships/hyperlink" Target="http://www.teacherspayteachers.com/Product/Nervous-System-Lesson-153223" TargetMode="External"/><Relationship Id="rId3" Type="http://schemas.openxmlformats.org/officeDocument/2006/relationships/hyperlink" Target="http://www.teacherspayteachers.com/Product/Anatomy-Unit-Human-Body-Systems-and-Health-Topics-Unit-151580" TargetMode="External"/><Relationship Id="rId21" Type="http://schemas.openxmlformats.org/officeDocument/2006/relationships/hyperlink" Target="http://www.teacherspayteachers.com/Product/Human-Reproductive-System-Fertilization-Sperm-Egg-Lesson-153354" TargetMode="External"/><Relationship Id="rId7" Type="http://schemas.openxmlformats.org/officeDocument/2006/relationships/hyperlink" Target="http://www.teacherspayteachers.com/Product/Muscular-System-Lesson-151908" TargetMode="External"/><Relationship Id="rId12" Type="http://schemas.openxmlformats.org/officeDocument/2006/relationships/hyperlink" Target="http://www.teacherspayteachers.com/Product/Eating-Disorders-Lesson-Anabolic-Steroids-121508" TargetMode="External"/><Relationship Id="rId17" Type="http://schemas.openxmlformats.org/officeDocument/2006/relationships/hyperlink" Target="http://www.teacherspayteachers.com/Product/Excretory-System-Lesson-153207" TargetMode="External"/><Relationship Id="rId25" Type="http://schemas.openxmlformats.org/officeDocument/2006/relationships/hyperlink" Target="http://www.teacherspayteachers.com/Product/Anatomy-Unit-Crossword-Puzzle-and-Solution-1040387" TargetMode="External"/><Relationship Id="rId2" Type="http://schemas.openxmlformats.org/officeDocument/2006/relationships/image" Target="../media/image48.jpeg"/><Relationship Id="rId16" Type="http://schemas.openxmlformats.org/officeDocument/2006/relationships/hyperlink" Target="http://www.teacherspayteachers.com/Product/Heart-and-Lungs-Quiz-Game-153366" TargetMode="External"/><Relationship Id="rId20" Type="http://schemas.openxmlformats.org/officeDocument/2006/relationships/hyperlink" Target="http://www.teacherspayteachers.com/Product/Endocrine-System-Hormones-Puberty-Lesson-15335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Skeletal-System-Lesson-151799" TargetMode="External"/><Relationship Id="rId11" Type="http://schemas.openxmlformats.org/officeDocument/2006/relationships/hyperlink" Target="http://www.teacherspayteachers.com/Product/Eating-Healthy-Quiz-Game-Life-Molecules-472183" TargetMode="External"/><Relationship Id="rId24" Type="http://schemas.openxmlformats.org/officeDocument/2006/relationships/hyperlink" Target="http://www.teacherspayteachers.com/Product/Immune-System-HIV-AIDS-STDs-Lesson-Quiz-Game-251565" TargetMode="External"/><Relationship Id="rId5" Type="http://schemas.openxmlformats.org/officeDocument/2006/relationships/hyperlink" Target="http://www.teacherspayteachers.com/Product/Human-Body-Levels-of-Organization-Cells-Tissues-Organs-Organ-Systems-15157" TargetMode="External"/><Relationship Id="rId15" Type="http://schemas.openxmlformats.org/officeDocument/2006/relationships/hyperlink" Target="http://www.teacherspayteachers.com/Product/Dangers-of-Smoking-Lesson-119186" TargetMode="External"/><Relationship Id="rId23" Type="http://schemas.openxmlformats.org/officeDocument/2006/relationships/hyperlink" Target="http://www.teacherspayteachers.com/Product/Immune-System-Lesson-HIV-AIDS-STDs-119055" TargetMode="External"/><Relationship Id="rId10" Type="http://schemas.openxmlformats.org/officeDocument/2006/relationships/hyperlink" Target="http://www.teacherspayteachers.com/Product/Obesity-Dangers-of-Junk-and-Fast-Food-Eating-Disorders-Lesson-121483" TargetMode="External"/><Relationship Id="rId19" Type="http://schemas.openxmlformats.org/officeDocument/2006/relationships/hyperlink" Target="http://www.teacherspayteachers.com/Product/Brain-Nervous-System-Quiz-Game-242578" TargetMode="External"/><Relationship Id="rId4" Type="http://schemas.openxmlformats.org/officeDocument/2006/relationships/hyperlink" Target="http://www.teacherspayteachers.com/Product/Anatomy-Human-Body-and-Health-Unit-Homework-152384" TargetMode="External"/><Relationship Id="rId9" Type="http://schemas.openxmlformats.org/officeDocument/2006/relationships/hyperlink" Target="http://www.teacherspayteachers.com/Product/Healthy-Eating-Molecules-of-Life-Lesson-121473" TargetMode="External"/><Relationship Id="rId14" Type="http://schemas.openxmlformats.org/officeDocument/2006/relationships/hyperlink" Target="http://www.teacherspayteachers.com/Product/Circulatory-and-Respiratory-System-Lesson-Heart-and-Lungs-152338" TargetMode="External"/><Relationship Id="rId22" Type="http://schemas.openxmlformats.org/officeDocument/2006/relationships/hyperlink" Target="http://www.teacherspayteachers.com/Product/Endocrine-and-Reproductive-System-Quiz-Game-1040278" TargetMode="External"/></Relationships>
</file>

<file path=ppt/slides/_rels/slide1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5.jpe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teacherspayteachers.com/Product/Astronomy-Unit-Homework-120394" TargetMode="External"/><Relationship Id="rId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Geology-Unit-Homework-121562"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Homework-120697" TargetMode="External"/><Relationship Id="rId5" Type="http://schemas.openxmlformats.org/officeDocument/2006/relationships/hyperlink" Target="http://www.teacherspayteachers.com/Product/Soil-Science-Erosion-Ice-Ages-and-Glaciers-Unit-Homework-120894" TargetMode="External"/><Relationship Id="rId4" Type="http://schemas.openxmlformats.org/officeDocument/2006/relationships/hyperlink" Target="http://www.teacherspayteachers.com/Product/Weather-and-Climate-Unit-Homework-120604" TargetMode="External"/></Relationships>
</file>

<file path=ppt/slides/_rels/slide161.xml.rels><?xml version="1.0" encoding="UTF-8" standalone="yes"?>
<Relationships xmlns="http://schemas.openxmlformats.org/package/2006/relationships"><Relationship Id="rId8" Type="http://schemas.openxmlformats.org/officeDocument/2006/relationships/hyperlink" Target="http://www.teacherspayteachers.com/Product/Cell-Unit-Homework-121344" TargetMode="External"/><Relationship Id="rId13" Type="http://schemas.openxmlformats.org/officeDocument/2006/relationships/hyperlink" Target="http://www.teacherspayteachers.com/Product/Food-Chain-Unit-Homework-121331" TargetMode="External"/><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DNA-and-Genetics-Unit-Homework-122808" TargetMode="External"/><Relationship Id="rId12" Type="http://schemas.openxmlformats.org/officeDocument/2006/relationships/hyperlink" Target="http://www.teacherspayteachers.com/Product/Botany-Plants-Unit-Homework-121339" TargetMode="External"/><Relationship Id="rId2" Type="http://schemas.openxmlformats.org/officeDocument/2006/relationships/hyperlink" Target="http://www.teacherspayteachers.com/Product/Science-Skills-Unit-Homework-119990" TargetMode="Externa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Homework-152384" TargetMode="External"/><Relationship Id="rId11" Type="http://schemas.openxmlformats.org/officeDocument/2006/relationships/hyperlink" Target="http://www.teacherspayteachers.com/Product/Evolution-and-Natural-Selection-Unit-Homework-121469" TargetMode="External"/><Relationship Id="rId5" Type="http://schemas.openxmlformats.org/officeDocument/2006/relationships/hyperlink" Target="http://www.teacherspayteachers.com/Product/Atoms-and-Periodic-Table-Homework-120000" TargetMode="External"/><Relationship Id="rId15" Type="http://schemas.openxmlformats.org/officeDocument/2006/relationships/hyperlink" Target="http://www.teacherspayteachers.com/Product/Ecology-Unit-Homework-Nonliving-Factors-and-Cycles-121337" TargetMode="External"/><Relationship Id="rId10" Type="http://schemas.openxmlformats.org/officeDocument/2006/relationships/hyperlink" Target="http://www.teacherspayteachers.com/Product/Taxonomy-and-Classification-Unit-Homework-123382" TargetMode="External"/><Relationship Id="rId4" Type="http://schemas.openxmlformats.org/officeDocument/2006/relationships/hyperlink" Target="http://www.teacherspayteachers.com/Product/Matter-Energy-and-the-Environment-Unit-Homework-120316" TargetMode="External"/><Relationship Id="rId9" Type="http://schemas.openxmlformats.org/officeDocument/2006/relationships/hyperlink" Target="http://www.teacherspayteachers.com/Product/Diseases-Unit-Homework-Virus-Bacteria-251512" TargetMode="External"/><Relationship Id="rId14" Type="http://schemas.openxmlformats.org/officeDocument/2006/relationships/hyperlink" Target="http://www.teacherspayteachers.com/Product/Ecology-Homework-Animal-Interactions-121333" TargetMode="External"/></Relationships>
</file>

<file path=ppt/slides/_rels/slide1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57.jpeg"/></Relationships>
</file>

<file path=ppt/slides/_rels/slide163.xml.rels><?xml version="1.0" encoding="UTF-8" standalone="yes"?>
<Relationships xmlns="http://schemas.openxmlformats.org/package/2006/relationships"><Relationship Id="rId13" Type="http://schemas.openxmlformats.org/officeDocument/2006/relationships/hyperlink" Target="http://www.teacherspayteachers.com/Product/Cell-Unit-Homework-121344" TargetMode="External"/><Relationship Id="rId18" Type="http://schemas.openxmlformats.org/officeDocument/2006/relationships/hyperlink" Target="http://www.teacherspayteachers.com/Product/Cell-Division-Quiz-Game-Mitosis-Cancer-136725" TargetMode="External"/><Relationship Id="rId26" Type="http://schemas.openxmlformats.org/officeDocument/2006/relationships/hyperlink" Target="http://www.teacherspayteachers.com/Product/Anatomy-Organization-Skeletal-Muscular-Systems-Human-Body-Quiz-204924" TargetMode="External"/><Relationship Id="rId39" Type="http://schemas.openxmlformats.org/officeDocument/2006/relationships/hyperlink" Target="http://www.teacherspayteachers.com/Product/Human-Reproductive-System-Fertilization-Sperm-Egg-Lesson-153354" TargetMode="External"/><Relationship Id="rId21" Type="http://schemas.openxmlformats.org/officeDocument/2006/relationships/hyperlink" Target="http://www.teacherspayteachers.com/Product/DNA-and-Genetics-Flashcards-257600" TargetMode="External"/><Relationship Id="rId34" Type="http://schemas.openxmlformats.org/officeDocument/2006/relationships/hyperlink" Target="http://www.teacherspayteachers.com/Product/Heart-and-Lungs-Quiz-Game-153366" TargetMode="External"/><Relationship Id="rId42" Type="http://schemas.openxmlformats.org/officeDocument/2006/relationships/hyperlink" Target="http://www.teacherspayteachers.com/Product/Immune-System-HIV-AIDS-STDs-Lesson-Quiz-Game-251565" TargetMode="External"/><Relationship Id="rId7" Type="http://schemas.openxmlformats.org/officeDocument/2006/relationships/hyperlink" Target="http://www.teacherspayteachers.com/Product/Characteristics-of-Life-118825"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DNA-Crossword-Puzzle-122148" TargetMode="External"/><Relationship Id="rId29" Type="http://schemas.openxmlformats.org/officeDocument/2006/relationships/hyperlink" Target="http://www.teacherspayteachers.com/Product/Eating-Healthy-Quiz-Game-Life-Molecules-472183"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Osmosis-Cell-Transport-Quiz-Game-659015" TargetMode="External"/><Relationship Id="rId11" Type="http://schemas.openxmlformats.org/officeDocument/2006/relationships/hyperlink" Target="http://www.teacherspayteachers.com/Product/Cell-Crossword-Puzzle-122105" TargetMode="External"/><Relationship Id="rId24" Type="http://schemas.openxmlformats.org/officeDocument/2006/relationships/hyperlink" Target="http://www.teacherspayteachers.com/Product/Skeletal-System-Lesson-151799" TargetMode="External"/><Relationship Id="rId32" Type="http://schemas.openxmlformats.org/officeDocument/2006/relationships/hyperlink" Target="http://www.teacherspayteachers.com/Product/Circulatory-and-Respiratory-System-Lesson-Heart-and-Lungs-152338" TargetMode="External"/><Relationship Id="rId37" Type="http://schemas.openxmlformats.org/officeDocument/2006/relationships/hyperlink" Target="http://www.teacherspayteachers.com/Product/Brain-Nervous-System-Quiz-Game-242578" TargetMode="External"/><Relationship Id="rId40" Type="http://schemas.openxmlformats.org/officeDocument/2006/relationships/hyperlink" Target="http://www.teacherspayteachers.com/Product/Endocrine-and-Reproductive-System-Quiz-Game-1040278" TargetMode="External"/><Relationship Id="rId45" Type="http://schemas.openxmlformats.org/officeDocument/2006/relationships/image" Target="../media/image50.png"/><Relationship Id="rId5" Type="http://schemas.openxmlformats.org/officeDocument/2006/relationships/hyperlink" Target="http://www.teacherspayteachers.com/Product/Osmosis-Lesson-Cell-Transport-125854" TargetMode="External"/><Relationship Id="rId15" Type="http://schemas.openxmlformats.org/officeDocument/2006/relationships/hyperlink" Target="http://www.teacherspayteachers.com/Product/DNA-Quiz-Game-1039981" TargetMode="External"/><Relationship Id="rId23" Type="http://schemas.openxmlformats.org/officeDocument/2006/relationships/hyperlink" Target="http://www.teacherspayteachers.com/Product/Human-Body-Levels-of-Organization-Cells-Tissues-Organs-Organ-Systems-15157" TargetMode="External"/><Relationship Id="rId28" Type="http://schemas.openxmlformats.org/officeDocument/2006/relationships/hyperlink" Target="http://www.teacherspayteachers.com/Product/Obesity-Dangers-of-Junk-and-Fast-Food-Eating-Disorders-Lesson-121483" TargetMode="External"/><Relationship Id="rId36" Type="http://schemas.openxmlformats.org/officeDocument/2006/relationships/hyperlink" Target="http://www.teacherspayteachers.com/Product/Nervous-System-Lesson-153223" TargetMode="External"/><Relationship Id="rId10" Type="http://schemas.openxmlformats.org/officeDocument/2006/relationships/hyperlink" Target="http://www.teacherspayteachers.com/Product/Cell-Organelles-Quiz-Game-659061" TargetMode="External"/><Relationship Id="rId19" Type="http://schemas.openxmlformats.org/officeDocument/2006/relationships/hyperlink" Target="http://www.teacherspayteachers.com/Product/Mitosis-and-Meiosis-Crossword-Puzzle-122156" TargetMode="External"/><Relationship Id="rId31" Type="http://schemas.openxmlformats.org/officeDocument/2006/relationships/hyperlink" Target="http://www.teacherspayteachers.com/Product/Digestive-System-Lesson-15" TargetMode="External"/><Relationship Id="rId44" Type="http://schemas.openxmlformats.org/officeDocument/2006/relationships/image" Target="../media/image57.jpeg"/><Relationship Id="rId4" Type="http://schemas.openxmlformats.org/officeDocument/2006/relationships/hyperlink" Target="http://www.teacherspayteachers.com/Product/Cell-Biology-Quiz-Game-119167" TargetMode="External"/><Relationship Id="rId9" Type="http://schemas.openxmlformats.org/officeDocument/2006/relationships/hyperlink" Target="http://www.teacherspayteachers.com/Product/Cell-Organelles-Visual-Quiz-119165" TargetMode="External"/><Relationship Id="rId14" Type="http://schemas.openxmlformats.org/officeDocument/2006/relationships/hyperlink" Target="http://www.teacherspayteachers.com/Product/DNA-Lesson-119178" TargetMode="External"/><Relationship Id="rId22" Type="http://schemas.openxmlformats.org/officeDocument/2006/relationships/hyperlink" Target="http://www.teacherspayteachers.com/Product/Genetics-Quiz-1040023" TargetMode="External"/><Relationship Id="rId27" Type="http://schemas.openxmlformats.org/officeDocument/2006/relationships/hyperlink" Target="http://www.teacherspayteachers.com/Product/Healthy-Eating-Molecules-of-Life-Lesson-121473" TargetMode="External"/><Relationship Id="rId30" Type="http://schemas.openxmlformats.org/officeDocument/2006/relationships/hyperlink" Target="http://www.teacherspayteachers.com/Product/Eating-Disorders-Lesson-Anabolic-Steroids-121508" TargetMode="External"/><Relationship Id="rId35" Type="http://schemas.openxmlformats.org/officeDocument/2006/relationships/hyperlink" Target="http://www.teacherspayteachers.com/Product/Excretory-System-Lesson-153207" TargetMode="External"/><Relationship Id="rId43" Type="http://schemas.openxmlformats.org/officeDocument/2006/relationships/hyperlink" Target="http://www.teacherspayteachers.com/Product/Anatomy-Unit-Crossword-Puzzle-and-Solution-1040387" TargetMode="External"/><Relationship Id="rId8" Type="http://schemas.openxmlformats.org/officeDocument/2006/relationships/hyperlink" Target="http://www.teacherspayteachers.com/Product/Cells-Cellular-Organelles-Lesson-119087" TargetMode="External"/><Relationship Id="rId3" Type="http://schemas.openxmlformats.org/officeDocument/2006/relationships/hyperlink" Target="http://www.teacherspayteachers.com/Product/Cell-Lesson-Cheek-and-Onion-Cell-Cell-Theory-251829" TargetMode="External"/><Relationship Id="rId12" Type="http://schemas.openxmlformats.org/officeDocument/2006/relationships/hyperlink" Target="http://www.teacherspayteachers.com/Product/Cell-Flashcards-252236" TargetMode="External"/><Relationship Id="rId17" Type="http://schemas.openxmlformats.org/officeDocument/2006/relationships/hyperlink" Target="http://www.teacherspayteachers.com/Product/Mitosis-and-Meiosis-Lesson-119180" TargetMode="External"/><Relationship Id="rId25" Type="http://schemas.openxmlformats.org/officeDocument/2006/relationships/hyperlink" Target="http://www.teacherspayteachers.com/Product/Muscular-System-Lesson-151908" TargetMode="External"/><Relationship Id="rId33" Type="http://schemas.openxmlformats.org/officeDocument/2006/relationships/hyperlink" Target="http://www.teacherspayteachers.com/Product/Dangers-of-Smoking-Lesson-119186" TargetMode="External"/><Relationship Id="rId38" Type="http://schemas.openxmlformats.org/officeDocument/2006/relationships/hyperlink" Target="http://www.teacherspayteachers.com/Product/Endocrine-System-Hormones-Puberty-Lesson-153351" TargetMode="External"/><Relationship Id="rId20" Type="http://schemas.openxmlformats.org/officeDocument/2006/relationships/hyperlink" Target="http://www.teacherspayteachers.com/Product/Genetics-Lesson-119195" TargetMode="External"/><Relationship Id="rId41" Type="http://schemas.openxmlformats.org/officeDocument/2006/relationships/hyperlink" Target="http://www.teacherspayteachers.com/Product/Immune-System-Lesson-HIV-AIDS-STDs-119055" TargetMode="External"/></Relationships>
</file>

<file path=ppt/slides/_rels/slide164.xml.rels><?xml version="1.0" encoding="UTF-8" standalone="yes"?>
<Relationships xmlns="http://schemas.openxmlformats.org/package/2006/relationships"><Relationship Id="rId13" Type="http://schemas.openxmlformats.org/officeDocument/2006/relationships/hyperlink" Target="http://www.teacherspayteachers.com/Product/Taxonomy-and-Classification-Quiz-Game-1040599" TargetMode="External"/><Relationship Id="rId18" Type="http://schemas.openxmlformats.org/officeDocument/2006/relationships/hyperlink" Target="http://www.teacherspayteachers.com/Product/Animal-Kingdom-Quiz-Game-and-Mammals-1040661" TargetMode="External"/><Relationship Id="rId26" Type="http://schemas.openxmlformats.org/officeDocument/2006/relationships/hyperlink" Target="http://www.teacherspayteachers.com/Product/Plants-Lesson-Student-Plant-Projects-119385" TargetMode="External"/><Relationship Id="rId39" Type="http://schemas.openxmlformats.org/officeDocument/2006/relationships/hyperlink" Target="http://www.teacherspayteachers.com/Product/Evolution-and-Natural-Selection-Quiz-Game-257009" TargetMode="External"/><Relationship Id="rId21" Type="http://schemas.openxmlformats.org/officeDocument/2006/relationships/hyperlink" Target="http://www.teacherspayteachers.com/Product/Plant-Kingdom-Lesson-247572" TargetMode="External"/><Relationship Id="rId34" Type="http://schemas.openxmlformats.org/officeDocument/2006/relationships/hyperlink" Target="http://www.teacherspayteachers.com/Product/Leaf-Identification-Lesson-Leaves-119533" TargetMode="External"/><Relationship Id="rId42" Type="http://schemas.openxmlformats.org/officeDocument/2006/relationships/hyperlink" Target="http://www.teacherspayteachers.com/Product/Geologic-Timescale-Lesson-History-of-the-Earth-118612" TargetMode="External"/><Relationship Id="rId47" Type="http://schemas.openxmlformats.org/officeDocument/2006/relationships/image" Target="../media/image50.png"/><Relationship Id="rId7" Type="http://schemas.openxmlformats.org/officeDocument/2006/relationships/hyperlink" Target="http://www.teacherspayteachers.com/Product/Parasites-Lesson-245148"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Phylums-Quiz-119268" TargetMode="External"/><Relationship Id="rId29" Type="http://schemas.openxmlformats.org/officeDocument/2006/relationships/hyperlink" Target="http://www.teacherspayteachers.com/Product/Plants-Roots-Leaves-Photosynthesis-Lesson-119503"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Bacteria-Quiz-Game-251553" TargetMode="External"/><Relationship Id="rId11" Type="http://schemas.openxmlformats.org/officeDocument/2006/relationships/image" Target="../media/image57.jpeg"/><Relationship Id="rId24" Type="http://schemas.openxmlformats.org/officeDocument/2006/relationships/hyperlink" Target="http://www.teacherspayteachers.com/Product/Taxonomy-and-Classification-Crossword-Puzzle-247438" TargetMode="External"/><Relationship Id="rId32" Type="http://schemas.openxmlformats.org/officeDocument/2006/relationships/hyperlink" Target="http://www.teacherspayteachers.com/Product/Plant-Hormones-Lesson-119494" TargetMode="External"/><Relationship Id="rId37" Type="http://schemas.openxmlformats.org/officeDocument/2006/relationships/hyperlink" Target="http://www.teacherspayteachers.com/Product/Flowers-Fruits-and-Plant-Life-Cycles-Review-Game-979340" TargetMode="External"/><Relationship Id="rId40" Type="http://schemas.openxmlformats.org/officeDocument/2006/relationships/hyperlink" Target="http://www.teacherspayteachers.com/Product/Human-Evolution-118856" TargetMode="External"/><Relationship Id="rId45" Type="http://schemas.openxmlformats.org/officeDocument/2006/relationships/hyperlink" Target="http://www.teacherspayteachers.com/Product/Plant-Succession-Lesson-Fire-Ecology-123500" TargetMode="External"/><Relationship Id="rId5" Type="http://schemas.openxmlformats.org/officeDocument/2006/relationships/hyperlink" Target="http://www.teacherspayteachers.com/Product/Bacteria-Lesson-119047" TargetMode="External"/><Relationship Id="rId15" Type="http://schemas.openxmlformats.org/officeDocument/2006/relationships/hyperlink" Target="http://www.teacherspayteachers.com/Product/Animals-Phylums-Lesson-119264" TargetMode="External"/><Relationship Id="rId23" Type="http://schemas.openxmlformats.org/officeDocument/2006/relationships/hyperlink" Target="http://www.teacherspayteachers.com/Product/Taxonomy-and-Classification-Visual-Quiz-Test-119372" TargetMode="External"/><Relationship Id="rId28" Type="http://schemas.openxmlformats.org/officeDocument/2006/relationships/hyperlink" Target="http://www.teacherspayteachers.com/Product/Plants-PowerPoint-Quiz-Game-261282" TargetMode="External"/><Relationship Id="rId36" Type="http://schemas.openxmlformats.org/officeDocument/2006/relationships/hyperlink" Target="http://www.teacherspayteachers.com/Product/Flowers-Fruits-and-Plant-Life-Cycles-119554" TargetMode="External"/><Relationship Id="rId10" Type="http://schemas.openxmlformats.org/officeDocument/2006/relationships/hyperlink" Target="http://www.teacherspayteachers.com/Product/Immune-System-HIV-AIDS-STDs-Lesson-Quiz-Game-251565" TargetMode="External"/><Relationship Id="rId19" Type="http://schemas.openxmlformats.org/officeDocument/2006/relationships/hyperlink" Target="http://www.teacherspayteachers.com/Product/Kingdom-Fungi-Lesson-119371" TargetMode="External"/><Relationship Id="rId31" Type="http://schemas.openxmlformats.org/officeDocument/2006/relationships/hyperlink" Target="http://www.teacherspayteachers.com/Product/Tree-Ring-Dating-Lesson-Dendrochronology-Plant-Vascular-System-980318" TargetMode="External"/><Relationship Id="rId44" Type="http://schemas.openxmlformats.org/officeDocument/2006/relationships/hyperlink" Target="http://www.teacherspayteachers.com/Product/Life-Origins-Miller-Urey-Experiment-Lesson-121905" TargetMode="External"/><Relationship Id="rId4" Type="http://schemas.openxmlformats.org/officeDocument/2006/relationships/hyperlink" Target="http://www.teacherspayteachers.com/Product/Virus-Quiz-Game-Viruses-251529" TargetMode="External"/><Relationship Id="rId9" Type="http://schemas.openxmlformats.org/officeDocument/2006/relationships/hyperlink" Target="http://www.teacherspayteachers.com/Product/Diseases-Crossword-Puzzle-Bacteria-and-Viruses-122085" TargetMode="External"/><Relationship Id="rId14" Type="http://schemas.openxmlformats.org/officeDocument/2006/relationships/hyperlink" Target="http://www.teacherspayteachers.com/Product/Kingdom-Protista-Protist-Lesson-119261" TargetMode="External"/><Relationship Id="rId22" Type="http://schemas.openxmlformats.org/officeDocument/2006/relationships/hyperlink" Target="http://www.teacherspayteachers.com/Product/Plants-Quiz-Game-261268" TargetMode="External"/><Relationship Id="rId27" Type="http://schemas.openxmlformats.org/officeDocument/2006/relationships/hyperlink" Target="http://www.teacherspayteachers.com/Product/Plants-Seed-Dispersal-Lesson-118183" TargetMode="External"/><Relationship Id="rId30" Type="http://schemas.openxmlformats.org/officeDocument/2006/relationships/hyperlink" Target="http://www.teacherspayteachers.com/Product/Seeds-Plants-Monocotyledons-Dicotyledons-Lesson-119463" TargetMode="External"/><Relationship Id="rId35" Type="http://schemas.openxmlformats.org/officeDocument/2006/relationships/hyperlink" Target="http://www.teacherspayteachers.com/Product/Botany-Unit-PowerPoint-Game-979322" TargetMode="External"/><Relationship Id="rId43" Type="http://schemas.openxmlformats.org/officeDocument/2006/relationships/hyperlink" Target="http://www.teacherspayteachers.com/Product/Timeline-of-Earth-Events-Quiz-Game-125913" TargetMode="External"/><Relationship Id="rId8" Type="http://schemas.openxmlformats.org/officeDocument/2006/relationships/hyperlink" Target="http://www.teacherspayteachers.com/Product/Immune-System-Lesson-HIV-AIDS-STDs-119055" TargetMode="External"/><Relationship Id="rId3" Type="http://schemas.openxmlformats.org/officeDocument/2006/relationships/hyperlink" Target="http://www.teacherspayteachers.com/Product/Virus-Lesson-244431" TargetMode="External"/><Relationship Id="rId12" Type="http://schemas.openxmlformats.org/officeDocument/2006/relationships/hyperlink" Target="http://www.teacherspayteachers.com/Product/Taxonomy-and-Classification-Lesson-154266" TargetMode="External"/><Relationship Id="rId17" Type="http://schemas.openxmlformats.org/officeDocument/2006/relationships/hyperlink" Target="http://www.teacherspayteachers.com/Product/Mammals-Lesson-Mammalogy-119277" TargetMode="External"/><Relationship Id="rId25" Type="http://schemas.openxmlformats.org/officeDocument/2006/relationships/hyperlink" Target="http://www.teacherspayteachers.com/Product/Plant-Evolution-Non-vascular-Plants-Plant-Unit-Intro-and-Grow-Study-119389" TargetMode="External"/><Relationship Id="rId33" Type="http://schemas.openxmlformats.org/officeDocument/2006/relationships/hyperlink" Target="http://www.teacherspayteachers.com/Product/Plants-Crossword-Puzzle-261302" TargetMode="External"/><Relationship Id="rId38" Type="http://schemas.openxmlformats.org/officeDocument/2006/relationships/hyperlink" Target="http://www.teacherspayteachers.com/Product/Evolution-and-Natural-Selection-Lesson-118636" TargetMode="External"/><Relationship Id="rId46" Type="http://schemas.openxmlformats.org/officeDocument/2006/relationships/hyperlink" Target="http://www.teacherspayteachers.com/Product/Ecology-Plant-Succession-Quiz-Game-250241" TargetMode="External"/><Relationship Id="rId20" Type="http://schemas.openxmlformats.org/officeDocument/2006/relationships/hyperlink" Target="http://www.teacherspayteachers.com/Product/Fungi-Quiz-Game-246839" TargetMode="External"/><Relationship Id="rId41" Type="http://schemas.openxmlformats.org/officeDocument/2006/relationships/hyperlink" Target="http://www.teacherspayteachers.com/Product/Life-Origins-and-Human-Evolution-Quiz-Game-257038" TargetMode="External"/></Relationships>
</file>

<file path=ppt/slides/_rels/slide165.xml.rels><?xml version="1.0" encoding="UTF-8" standalone="yes"?>
<Relationships xmlns="http://schemas.openxmlformats.org/package/2006/relationships"><Relationship Id="rId8" Type="http://schemas.openxmlformats.org/officeDocument/2006/relationships/hyperlink" Target="http://www.teacherspayteachers.com/Product/Food-Web-Ecology-Crossword-Puzzle-245563" TargetMode="External"/><Relationship Id="rId13" Type="http://schemas.openxmlformats.org/officeDocument/2006/relationships/hyperlink" Target="http://www.teacherspayteachers.com/Product/Food-Web-Lesson-Predator-and-Prey-Cycles-117781" TargetMode="External"/><Relationship Id="rId18" Type="http://schemas.openxmlformats.org/officeDocument/2006/relationships/hyperlink" Target="http://www.teacherspayteachers.com/Product/Symbiosis-Lesson-117808" TargetMode="External"/><Relationship Id="rId26" Type="http://schemas.openxmlformats.org/officeDocument/2006/relationships/hyperlink" Target="http://www.teacherspayteachers.com/Product/Nitrogen-Cycle-Lesson-548507" TargetMode="External"/><Relationship Id="rId3" Type="http://schemas.openxmlformats.org/officeDocument/2006/relationships/hyperlink" Target="http://www.teacherspayteachers.com/Product/Food-Chain-Lesson-117698" TargetMode="External"/><Relationship Id="rId21" Type="http://schemas.openxmlformats.org/officeDocument/2006/relationships/hyperlink" Target="http://www.teacherspayteachers.com/Product/Ecology-Nonliving-Factor-Light-117980" TargetMode="External"/><Relationship Id="rId7" Type="http://schemas.openxmlformats.org/officeDocument/2006/relationships/hyperlink" Target="http://www.teacherspayteachers.com/Product/Food-Chain-Quiz-Game-786910" TargetMode="External"/><Relationship Id="rId12" Type="http://schemas.openxmlformats.org/officeDocument/2006/relationships/hyperlink" Target="http://www.teacherspayteachers.com/Product/Animal-Habitat-Lesson-159116" TargetMode="External"/><Relationship Id="rId17" Type="http://schemas.openxmlformats.org/officeDocument/2006/relationships/hyperlink" Target="http://www.teacherspayteachers.com/Product/Ecology-Camouflage-and-Mimicry-Quiz-Game-1041559" TargetMode="External"/><Relationship Id="rId25" Type="http://schemas.openxmlformats.org/officeDocument/2006/relationships/hyperlink" Target="http://www.teacherspayteachers.com/Product/Island-Biogeography-Lesson-118195"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Adaptations-Lesson-Camouflage-and-Mimicry-117796" TargetMode="External"/><Relationship Id="rId20" Type="http://schemas.openxmlformats.org/officeDocument/2006/relationships/hyperlink" Target="http://www.teacherspayteachers.com/Product/Ecology-Symbiosis-Quiz-Game-Invasive-Exotic-Species-1041611" TargetMode="External"/><Relationship Id="rId29" Type="http://schemas.openxmlformats.org/officeDocument/2006/relationships/hyperlink" Target="http://www.teacherspayteachers.com/Product/Ecology-Plant-Succession-Quiz-Game-25024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nimal-Teeth-Lesson-117732" TargetMode="External"/><Relationship Id="rId11" Type="http://schemas.openxmlformats.org/officeDocument/2006/relationships/hyperlink" Target="http://www.teacherspayteachers.com/Product/Ecosystems-Levels-of-Organization-Lesson-117763" TargetMode="External"/><Relationship Id="rId24" Type="http://schemas.openxmlformats.org/officeDocument/2006/relationships/hyperlink" Target="http://www.teacherspayteachers.com/Product/Ecology-Quiz-Game-Nonliving-Factors-130723" TargetMode="External"/><Relationship Id="rId5" Type="http://schemas.openxmlformats.org/officeDocument/2006/relationships/hyperlink" Target="http://www.teacherspayteachers.com/Product/Biomass-Pyramid-Lesson-117746" TargetMode="External"/><Relationship Id="rId15" Type="http://schemas.openxmlformats.org/officeDocument/2006/relationships/hyperlink" Target="http://www.teacherspayteachers.com/Product/Community-Ecology-Lesson-Animal-Competition-117776" TargetMode="External"/><Relationship Id="rId23" Type="http://schemas.openxmlformats.org/officeDocument/2006/relationships/hyperlink" Target="http://www.teacherspayteachers.com/Product/Carbon-Cycle-Lesson-Photosynthesis-and-Cell-Respiration-118059" TargetMode="External"/><Relationship Id="rId28" Type="http://schemas.openxmlformats.org/officeDocument/2006/relationships/hyperlink" Target="http://www.teacherspayteachers.com/Product/Plant-Succession-Lesson-Fire-Ecology-123500" TargetMode="External"/><Relationship Id="rId10" Type="http://schemas.openxmlformats.org/officeDocument/2006/relationships/image" Target="../media/image57.jpeg"/><Relationship Id="rId19" Type="http://schemas.openxmlformats.org/officeDocument/2006/relationships/hyperlink" Target="http://www.teacherspayteachers.com/Product/Exotic-Species-Lesson-117844" TargetMode="External"/><Relationship Id="rId31" Type="http://schemas.openxmlformats.org/officeDocument/2006/relationships/image" Target="../media/image50.png"/><Relationship Id="rId4" Type="http://schemas.openxmlformats.org/officeDocument/2006/relationships/hyperlink" Target="http://www.teacherspayteachers.com/Product/Food-Chain-Lesson-Biomagnification-of-Pollution-117719" TargetMode="External"/><Relationship Id="rId9" Type="http://schemas.openxmlformats.org/officeDocument/2006/relationships/hyperlink" Target="http://www.teacherspayteachers.com/Product/Food-Chain-Game-158818" TargetMode="External"/><Relationship Id="rId14" Type="http://schemas.openxmlformats.org/officeDocument/2006/relationships/hyperlink" Target="http://www.teacherspayteachers.com/Product/Biodiversity-Lesson-Population-Sampling-117784" TargetMode="External"/><Relationship Id="rId22" Type="http://schemas.openxmlformats.org/officeDocument/2006/relationships/hyperlink" Target="http://www.teacherspayteachers.com/Product/Animals-and-Temperature-Lesson-117986" TargetMode="External"/><Relationship Id="rId27" Type="http://schemas.openxmlformats.org/officeDocument/2006/relationships/hyperlink" Target="http://www.teacherspayteachers.com/Product/Phosphorus-Cycle-and-Nutrient-Pollution-548711" TargetMode="External"/><Relationship Id="rId30" Type="http://schemas.openxmlformats.org/officeDocument/2006/relationships/hyperlink" Target="http://www.teacherspayteachers.com/Product/Ecology-Flashcards-245593" TargetMode="External"/></Relationships>
</file>

<file path=ppt/slides/_rels/slide166.xml.rels><?xml version="1.0" encoding="UTF-8" standalone="yes"?>
<Relationships xmlns="http://schemas.openxmlformats.org/package/2006/relationships"><Relationship Id="rId13" Type="http://schemas.openxmlformats.org/officeDocument/2006/relationships/hyperlink" Target="http://www.teacherspayteachers.com/Product/Newtons-Laws-of-Motion-and-Simple-Machines-Crossword-Puzzle-248980" TargetMode="External"/><Relationship Id="rId18" Type="http://schemas.openxmlformats.org/officeDocument/2006/relationships/hyperlink" Target="http://www.teacherspayteachers.com/Product/Gas-Laws-Quiz-Game-991864" TargetMode="External"/><Relationship Id="rId26" Type="http://schemas.openxmlformats.org/officeDocument/2006/relationships/hyperlink" Target="http://www.teacherspayteachers.com/Product/Electricity-and-Magnetism-Quiz-Game-991893" TargetMode="External"/><Relationship Id="rId39" Type="http://schemas.openxmlformats.org/officeDocument/2006/relationships/hyperlink" Target="http://www.teacherspayteachers.com/Product/Periodic-Table-of-the-Elements-Lesson-119755" TargetMode="External"/><Relationship Id="rId21" Type="http://schemas.openxmlformats.org/officeDocument/2006/relationships/hyperlink" Target="http://www.teacherspayteachers.com/Product/Heat-Transfer-Convection-Conduction-Radiation-Lesson-121518" TargetMode="External"/><Relationship Id="rId34" Type="http://schemas.openxmlformats.org/officeDocument/2006/relationships/hyperlink" Target="http://www.teacherspayteachers.com/Product/Electron-Orbitals-Molecules-Atomic-Theory-Lesson-119597" TargetMode="External"/><Relationship Id="rId42" Type="http://schemas.openxmlformats.org/officeDocument/2006/relationships/hyperlink" Target="http://www.teacherspayteachers.com/Product/Magnification-and-Microscopes-Lesson-119800" TargetMode="External"/><Relationship Id="rId47" Type="http://schemas.openxmlformats.org/officeDocument/2006/relationships/hyperlink" Target="http://www.teacherspayteachers.com/Product/Science-Skills-Unit-Flash-Cards-249875" TargetMode="External"/><Relationship Id="rId50" Type="http://schemas.openxmlformats.org/officeDocument/2006/relationships/hyperlink" Target="http://www.teacherspayteachers.com/Product/Science-Skills-Unit-Homework-11" TargetMode="External"/><Relationship Id="rId7" Type="http://schemas.openxmlformats.org/officeDocument/2006/relationships/hyperlink" Target="http://www.teacherspayteachers.com/Product/Kinetic-and-Potential-Energy-Lesson-467125" TargetMode="External"/><Relationship Id="rId2" Type="http://schemas.openxmlformats.org/officeDocument/2006/relationships/image" Target="../media/image56.jpeg"/><Relationship Id="rId16" Type="http://schemas.openxmlformats.org/officeDocument/2006/relationships/hyperlink" Target="http://www.teacherspayteachers.com/Product/States-of-Matter-Phase-Change-Quiz-Game-248232" TargetMode="External"/><Relationship Id="rId29" Type="http://schemas.openxmlformats.org/officeDocument/2006/relationships/hyperlink" Target="http://www.teacherspayteachers.com/Product/Environment-Unit-120302" TargetMode="External"/><Relationship Id="rId11" Type="http://schemas.openxmlformats.org/officeDocument/2006/relationships/hyperlink" Target="http://www.teacherspayteachers.com/Product/Simple-Machines-Quiz-Game-120082" TargetMode="External"/><Relationship Id="rId24" Type="http://schemas.openxmlformats.org/officeDocument/2006/relationships/hyperlink" Target="http://www.teacherspayteachers.com/Product/Electromagnetic-Spectrum-Visual-Quiz-991779" TargetMode="External"/><Relationship Id="rId32" Type="http://schemas.openxmlformats.org/officeDocument/2006/relationships/hyperlink" Target="http://www.teacherspayteachers.com/Product/Inside-the-Atom-Lesson-119582" TargetMode="External"/><Relationship Id="rId37" Type="http://schemas.openxmlformats.org/officeDocument/2006/relationships/hyperlink" Target="http://www.teacherspayteachers.com/Product/Atoms-and-Periodic-Table-of-the-Elements-Crossword-Puzzle-247905" TargetMode="External"/><Relationship Id="rId40" Type="http://schemas.openxmlformats.org/officeDocument/2006/relationships/hyperlink" Target="http://www.teacherspayteachers.com/Product/Periodic-Table-of-the-Elements-Quiz-Game-119761" TargetMode="External"/><Relationship Id="rId45" Type="http://schemas.openxmlformats.org/officeDocument/2006/relationships/hyperlink" Target="http://www.teacherspayteachers.com/Product/Volume-and-Density-Lesson-156703" TargetMode="External"/><Relationship Id="rId5" Type="http://schemas.openxmlformats.org/officeDocument/2006/relationships/hyperlink" Target="http://www.teacherspayteachers.com/Product/Newtons-Laws-of-Motion-Unit-Review-Game-Force-Mass-Friction-248940" TargetMode="External"/><Relationship Id="rId15" Type="http://schemas.openxmlformats.org/officeDocument/2006/relationships/hyperlink" Target="http://www.teacherspayteachers.com/Product/Matter-States-of-Matter-Phase-Change-Chemical-Change-Lesson-120117" TargetMode="External"/><Relationship Id="rId23" Type="http://schemas.openxmlformats.org/officeDocument/2006/relationships/hyperlink" Target="http://www.teacherspayteachers.com/Product/Electromagnetic-Spectrum-Quiz-Game-Energy-248245" TargetMode="External"/><Relationship Id="rId28" Type="http://schemas.openxmlformats.org/officeDocument/2006/relationships/hyperlink" Target="http://www.teacherspayteachers.com/Product/Matter-Energy-and-the-Environment-Unit-Homework-120316" TargetMode="External"/><Relationship Id="rId36" Type="http://schemas.openxmlformats.org/officeDocument/2006/relationships/hyperlink" Target="http://www.teacherspayteachers.com/Product/Atomic-Bonding-and-Balancing-Equations-Lesson-119672" TargetMode="External"/><Relationship Id="rId49" Type="http://schemas.openxmlformats.org/officeDocument/2006/relationships/hyperlink" Target="http://www.teacherspayteachers.com/Product/Science-Skills-Quiz-Game-119979" TargetMode="External"/><Relationship Id="rId10" Type="http://schemas.openxmlformats.org/officeDocument/2006/relationships/hyperlink" Target="http://www.teacherspayteachers.com/Product/Simple-Machines-Lesson-120076" TargetMode="External"/><Relationship Id="rId19" Type="http://schemas.openxmlformats.org/officeDocument/2006/relationships/hyperlink" Target="http://www.teacherspayteachers.com/Product/Viscosity-Lesson-122602" TargetMode="External"/><Relationship Id="rId31" Type="http://schemas.openxmlformats.org/officeDocument/2006/relationships/hyperlink" Target="http://www.teacherspayteachers.com/Product/Atoms-Lesson-Isotopes-Atomic-Number-Atomic-Mass-119570" TargetMode="External"/><Relationship Id="rId44" Type="http://schemas.openxmlformats.org/officeDocument/2006/relationships/hyperlink" Target="http://www.teacherspayteachers.com/Product/Scientific-Notation-Lesson-119816" TargetMode="External"/><Relationship Id="rId4" Type="http://schemas.openxmlformats.org/officeDocument/2006/relationships/hyperlink" Target="http://www.teacherspayteachers.com/Product/Newtons-Laws-of-Motion-and-Forces-in-Motion-Unit-120069" TargetMode="External"/><Relationship Id="rId9" Type="http://schemas.openxmlformats.org/officeDocument/2006/relationships/hyperlink" Target="http://www.teacherspayteachers.com/Product/Catapults-Lesson-Trajectory-120108" TargetMode="External"/><Relationship Id="rId14" Type="http://schemas.openxmlformats.org/officeDocument/2006/relationships/hyperlink" Target="http://www.teacherspayteachers.com/Product/Newtons-Laws-Forces-in-Motion-Simple-Machines-Unit-Homework-120084" TargetMode="External"/><Relationship Id="rId22" Type="http://schemas.openxmlformats.org/officeDocument/2006/relationships/hyperlink" Target="http://www.teacherspayteachers.com/Product/Electromagnetic-Spectrum-Lesson-Particles-Waves-120299" TargetMode="External"/><Relationship Id="rId27" Type="http://schemas.openxmlformats.org/officeDocument/2006/relationships/hyperlink" Target="http://www.teacherspayteachers.com/Product/Matter-and-Energy-Crossword-Puzzle-248357" TargetMode="External"/><Relationship Id="rId30" Type="http://schemas.openxmlformats.org/officeDocument/2006/relationships/hyperlink" Target="http://www.teacherspayteachers.com/Product/Environment-Quiz-Game-248258" TargetMode="External"/><Relationship Id="rId35" Type="http://schemas.openxmlformats.org/officeDocument/2006/relationships/hyperlink" Target="http://www.teacherspayteachers.com/Product/Atomic-Theory-Electron-Orbitals-Molecules-Quiz-Game-499934" TargetMode="External"/><Relationship Id="rId43" Type="http://schemas.openxmlformats.org/officeDocument/2006/relationships/hyperlink" Target="http://www.teacherspayteachers.com/Product/Metric-System-Lesson-119846" TargetMode="External"/><Relationship Id="rId48" Type="http://schemas.openxmlformats.org/officeDocument/2006/relationships/hyperlink" Target="http://www.teacherspayteachers.com/Product/Science-Skills-Crossword-Puzzle-249866" TargetMode="External"/><Relationship Id="rId8" Type="http://schemas.openxmlformats.org/officeDocument/2006/relationships/hyperlink" Target="http://www.teacherspayteachers.com/Product/Forces-in-Motion-Quiz-Kinetic-and-Potential-Energy-Velocity-Speed-859796" TargetMode="External"/><Relationship Id="rId51" Type="http://schemas.openxmlformats.org/officeDocument/2006/relationships/image" Target="../media/image50.png"/><Relationship Id="rId3" Type="http://schemas.openxmlformats.org/officeDocument/2006/relationships/hyperlink" Target="http://www.teacherspayteachers.com/Product/Physical-Science-Curriculum-596485" TargetMode="External"/><Relationship Id="rId12" Type="http://schemas.openxmlformats.org/officeDocument/2006/relationships/hyperlink" Target="http://www.teacherspayteachers.com/Product/Laws-of-Motion-and-Simple-Machines-Unit-Flash-Cards-249016" TargetMode="External"/><Relationship Id="rId17" Type="http://schemas.openxmlformats.org/officeDocument/2006/relationships/hyperlink" Target="http://www.teacherspayteachers.com/Product/Gas-Laws-Lesson-120130" TargetMode="External"/><Relationship Id="rId25" Type="http://schemas.openxmlformats.org/officeDocument/2006/relationships/hyperlink" Target="http://www.teacherspayteachers.com/Product/Electricity-and-Magnetism-Lesson-120296" TargetMode="External"/><Relationship Id="rId33" Type="http://schemas.openxmlformats.org/officeDocument/2006/relationships/hyperlink" Target="http://www.teacherspayteachers.com/Product/Atoms-Quiz-Game-119777" TargetMode="External"/><Relationship Id="rId38" Type="http://schemas.openxmlformats.org/officeDocument/2006/relationships/hyperlink" Target="http://www.teacherspayteachers.com/Product/Atoms-and-Periodic-Table-Homework-120000" TargetMode="External"/><Relationship Id="rId46" Type="http://schemas.openxmlformats.org/officeDocument/2006/relationships/hyperlink" Target="http://www.teacherspayteachers.com/Product/Scientific-Method-Lesson-Observation-Skills-119971" TargetMode="External"/><Relationship Id="rId20" Type="http://schemas.openxmlformats.org/officeDocument/2006/relationships/hyperlink" Target="http://www.teacherspayteachers.com/Product/Forms-of-Energy-Lesson-120135" TargetMode="External"/><Relationship Id="rId41" Type="http://schemas.openxmlformats.org/officeDocument/2006/relationships/hyperlink" Target="http://www.teacherspayteachers.com/Product/Lab-Safety-Lesson-119790"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Friction-Lesson-120065" TargetMode="External"/></Relationships>
</file>

<file path=ppt/slides/_rels/slide167.xml.rels><?xml version="1.0" encoding="UTF-8" standalone="yes"?>
<Relationships xmlns="http://schemas.openxmlformats.org/package/2006/relationships"><Relationship Id="rId13" Type="http://schemas.openxmlformats.org/officeDocument/2006/relationships/hyperlink" Target="http://www.teacherspayteachers.com/Product/Minerals-Quiz-Game-125882" TargetMode="External"/><Relationship Id="rId18" Type="http://schemas.openxmlformats.org/officeDocument/2006/relationships/hyperlink" Target="http://www.teacherspayteachers.com/Product/Rocks-and-the-Rock-Cycle-Lesson-124705" TargetMode="External"/><Relationship Id="rId26" Type="http://schemas.openxmlformats.org/officeDocument/2006/relationships/hyperlink" Target="http://www.teacherspayteachers.com/Product/Solar-System-and-the-Sun-Quiz-Game-237819" TargetMode="External"/><Relationship Id="rId39" Type="http://schemas.openxmlformats.org/officeDocument/2006/relationships/hyperlink" Target="http://www.teacherspayteachers.com/Product/Galaxy-Lesson-Hubble-Space-Telescope-120392" TargetMode="External"/><Relationship Id="rId21" Type="http://schemas.openxmlformats.org/officeDocument/2006/relationships/hyperlink" Target="http://www.teacherspayteachers.com/Product/Timeline-of-Earth-Events-Quiz-Game-125913" TargetMode="External"/><Relationship Id="rId34" Type="http://schemas.openxmlformats.org/officeDocument/2006/relationships/hyperlink" Target="http://www.teacherspayteachers.com/Product/Mission-to-the-Moon-Apollo-Lesson-522692" TargetMode="External"/><Relationship Id="rId42" Type="http://schemas.openxmlformats.org/officeDocument/2006/relationships/image" Target="../media/image58.jpeg"/><Relationship Id="rId7" Type="http://schemas.openxmlformats.org/officeDocument/2006/relationships/hyperlink" Target="http://www.teacherspayteachers.com/Product/Types-of-Volcanoes-Lesson-1033167"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ocks-and-Mineral-Flashcards-124631" TargetMode="External"/><Relationship Id="rId20" Type="http://schemas.openxmlformats.org/officeDocument/2006/relationships/hyperlink" Target="http://www.teacherspayteachers.com/Product/Geologic-Timescale-Lesson-History-of-the-Earth-118612" TargetMode="External"/><Relationship Id="rId29" Type="http://schemas.openxmlformats.org/officeDocument/2006/relationships/hyperlink" Target="http://www.teacherspayteachers.com/Product/Inner-Planets-Mercury-Venus-Earth-Mars-Quiz-Game-120397" TargetMode="External"/><Relationship Id="rId41" Type="http://schemas.openxmlformats.org/officeDocument/2006/relationships/hyperlink" Target="http://www.teacherspayteachers.com/Product/Astronomy-Unit-in-Spanish-93791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Volcanoes-Lesson-122600" TargetMode="External"/><Relationship Id="rId11" Type="http://schemas.openxmlformats.org/officeDocument/2006/relationships/hyperlink" Target="http://www.teacherspayteachers.com/Product/Rock-Deformation-Shearing-Tension-Compression-1033275" TargetMode="External"/><Relationship Id="rId24" Type="http://schemas.openxmlformats.org/officeDocument/2006/relationships/hyperlink" Target="http://www.teacherspayteachers.com/Product/Solar-System-and-the-Sun-Lesson-120320" TargetMode="External"/><Relationship Id="rId32" Type="http://schemas.openxmlformats.org/officeDocument/2006/relationships/hyperlink" Target="http://www.teacherspayteachers.com/Product/Asteroid-Belt-Meteors-Meteorites-Lesson-237561" TargetMode="External"/><Relationship Id="rId37" Type="http://schemas.openxmlformats.org/officeDocument/2006/relationships/hyperlink" Target="http://www.teacherspayteachers.com/Product/Beyond-Solar-System-Galaxies-Big-Bang-Lesson-120391" TargetMode="External"/><Relationship Id="rId40" Type="http://schemas.openxmlformats.org/officeDocument/2006/relationships/hyperlink" Target="http://www.teacherspayteachers.com/Product/Astronomy-Crossword-Puzzle-500885" TargetMode="External"/><Relationship Id="rId5" Type="http://schemas.openxmlformats.org/officeDocument/2006/relationships/hyperlink" Target="http://www.teacherspayteachers.com/Product/Plate-Boundaries-Visual-Quiz-1033158" TargetMode="External"/><Relationship Id="rId15" Type="http://schemas.openxmlformats.org/officeDocument/2006/relationships/hyperlink" Target="http://www.teacherspayteachers.com/Product/Rocks-Rock-Cycle-and-Minerals-Lesson-Bundle-1032970" TargetMode="External"/><Relationship Id="rId23" Type="http://schemas.openxmlformats.org/officeDocument/2006/relationships/hyperlink" Target="http://www.teacherspayteachers.com/Product/Geology-Unit-Homework-121562" TargetMode="External"/><Relationship Id="rId28" Type="http://schemas.openxmlformats.org/officeDocument/2006/relationships/hyperlink" Target="http://www.teacherspayteachers.com/Product/Planets-Lesson-Mercury-Venus-Earth-Mars-120333" TargetMode="External"/><Relationship Id="rId36" Type="http://schemas.openxmlformats.org/officeDocument/2006/relationships/hyperlink" Target="http://www.teacherspayteachers.com/Product/Planets-Quiz-Game-Jupiter-Saturn-Uranus-Neptune-120401" TargetMode="External"/><Relationship Id="rId10" Type="http://schemas.openxmlformats.org/officeDocument/2006/relationships/hyperlink" Target="http://www.teacherspayteachers.com/Product/Earthquakes-Quiz-Game-125895" TargetMode="External"/><Relationship Id="rId19" Type="http://schemas.openxmlformats.org/officeDocument/2006/relationships/hyperlink" Target="http://www.teacherspayteachers.com/Product/Rocks-Quiz-Game-Rock-Cycle-242780" TargetMode="External"/><Relationship Id="rId31" Type="http://schemas.openxmlformats.org/officeDocument/2006/relationships/hyperlink" Target="http://www.teacherspayteachers.com/Product/Rocketry-Lesson-120383" TargetMode="External"/><Relationship Id="rId44" Type="http://schemas.openxmlformats.org/officeDocument/2006/relationships/image" Target="../media/image50.png"/><Relationship Id="rId4" Type="http://schemas.openxmlformats.org/officeDocument/2006/relationships/hyperlink" Target="http://www.teacherspayteachers.com/Product/Dynamic-Earth-Geology-Quiz-Game-125898" TargetMode="External"/><Relationship Id="rId9" Type="http://schemas.openxmlformats.org/officeDocument/2006/relationships/hyperlink" Target="http://www.teacherspayteachers.com/Product/Earthquakes-Lesson-123730" TargetMode="External"/><Relationship Id="rId14" Type="http://schemas.openxmlformats.org/officeDocument/2006/relationships/hyperlink" Target="http://www.teacherspayteachers.com/Product/Rock-or-Mineral-PowerPoint-Quiz-1033190" TargetMode="External"/><Relationship Id="rId22" Type="http://schemas.openxmlformats.org/officeDocument/2006/relationships/hyperlink" Target="http://www.teacherspayteachers.com/Product/Geology-Crossword-Puzzle-122032" TargetMode="External"/><Relationship Id="rId27" Type="http://schemas.openxmlformats.org/officeDocument/2006/relationships/hyperlink" Target="http://www.teacherspayteachers.com/Product/Solar-and-Lunar-Eclipse-Lesson-120330" TargetMode="External"/><Relationship Id="rId30" Type="http://schemas.openxmlformats.org/officeDocument/2006/relationships/hyperlink" Target="http://www.teacherspayteachers.com/Product/Moon-Phases-of-the-Moon-with-OREOS-Tides-Seasons-Lesson-120339" TargetMode="External"/><Relationship Id="rId35" Type="http://schemas.openxmlformats.org/officeDocument/2006/relationships/hyperlink" Target="http://www.teacherspayteachers.com/Product/Outer-Planets-Lesson-Jupiter-Saturn-Uranus-Neptune-120386" TargetMode="External"/><Relationship Id="rId43" Type="http://schemas.openxmlformats.org/officeDocument/2006/relationships/image" Target="../media/image59.png"/><Relationship Id="rId8" Type="http://schemas.openxmlformats.org/officeDocument/2006/relationships/hyperlink" Target="http://www.teacherspayteachers.com/Product/Volcanoes-Quiz-Game-125885" TargetMode="External"/><Relationship Id="rId3" Type="http://schemas.openxmlformats.org/officeDocument/2006/relationships/hyperlink" Target="http://www.teacherspayteachers.com/Product/Continental-Drift-Plate-Tectonics-Earth-Core-Plate-Boundaries-121532" TargetMode="External"/><Relationship Id="rId12" Type="http://schemas.openxmlformats.org/officeDocument/2006/relationships/hyperlink" Target="http://www.teacherspayteachers.com/Product/Minerals-Lesson-124662" TargetMode="External"/><Relationship Id="rId17" Type="http://schemas.openxmlformats.org/officeDocument/2006/relationships/hyperlink" Target="http://www.teacherspayteachers.com/Product/Types-of-Rocks-Visual-Quiz-Igneous-Metamophic-Sedimentary-1033469" TargetMode="External"/><Relationship Id="rId25" Type="http://schemas.openxmlformats.org/officeDocument/2006/relationships/hyperlink" Target="http://www.teacherspayteachers.com/Product/Sun-Lesson-120324" TargetMode="External"/><Relationship Id="rId33" Type="http://schemas.openxmlformats.org/officeDocument/2006/relationships/hyperlink" Target="http://www.teacherspayteachers.com/Product/Rocketry-and-Asteroid-Belt-Quiz-Game-802907" TargetMode="External"/><Relationship Id="rId38" Type="http://schemas.openxmlformats.org/officeDocument/2006/relationships/hyperlink" Target="http://www.teacherspayteachers.com/Product/Beyond-the-Solar-System-Galaxies-Black-Holes-Constellations-Quiz-1039226" TargetMode="External"/></Relationships>
</file>

<file path=ppt/slides/_rels/slide168.xml.rels><?xml version="1.0" encoding="UTF-8" standalone="yes"?>
<Relationships xmlns="http://schemas.openxmlformats.org/package/2006/relationships"><Relationship Id="rId8" Type="http://schemas.openxmlformats.org/officeDocument/2006/relationships/hyperlink" Target="http://www.teacherspayteachers.com/Product/Seasons-Lesson-Axial-Tilt-120455" TargetMode="External"/><Relationship Id="rId13" Type="http://schemas.openxmlformats.org/officeDocument/2006/relationships/hyperlink" Target="http://www.teacherspayteachers.com/Product/Mechanical-and-Chemical-Weathering-Lesson-120698" TargetMode="External"/><Relationship Id="rId18" Type="http://schemas.openxmlformats.org/officeDocument/2006/relationships/hyperlink" Target="http://www.teacherspayteachers.com/Product/Soil-Science-Erosion-Particles-Weathering-Flash-Cards-243991" TargetMode="External"/><Relationship Id="rId26" Type="http://schemas.openxmlformats.org/officeDocument/2006/relationships/image" Target="../media/image59.png"/><Relationship Id="rId3" Type="http://schemas.openxmlformats.org/officeDocument/2006/relationships/hyperlink" Target="http://www.teacherspayteachers.com/Product/Atmosphere-Lesson-120429" TargetMode="External"/><Relationship Id="rId21" Type="http://schemas.openxmlformats.org/officeDocument/2006/relationships/hyperlink" Target="http://www.teacherspayteachers.com/Product/Ice-Ages-and-Glaciers-Quiz-Game-120956" TargetMode="External"/><Relationship Id="rId7" Type="http://schemas.openxmlformats.org/officeDocument/2006/relationships/hyperlink" Target="http://www.teacherspayteachers.com/Product/Severe-Weather-Lesson-Hurricane-Tornado-132627" TargetMode="External"/><Relationship Id="rId12" Type="http://schemas.openxmlformats.org/officeDocument/2006/relationships/hyperlink" Target="http://www.teacherspayteachers.com/Product/Water-Cycle-and-Clouds-Lesson-120467" TargetMode="External"/><Relationship Id="rId17" Type="http://schemas.openxmlformats.org/officeDocument/2006/relationships/hyperlink" Target="http://www.teacherspayteachers.com/Product/Soil-Science-Erosion-Particles-Soil-Conservation-Review-Game-243051" TargetMode="External"/><Relationship Id="rId25" Type="http://schemas.openxmlformats.org/officeDocument/2006/relationships/image" Target="../media/image58.jpeg"/><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Erosion-Lesson-Soil-Conservation-120739" TargetMode="External"/><Relationship Id="rId20" Type="http://schemas.openxmlformats.org/officeDocument/2006/relationships/hyperlink" Target="http://www.teacherspayteachers.com/Product/Ice-Ages-Lesson-Glaciers-Glacial-Landforms-12076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ir-Pressure-and-Winds-Lesson-120441" TargetMode="External"/><Relationship Id="rId11" Type="http://schemas.openxmlformats.org/officeDocument/2006/relationships/hyperlink" Target="http://www.teacherspayteachers.com/Product/Weather-and-Oceans-Water-Cycle-Clouds-Quiz-Game-905612" TargetMode="External"/><Relationship Id="rId24" Type="http://schemas.openxmlformats.org/officeDocument/2006/relationships/hyperlink" Target="http://www.teacherspayteachers.com/Product/Soil-Science-Erosion-Ice-Ages-and-Glaciers-Unit-Homework-120894" TargetMode="External"/><Relationship Id="rId5" Type="http://schemas.openxmlformats.org/officeDocument/2006/relationships/hyperlink" Target="http://www.teacherspayteachers.com/Product/Atmophere-Quiz-Game-Air-Pressure-238003" TargetMode="External"/><Relationship Id="rId15" Type="http://schemas.openxmlformats.org/officeDocument/2006/relationships/hyperlink" Target="http://www.teacherspayteachers.com/Product/Soil-Science-Unit-120703" TargetMode="External"/><Relationship Id="rId23" Type="http://schemas.openxmlformats.org/officeDocument/2006/relationships/hyperlink" Target="http://www.teacherspayteachers.com/Product/Ice-Ages-Glaciers-Glacial-Landforms-Flash-Cards-244015" TargetMode="External"/><Relationship Id="rId10" Type="http://schemas.openxmlformats.org/officeDocument/2006/relationships/hyperlink" Target="http://www.teacherspayteachers.com/Product/Wind-Global-Winds-Wind-Chill-Lesson-120445" TargetMode="External"/><Relationship Id="rId19" Type="http://schemas.openxmlformats.org/officeDocument/2006/relationships/hyperlink" Target="http://www.teacherspayteachers.com/Product/Weathering-and-Soil-Crossword-Puzzle-243093" TargetMode="External"/><Relationship Id="rId4" Type="http://schemas.openxmlformats.org/officeDocument/2006/relationships/hyperlink" Target="http://www.teacherspayteachers.com/Product/Air-Pollution-Lesson-Ozone-Layer-Skin-Cancer-120438" TargetMode="External"/><Relationship Id="rId9" Type="http://schemas.openxmlformats.org/officeDocument/2006/relationships/hyperlink" Target="http://www.teacherspayteachers.com/Product/Weather-Winds-Seasons-Temperature-Quiz-Game-905562" TargetMode="External"/><Relationship Id="rId14" Type="http://schemas.openxmlformats.org/officeDocument/2006/relationships/hyperlink" Target="http://www.teacherspayteachers.com/Product/Mechanical-and-Chemical-Weathering-Quiz-Game-120905" TargetMode="External"/><Relationship Id="rId22" Type="http://schemas.openxmlformats.org/officeDocument/2006/relationships/hyperlink" Target="http://www.teacherspayteachers.com/Product/Ice-Ages-Glaciers-Glacial-Landforms-Crossword-Puzzle-243971" TargetMode="External"/><Relationship Id="rId27" Type="http://schemas.openxmlformats.org/officeDocument/2006/relationships/image" Target="../media/image50.png"/></Relationships>
</file>

<file path=ppt/slides/_rels/slide169.xml.rels><?xml version="1.0" encoding="UTF-8" standalone="yes"?>
<Relationships xmlns="http://schemas.openxmlformats.org/package/2006/relationships"><Relationship Id="rId8" Type="http://schemas.openxmlformats.org/officeDocument/2006/relationships/hyperlink" Target="http://www.teacherspayteachers.com/Product/Water-Unit-Homework-120697" TargetMode="External"/><Relationship Id="rId13" Type="http://schemas.openxmlformats.org/officeDocument/2006/relationships/hyperlink" Target="http://www.teacherspayteachers.com/Product/Salmon-Lesson-121185" TargetMode="External"/><Relationship Id="rId18" Type="http://schemas.openxmlformats.org/officeDocument/2006/relationships/image" Target="../media/image58.jpeg"/><Relationship Id="rId3" Type="http://schemas.openxmlformats.org/officeDocument/2006/relationships/hyperlink" Target="http://www.teacherspayteachers.com/Product/Water-Use-Water-Conservation-Water-on-Earth-Lesson-120610" TargetMode="External"/><Relationship Id="rId7" Type="http://schemas.openxmlformats.org/officeDocument/2006/relationships/hyperlink" Target="http://www.teacherspayteachers.com/Product/Water-Quiz-Game-239492" TargetMode="External"/><Relationship Id="rId12" Type="http://schemas.openxmlformats.org/officeDocument/2006/relationships/hyperlink" Target="http://www.teacherspayteachers.com/Product/Lake-Turnover-Lesson-121279" TargetMode="External"/><Relationship Id="rId1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ivers-Lakes-and-Water-Qualiy-Unit-Crossword-Puzzle-241618" TargetMode="External"/><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www.teacherspayteachers.com/Product/Water-Cycle-Lesson-118050" TargetMode="External"/><Relationship Id="rId11" Type="http://schemas.openxmlformats.org/officeDocument/2006/relationships/hyperlink" Target="http://www.teacherspayteachers.com/Product/Benthic-Macroinvertebrates-Lesson-121154" TargetMode="External"/><Relationship Id="rId5" Type="http://schemas.openxmlformats.org/officeDocument/2006/relationships/hyperlink" Target="http://www.teacherspayteachers.com/Product/Properties-of-Water-Lesson-120635" TargetMode="External"/><Relationship Id="rId15" Type="http://schemas.openxmlformats.org/officeDocument/2006/relationships/hyperlink" Target="http://www.teacherspayteachers.com/Product/Rivers-Lakes-and-Water-Quality-Quiz-Game-121284" TargetMode="External"/><Relationship Id="rId10" Type="http://schemas.openxmlformats.org/officeDocument/2006/relationships/hyperlink" Target="http://www.teacherspayteachers.com/Product/Flooding-Lesson-Dam-Role-Playing-Project-121170" TargetMode="External"/><Relationship Id="rId19" Type="http://schemas.openxmlformats.org/officeDocument/2006/relationships/image" Target="../media/image59.png"/><Relationship Id="rId4" Type="http://schemas.openxmlformats.org/officeDocument/2006/relationships/hyperlink" Target="http://www.teacherspayteachers.com/Product/Groundwater-Lesson-Groundwater-Pollution-120619" TargetMode="External"/><Relationship Id="rId9" Type="http://schemas.openxmlformats.org/officeDocument/2006/relationships/hyperlink" Target="http://www.teacherspayteachers.com/Product/Rivers-and-Watersheds-Unit-121118" TargetMode="External"/><Relationship Id="rId14" Type="http://schemas.openxmlformats.org/officeDocument/2006/relationships/hyperlink" Target="http://www.teacherspayteachers.com/Product/Fish-Lesson-Fashion-A-Fish-Project-12125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5" Type="http://schemas.openxmlformats.org/officeDocument/2006/relationships/hyperlink" Target="http://www.teacherspayteachers.com/Product/Weathering-Soil-Science-Erosion-Soil-Conservation-Ice-Ages-Glaciers-Unit-110228" TargetMode="External"/><Relationship Id="rId4" Type="http://schemas.openxmlformats.org/officeDocument/2006/relationships/hyperlink" Target="http://www.teacherspayteachers.com/Product/Weather-and-Climate-Unit-110223" TargetMode="External"/></Relationships>
</file>

<file path=ppt/slides/_rels/slide171.xml.rels><?xml version="1.0" encoding="UTF-8" standalone="yes"?>
<Relationships xmlns="http://schemas.openxmlformats.org/package/2006/relationships"><Relationship Id="rId8" Type="http://schemas.openxmlformats.org/officeDocument/2006/relationships/hyperlink" Target="http://www.teacherspayteachers.com/Product/Cell-Biology-Unit-110344" TargetMode="External"/><Relationship Id="rId13" Type="http://schemas.openxmlformats.org/officeDocument/2006/relationships/hyperlink" Target="http://www.teacherspayteachers.com/Product/Ecology-Unit-Food-Chains-and-Food-Webs-117616" TargetMode="External"/><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hyperlink" Target="http://www.teacherspayteachers.com/Product/DNA-and-Genetics-Unit-110347" TargetMode="External"/><Relationship Id="rId12" Type="http://schemas.openxmlformats.org/officeDocument/2006/relationships/hyperlink" Target="http://www.teacherspayteachers.com/Product/Botany-Unit-Plant-Unit-117629" TargetMode="External"/><Relationship Id="rId2" Type="http://schemas.openxmlformats.org/officeDocument/2006/relationships/hyperlink" Target="http://www.teacherspayteachers.com/Product/Science-Skills-Unit-110098" TargetMode="Externa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www.teacherspayteachers.com/Product/Anatomy-Unit-Human-Body-Systems-and-Health-Topics-Unit-151580" TargetMode="External"/><Relationship Id="rId11" Type="http://schemas.openxmlformats.org/officeDocument/2006/relationships/hyperlink" Target="http://www.teacherspayteachers.com/Product/Evolution-and-Natural-Selection-Unit-Change-Unit-110342" TargetMode="External"/><Relationship Id="rId5" Type="http://schemas.openxmlformats.org/officeDocument/2006/relationships/hyperlink" Target="http://www.teacherspayteachers.com/Product/Atoms-Molecules-Periodic-Table-of-the-Elements-Unit-110095" TargetMode="External"/><Relationship Id="rId15" Type="http://schemas.openxmlformats.org/officeDocument/2006/relationships/hyperlink" Target="http://www.teacherspayteachers.com/Product/Ecology-Unit-Nonliving-Factors-Cycles-117624" TargetMode="External"/><Relationship Id="rId10" Type="http://schemas.openxmlformats.org/officeDocument/2006/relationships/hyperlink" Target="http://www.teacherspayteachers.com/Product/Taxonomy-and-Classification-Unit-12160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Virus-Bacteria-Parasites-Diseases-Unit-841420" TargetMode="External"/><Relationship Id="rId14" Type="http://schemas.openxmlformats.org/officeDocument/2006/relationships/hyperlink" Target="http://www.teacherspayteachers.com/Product/Ecology-Unit-Animal-Interactions-117620"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60.jpeg"/></Relationships>
</file>

<file path=ppt/slides/_rels/slide1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teacherspayteachers.com/Product/Science-Curriculum-4-Years-20-Units-50000-Slides-HW-Much-More-119377"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1.jpe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2.jpeg"/><Relationship Id="rId4" Type="http://schemas.openxmlformats.org/officeDocument/2006/relationships/image" Target="../media/image41.jpe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2.jpeg"/><Relationship Id="rId4" Type="http://schemas.openxmlformats.org/officeDocument/2006/relationships/image" Target="../media/image41.jpeg"/></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228600"/>
            <a:ext cx="7148112"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Skeletal System Quiz</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7597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091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18788"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8789"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18790"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18791"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1879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778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19812"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9813"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19814"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19815"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a:t>
            </a:r>
          </a:p>
        </p:txBody>
      </p:sp>
      <p:sp>
        <p:nvSpPr>
          <p:cNvPr id="11981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030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0836"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0837"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0838"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0839"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084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188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1860"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1861"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1862"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1863"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1864" name="Rectangle 8"/>
          <p:cNvSpPr>
            <a:spLocks noChangeArrowheads="1"/>
          </p:cNvSpPr>
          <p:nvPr/>
        </p:nvSpPr>
        <p:spPr bwMode="auto">
          <a:xfrm>
            <a:off x="4114800" y="1600200"/>
            <a:ext cx="3352800" cy="838200"/>
          </a:xfrm>
          <a:prstGeom prst="rect">
            <a:avLst/>
          </a:prstGeom>
          <a:solidFill>
            <a:schemeClr val="tx1"/>
          </a:solidFill>
          <a:ln w="57150">
            <a:solidFill>
              <a:srgbClr val="FF9933"/>
            </a:solidFill>
            <a:miter lim="800000"/>
            <a:headEnd/>
            <a:tailEnd/>
          </a:ln>
        </p:spPr>
        <p:txBody>
          <a:bodyPr wrap="none" anchor="ctr"/>
          <a:lstStyle/>
          <a:p>
            <a:endParaRPr lang="en-US"/>
          </a:p>
        </p:txBody>
      </p:sp>
      <p:sp>
        <p:nvSpPr>
          <p:cNvPr id="121865"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2160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2884"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2885"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2886"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2887"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2888" name="Rectangle 8"/>
          <p:cNvSpPr>
            <a:spLocks noChangeArrowheads="1"/>
          </p:cNvSpPr>
          <p:nvPr/>
        </p:nvSpPr>
        <p:spPr bwMode="auto">
          <a:xfrm>
            <a:off x="4114800" y="1600200"/>
            <a:ext cx="3352800" cy="838200"/>
          </a:xfrm>
          <a:prstGeom prst="rect">
            <a:avLst/>
          </a:prstGeom>
          <a:solidFill>
            <a:schemeClr val="tx1"/>
          </a:solidFill>
          <a:ln w="57150">
            <a:solidFill>
              <a:srgbClr val="FF9933"/>
            </a:solidFill>
            <a:miter lim="800000"/>
            <a:headEnd/>
            <a:tailEnd/>
          </a:ln>
        </p:spPr>
        <p:txBody>
          <a:bodyPr wrap="none" anchor="ctr"/>
          <a:lstStyle/>
          <a:p>
            <a:endParaRPr lang="en-US"/>
          </a:p>
        </p:txBody>
      </p:sp>
      <p:sp>
        <p:nvSpPr>
          <p:cNvPr id="122889" name="Text Box 9"/>
          <p:cNvSpPr txBox="1">
            <a:spLocks noChangeArrowheads="1"/>
          </p:cNvSpPr>
          <p:nvPr/>
        </p:nvSpPr>
        <p:spPr bwMode="auto">
          <a:xfrm>
            <a:off x="4191000" y="1600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solidFill>
                  <a:srgbClr val="FF9933"/>
                </a:solidFill>
              </a:rPr>
              <a:t>*Vertebrae</a:t>
            </a:r>
          </a:p>
        </p:txBody>
      </p:sp>
      <p:sp>
        <p:nvSpPr>
          <p:cNvPr id="122890"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1"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177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3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3908"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3909"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3910"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3911"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3912" name="Rectangle 8"/>
          <p:cNvSpPr>
            <a:spLocks noChangeArrowheads="1"/>
          </p:cNvSpPr>
          <p:nvPr/>
        </p:nvSpPr>
        <p:spPr bwMode="auto">
          <a:xfrm>
            <a:off x="4114800" y="1600200"/>
            <a:ext cx="3352800" cy="838200"/>
          </a:xfrm>
          <a:prstGeom prst="rect">
            <a:avLst/>
          </a:prstGeom>
          <a:solidFill>
            <a:schemeClr val="tx1"/>
          </a:solidFill>
          <a:ln w="57150">
            <a:solidFill>
              <a:srgbClr val="FF9933"/>
            </a:solidFill>
            <a:miter lim="800000"/>
            <a:headEnd/>
            <a:tailEnd/>
          </a:ln>
        </p:spPr>
        <p:txBody>
          <a:bodyPr wrap="none" anchor="ctr"/>
          <a:lstStyle/>
          <a:p>
            <a:endParaRPr lang="en-US"/>
          </a:p>
        </p:txBody>
      </p:sp>
      <p:sp>
        <p:nvSpPr>
          <p:cNvPr id="123913" name="Text Box 9"/>
          <p:cNvSpPr txBox="1">
            <a:spLocks noChangeArrowheads="1"/>
          </p:cNvSpPr>
          <p:nvPr/>
        </p:nvSpPr>
        <p:spPr bwMode="auto">
          <a:xfrm>
            <a:off x="4191000" y="1600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solidFill>
                  <a:srgbClr val="FF9933"/>
                </a:solidFill>
              </a:rPr>
              <a:t>*Vertebrae</a:t>
            </a:r>
          </a:p>
        </p:txBody>
      </p:sp>
      <p:sp>
        <p:nvSpPr>
          <p:cNvPr id="123914" name="Rectangle 10"/>
          <p:cNvSpPr>
            <a:spLocks noChangeArrowheads="1"/>
          </p:cNvSpPr>
          <p:nvPr/>
        </p:nvSpPr>
        <p:spPr bwMode="auto">
          <a:xfrm>
            <a:off x="3048000" y="3429000"/>
            <a:ext cx="3124200" cy="838200"/>
          </a:xfrm>
          <a:prstGeom prst="rect">
            <a:avLst/>
          </a:prstGeom>
          <a:solidFill>
            <a:schemeClr val="tx1"/>
          </a:solidFill>
          <a:ln w="57150">
            <a:solidFill>
              <a:srgbClr val="FF66CC"/>
            </a:solidFill>
            <a:miter lim="800000"/>
            <a:headEnd/>
            <a:tailEnd/>
          </a:ln>
        </p:spPr>
        <p:txBody>
          <a:bodyPr wrap="none" anchor="ctr"/>
          <a:lstStyle/>
          <a:p>
            <a:endParaRPr lang="en-US"/>
          </a:p>
        </p:txBody>
      </p:sp>
      <p:sp>
        <p:nvSpPr>
          <p:cNvPr id="12391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221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4932"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4933"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4934"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4935"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4936" name="Rectangle 8"/>
          <p:cNvSpPr>
            <a:spLocks noChangeArrowheads="1"/>
          </p:cNvSpPr>
          <p:nvPr/>
        </p:nvSpPr>
        <p:spPr bwMode="auto">
          <a:xfrm>
            <a:off x="4114800" y="1600200"/>
            <a:ext cx="3352800" cy="838200"/>
          </a:xfrm>
          <a:prstGeom prst="rect">
            <a:avLst/>
          </a:prstGeom>
          <a:solidFill>
            <a:schemeClr val="tx1"/>
          </a:solidFill>
          <a:ln w="57150">
            <a:solidFill>
              <a:srgbClr val="FF9933"/>
            </a:solidFill>
            <a:miter lim="800000"/>
            <a:headEnd/>
            <a:tailEnd/>
          </a:ln>
        </p:spPr>
        <p:txBody>
          <a:bodyPr wrap="none" anchor="ctr"/>
          <a:lstStyle/>
          <a:p>
            <a:endParaRPr lang="en-US"/>
          </a:p>
        </p:txBody>
      </p:sp>
      <p:sp>
        <p:nvSpPr>
          <p:cNvPr id="124937" name="Text Box 9"/>
          <p:cNvSpPr txBox="1">
            <a:spLocks noChangeArrowheads="1"/>
          </p:cNvSpPr>
          <p:nvPr/>
        </p:nvSpPr>
        <p:spPr bwMode="auto">
          <a:xfrm>
            <a:off x="4191000" y="1600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solidFill>
                  <a:srgbClr val="FF9933"/>
                </a:solidFill>
              </a:rPr>
              <a:t>*Vertebrae</a:t>
            </a:r>
          </a:p>
        </p:txBody>
      </p:sp>
      <p:sp>
        <p:nvSpPr>
          <p:cNvPr id="124938" name="Rectangle 10"/>
          <p:cNvSpPr>
            <a:spLocks noChangeArrowheads="1"/>
          </p:cNvSpPr>
          <p:nvPr/>
        </p:nvSpPr>
        <p:spPr bwMode="auto">
          <a:xfrm>
            <a:off x="3048000" y="3429000"/>
            <a:ext cx="3124200" cy="838200"/>
          </a:xfrm>
          <a:prstGeom prst="rect">
            <a:avLst/>
          </a:prstGeom>
          <a:solidFill>
            <a:schemeClr val="tx1"/>
          </a:solidFill>
          <a:ln w="57150">
            <a:solidFill>
              <a:srgbClr val="FF66CC"/>
            </a:solidFill>
            <a:miter lim="800000"/>
            <a:headEnd/>
            <a:tailEnd/>
          </a:ln>
        </p:spPr>
        <p:txBody>
          <a:bodyPr wrap="none" anchor="ctr"/>
          <a:lstStyle/>
          <a:p>
            <a:endParaRPr lang="en-US"/>
          </a:p>
        </p:txBody>
      </p:sp>
      <p:sp>
        <p:nvSpPr>
          <p:cNvPr id="124939" name="Text Box 11"/>
          <p:cNvSpPr txBox="1">
            <a:spLocks noChangeArrowheads="1"/>
          </p:cNvSpPr>
          <p:nvPr/>
        </p:nvSpPr>
        <p:spPr bwMode="auto">
          <a:xfrm>
            <a:off x="3200400" y="35052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66CC"/>
                </a:solidFill>
              </a:rPr>
              <a:t>*Pelvis</a:t>
            </a:r>
          </a:p>
        </p:txBody>
      </p:sp>
      <p:sp>
        <p:nvSpPr>
          <p:cNvPr id="124940"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3"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79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5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5956"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5957"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5958"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5959"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5960" name="Rectangle 8"/>
          <p:cNvSpPr>
            <a:spLocks noChangeArrowheads="1"/>
          </p:cNvSpPr>
          <p:nvPr/>
        </p:nvSpPr>
        <p:spPr bwMode="auto">
          <a:xfrm>
            <a:off x="4114800" y="1600200"/>
            <a:ext cx="3352800" cy="838200"/>
          </a:xfrm>
          <a:prstGeom prst="rect">
            <a:avLst/>
          </a:prstGeom>
          <a:solidFill>
            <a:schemeClr val="tx1"/>
          </a:solidFill>
          <a:ln w="57150">
            <a:solidFill>
              <a:srgbClr val="FF9933"/>
            </a:solidFill>
            <a:miter lim="800000"/>
            <a:headEnd/>
            <a:tailEnd/>
          </a:ln>
        </p:spPr>
        <p:txBody>
          <a:bodyPr wrap="none" anchor="ctr"/>
          <a:lstStyle/>
          <a:p>
            <a:endParaRPr lang="en-US"/>
          </a:p>
        </p:txBody>
      </p:sp>
      <p:sp>
        <p:nvSpPr>
          <p:cNvPr id="125961" name="Text Box 9"/>
          <p:cNvSpPr txBox="1">
            <a:spLocks noChangeArrowheads="1"/>
          </p:cNvSpPr>
          <p:nvPr/>
        </p:nvSpPr>
        <p:spPr bwMode="auto">
          <a:xfrm>
            <a:off x="4191000" y="1600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solidFill>
                  <a:srgbClr val="FF9933"/>
                </a:solidFill>
              </a:rPr>
              <a:t>*Vertebrae</a:t>
            </a:r>
          </a:p>
        </p:txBody>
      </p:sp>
      <p:sp>
        <p:nvSpPr>
          <p:cNvPr id="125962" name="Rectangle 10"/>
          <p:cNvSpPr>
            <a:spLocks noChangeArrowheads="1"/>
          </p:cNvSpPr>
          <p:nvPr/>
        </p:nvSpPr>
        <p:spPr bwMode="auto">
          <a:xfrm>
            <a:off x="3048000" y="3429000"/>
            <a:ext cx="3124200" cy="838200"/>
          </a:xfrm>
          <a:prstGeom prst="rect">
            <a:avLst/>
          </a:prstGeom>
          <a:solidFill>
            <a:schemeClr val="tx1"/>
          </a:solidFill>
          <a:ln w="57150">
            <a:solidFill>
              <a:srgbClr val="FF66CC"/>
            </a:solidFill>
            <a:miter lim="800000"/>
            <a:headEnd/>
            <a:tailEnd/>
          </a:ln>
        </p:spPr>
        <p:txBody>
          <a:bodyPr wrap="none" anchor="ctr"/>
          <a:lstStyle/>
          <a:p>
            <a:endParaRPr lang="en-US"/>
          </a:p>
        </p:txBody>
      </p:sp>
      <p:sp>
        <p:nvSpPr>
          <p:cNvPr id="125963" name="Text Box 11"/>
          <p:cNvSpPr txBox="1">
            <a:spLocks noChangeArrowheads="1"/>
          </p:cNvSpPr>
          <p:nvPr/>
        </p:nvSpPr>
        <p:spPr bwMode="auto">
          <a:xfrm>
            <a:off x="3200400" y="35052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66CC"/>
                </a:solidFill>
              </a:rPr>
              <a:t>*Pelvis</a:t>
            </a:r>
          </a:p>
        </p:txBody>
      </p:sp>
      <p:sp>
        <p:nvSpPr>
          <p:cNvPr id="125964" name="Rectangle 12"/>
          <p:cNvSpPr>
            <a:spLocks noChangeArrowheads="1"/>
          </p:cNvSpPr>
          <p:nvPr/>
        </p:nvSpPr>
        <p:spPr bwMode="auto">
          <a:xfrm>
            <a:off x="6324600" y="5410200"/>
            <a:ext cx="2286000" cy="838200"/>
          </a:xfrm>
          <a:prstGeom prst="rect">
            <a:avLst/>
          </a:prstGeom>
          <a:solidFill>
            <a:schemeClr val="tx1"/>
          </a:solidFill>
          <a:ln w="76200">
            <a:solidFill>
              <a:srgbClr val="6699FF"/>
            </a:solidFill>
            <a:miter lim="800000"/>
            <a:headEnd/>
            <a:tailEnd/>
          </a:ln>
        </p:spPr>
        <p:txBody>
          <a:bodyPr wrap="none" anchor="ctr"/>
          <a:lstStyle/>
          <a:p>
            <a:endParaRPr lang="en-US"/>
          </a:p>
        </p:txBody>
      </p:sp>
      <p:sp>
        <p:nvSpPr>
          <p:cNvPr id="125965"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4"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389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6980"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26981"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26982" name="Text Box 6"/>
          <p:cNvSpPr txBox="1">
            <a:spLocks noChangeArrowheads="1"/>
          </p:cNvSpPr>
          <p:nvPr/>
        </p:nvSpPr>
        <p:spPr bwMode="auto">
          <a:xfrm>
            <a:off x="6324600" y="2438400"/>
            <a:ext cx="21336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   Flat Bones</a:t>
            </a:r>
          </a:p>
        </p:txBody>
      </p:sp>
      <p:sp>
        <p:nvSpPr>
          <p:cNvPr id="126983" name="Text Box 7"/>
          <p:cNvSpPr txBox="1">
            <a:spLocks noChangeArrowheads="1"/>
          </p:cNvSpPr>
          <p:nvPr/>
        </p:nvSpPr>
        <p:spPr bwMode="auto">
          <a:xfrm>
            <a:off x="1600200" y="5334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C Long Bones</a:t>
            </a:r>
          </a:p>
        </p:txBody>
      </p:sp>
      <p:sp>
        <p:nvSpPr>
          <p:cNvPr id="126984" name="Rectangle 8"/>
          <p:cNvSpPr>
            <a:spLocks noChangeArrowheads="1"/>
          </p:cNvSpPr>
          <p:nvPr/>
        </p:nvSpPr>
        <p:spPr bwMode="auto">
          <a:xfrm>
            <a:off x="4114800" y="1600200"/>
            <a:ext cx="3352800" cy="838200"/>
          </a:xfrm>
          <a:prstGeom prst="rect">
            <a:avLst/>
          </a:prstGeom>
          <a:solidFill>
            <a:schemeClr val="tx1"/>
          </a:solidFill>
          <a:ln w="57150">
            <a:solidFill>
              <a:srgbClr val="FF9933"/>
            </a:solidFill>
            <a:miter lim="800000"/>
            <a:headEnd/>
            <a:tailEnd/>
          </a:ln>
        </p:spPr>
        <p:txBody>
          <a:bodyPr wrap="none" anchor="ctr"/>
          <a:lstStyle/>
          <a:p>
            <a:endParaRPr lang="en-US"/>
          </a:p>
        </p:txBody>
      </p:sp>
      <p:sp>
        <p:nvSpPr>
          <p:cNvPr id="126985" name="Text Box 9"/>
          <p:cNvSpPr txBox="1">
            <a:spLocks noChangeArrowheads="1"/>
          </p:cNvSpPr>
          <p:nvPr/>
        </p:nvSpPr>
        <p:spPr bwMode="auto">
          <a:xfrm>
            <a:off x="4191000" y="1600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solidFill>
                  <a:srgbClr val="FF9933"/>
                </a:solidFill>
              </a:rPr>
              <a:t>*Vertebrae</a:t>
            </a:r>
          </a:p>
        </p:txBody>
      </p:sp>
      <p:sp>
        <p:nvSpPr>
          <p:cNvPr id="126986" name="Rectangle 10"/>
          <p:cNvSpPr>
            <a:spLocks noChangeArrowheads="1"/>
          </p:cNvSpPr>
          <p:nvPr/>
        </p:nvSpPr>
        <p:spPr bwMode="auto">
          <a:xfrm>
            <a:off x="3048000" y="3429000"/>
            <a:ext cx="3124200" cy="838200"/>
          </a:xfrm>
          <a:prstGeom prst="rect">
            <a:avLst/>
          </a:prstGeom>
          <a:solidFill>
            <a:schemeClr val="tx1"/>
          </a:solidFill>
          <a:ln w="57150">
            <a:solidFill>
              <a:srgbClr val="FF66CC"/>
            </a:solidFill>
            <a:miter lim="800000"/>
            <a:headEnd/>
            <a:tailEnd/>
          </a:ln>
        </p:spPr>
        <p:txBody>
          <a:bodyPr wrap="none" anchor="ctr"/>
          <a:lstStyle/>
          <a:p>
            <a:endParaRPr lang="en-US"/>
          </a:p>
        </p:txBody>
      </p:sp>
      <p:sp>
        <p:nvSpPr>
          <p:cNvPr id="126987" name="Text Box 11"/>
          <p:cNvSpPr txBox="1">
            <a:spLocks noChangeArrowheads="1"/>
          </p:cNvSpPr>
          <p:nvPr/>
        </p:nvSpPr>
        <p:spPr bwMode="auto">
          <a:xfrm>
            <a:off x="3200400" y="35052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66CC"/>
                </a:solidFill>
              </a:rPr>
              <a:t>*Pelvis</a:t>
            </a:r>
          </a:p>
        </p:txBody>
      </p:sp>
      <p:sp>
        <p:nvSpPr>
          <p:cNvPr id="126988" name="Rectangle 12"/>
          <p:cNvSpPr>
            <a:spLocks noChangeArrowheads="1"/>
          </p:cNvSpPr>
          <p:nvPr/>
        </p:nvSpPr>
        <p:spPr bwMode="auto">
          <a:xfrm>
            <a:off x="6324600" y="5410200"/>
            <a:ext cx="2286000" cy="838200"/>
          </a:xfrm>
          <a:prstGeom prst="rect">
            <a:avLst/>
          </a:prstGeom>
          <a:solidFill>
            <a:schemeClr val="tx1"/>
          </a:solidFill>
          <a:ln w="76200">
            <a:solidFill>
              <a:srgbClr val="6699FF"/>
            </a:solidFill>
            <a:miter lim="800000"/>
            <a:headEnd/>
            <a:tailEnd/>
          </a:ln>
        </p:spPr>
        <p:txBody>
          <a:bodyPr wrap="none" anchor="ctr"/>
          <a:lstStyle/>
          <a:p>
            <a:endParaRPr lang="en-US"/>
          </a:p>
        </p:txBody>
      </p:sp>
      <p:sp>
        <p:nvSpPr>
          <p:cNvPr id="126989" name="Text Box 13"/>
          <p:cNvSpPr txBox="1">
            <a:spLocks noChangeArrowheads="1"/>
          </p:cNvSpPr>
          <p:nvPr/>
        </p:nvSpPr>
        <p:spPr bwMode="auto">
          <a:xfrm>
            <a:off x="6553200" y="55626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6699FF"/>
                </a:solidFill>
              </a:rPr>
              <a:t>*Femur</a:t>
            </a:r>
          </a:p>
        </p:txBody>
      </p:sp>
      <p:sp>
        <p:nvSpPr>
          <p:cNvPr id="126990"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5"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867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Fibrous (immovable)</a:t>
            </a:r>
          </a:p>
          <a:p>
            <a:pPr lvl="1" eaLnBrk="1" hangingPunct="1"/>
            <a:r>
              <a:rPr lang="en-US" dirty="0" smtClean="0">
                <a:solidFill>
                  <a:srgbClr val="FF99FF"/>
                </a:solidFill>
              </a:rPr>
              <a:t> </a:t>
            </a:r>
            <a:r>
              <a:rPr lang="en-US" dirty="0" err="1" smtClean="0">
                <a:solidFill>
                  <a:srgbClr val="FF99FF"/>
                </a:solidFill>
              </a:rPr>
              <a:t>Cartilagenous</a:t>
            </a:r>
            <a:r>
              <a:rPr lang="en-US"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chemeClr val="bg1">
                <a:lumMod val="50000"/>
              </a:schemeClr>
            </a:solidFill>
            <a:miter lim="800000"/>
            <a:headEnd/>
            <a:tailEnd/>
          </a:ln>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7715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785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Fibrous (immovable)</a:t>
            </a:r>
          </a:p>
          <a:p>
            <a:pPr lvl="1" eaLnBrk="1" hangingPunct="1"/>
            <a:r>
              <a:rPr lang="en-US" dirty="0" smtClean="0">
                <a:solidFill>
                  <a:srgbClr val="FF99FF"/>
                </a:solidFill>
              </a:rPr>
              <a:t> </a:t>
            </a:r>
            <a:r>
              <a:rPr lang="en-US" dirty="0" err="1" smtClean="0">
                <a:solidFill>
                  <a:srgbClr val="FF99FF"/>
                </a:solidFill>
              </a:rPr>
              <a:t>Cartilagenous</a:t>
            </a:r>
            <a:r>
              <a:rPr lang="en-US"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chemeClr val="bg1">
                <a:lumMod val="50000"/>
              </a:schemeClr>
            </a:solidFill>
            <a:miter lim="800000"/>
            <a:headEnd/>
            <a:tailEnd/>
          </a:ln>
          <a:effectLst>
            <a:glow rad="215900">
              <a:srgbClr val="FFFF00"/>
            </a:glow>
          </a:effec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457091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Fibrous (immovable)</a:t>
            </a:r>
          </a:p>
          <a:p>
            <a:pPr lvl="1" eaLnBrk="1" hangingPunct="1"/>
            <a:r>
              <a:rPr lang="en-US" dirty="0" smtClean="0">
                <a:solidFill>
                  <a:srgbClr val="FF99FF"/>
                </a:solidFill>
              </a:rPr>
              <a:t> </a:t>
            </a:r>
            <a:r>
              <a:rPr lang="en-US" u="sng" dirty="0" err="1" smtClean="0">
                <a:solidFill>
                  <a:srgbClr val="FF99FF"/>
                </a:solidFill>
              </a:rPr>
              <a:t>Cartilagenous</a:t>
            </a:r>
            <a:r>
              <a:rPr lang="en-US" u="sng"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rgbClr val="FF99FF"/>
            </a:solidFill>
            <a:miter lim="800000"/>
            <a:headEnd/>
            <a:tailEnd/>
          </a:ln>
          <a:effectLst>
            <a:glow rad="165100">
              <a:srgbClr val="FF99FF"/>
            </a:glow>
          </a:effec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95128" y="3507861"/>
            <a:ext cx="2582758" cy="523220"/>
          </a:xfrm>
          <a:prstGeom prst="rect">
            <a:avLst/>
          </a:prstGeom>
          <a:noFill/>
        </p:spPr>
        <p:txBody>
          <a:bodyPr wrap="none" lIns="91440" tIns="45720" rIns="91440" bIns="45720">
            <a:spAutoFit/>
          </a:bodyPr>
          <a:lstStyle/>
          <a:p>
            <a:pPr algn="ctr"/>
            <a:r>
              <a:rPr lang="en-US" sz="2800" b="1" cap="none" spc="0" dirty="0" err="1" smtClean="0">
                <a:ln w="17780" cmpd="sng">
                  <a:solidFill>
                    <a:schemeClr val="tx1"/>
                  </a:solidFill>
                  <a:prstDash val="solid"/>
                  <a:miter lim="800000"/>
                </a:ln>
                <a:solidFill>
                  <a:srgbClr val="FF99FF"/>
                </a:solidFill>
                <a:effectLst>
                  <a:outerShdw blurRad="50800" algn="tl" rotWithShape="0">
                    <a:srgbClr val="000000"/>
                  </a:outerShdw>
                </a:effectLst>
              </a:rPr>
              <a:t>Cartilagenous</a:t>
            </a:r>
            <a:endParaRPr lang="en-US" sz="2800" b="1" cap="none" spc="0" dirty="0">
              <a:ln w="17780" cmpd="sng">
                <a:solidFill>
                  <a:schemeClr val="tx1"/>
                </a:solidFill>
                <a:prstDash val="solid"/>
                <a:miter lim="800000"/>
              </a:ln>
              <a:solidFill>
                <a:srgbClr val="FF99FF"/>
              </a:solidFill>
              <a:effectLst>
                <a:outerShdw blurRad="50800" algn="tl" rotWithShape="0">
                  <a:srgbClr val="000000"/>
                </a:outerShdw>
              </a:effectLst>
            </a:endParaRPr>
          </a:p>
        </p:txBody>
      </p:sp>
    </p:spTree>
    <p:extLst>
      <p:ext uri="{BB962C8B-B14F-4D97-AF65-F5344CB8AC3E}">
        <p14:creationId xmlns:p14="http://schemas.microsoft.com/office/powerpoint/2010/main" val="18765428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Fibrous (immovable)</a:t>
            </a:r>
          </a:p>
          <a:p>
            <a:pPr lvl="1" eaLnBrk="1" hangingPunct="1"/>
            <a:r>
              <a:rPr lang="en-US" dirty="0" smtClean="0">
                <a:solidFill>
                  <a:srgbClr val="FF99FF"/>
                </a:solidFill>
              </a:rPr>
              <a:t> </a:t>
            </a:r>
            <a:r>
              <a:rPr lang="en-US" u="sng" dirty="0" err="1" smtClean="0">
                <a:solidFill>
                  <a:srgbClr val="FF99FF"/>
                </a:solidFill>
              </a:rPr>
              <a:t>Cartilagenous</a:t>
            </a:r>
            <a:r>
              <a:rPr lang="en-US" u="sng"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ffectLst>
            <a:glow rad="228600">
              <a:srgbClr val="FFFF00"/>
            </a:glow>
          </a:effectLst>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rgbClr val="FF99FF"/>
            </a:solidFill>
            <a:miter lim="800000"/>
            <a:headEnd/>
            <a:tailEnd/>
          </a:ln>
          <a:effectLst>
            <a:glow rad="165100">
              <a:srgbClr val="FF99FF"/>
            </a:glow>
          </a:effec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95128" y="3507861"/>
            <a:ext cx="2582758" cy="523220"/>
          </a:xfrm>
          <a:prstGeom prst="rect">
            <a:avLst/>
          </a:prstGeom>
          <a:noFill/>
        </p:spPr>
        <p:txBody>
          <a:bodyPr wrap="none" lIns="91440" tIns="45720" rIns="91440" bIns="45720">
            <a:spAutoFit/>
          </a:bodyPr>
          <a:lstStyle/>
          <a:p>
            <a:pPr algn="ctr"/>
            <a:r>
              <a:rPr lang="en-US" sz="2800" b="1" cap="none" spc="0" dirty="0" err="1" smtClean="0">
                <a:ln w="17780" cmpd="sng">
                  <a:solidFill>
                    <a:schemeClr val="tx1"/>
                  </a:solidFill>
                  <a:prstDash val="solid"/>
                  <a:miter lim="800000"/>
                </a:ln>
                <a:solidFill>
                  <a:srgbClr val="FF99FF"/>
                </a:solidFill>
                <a:effectLst>
                  <a:outerShdw blurRad="50800" algn="tl" rotWithShape="0">
                    <a:srgbClr val="000000"/>
                  </a:outerShdw>
                </a:effectLst>
              </a:rPr>
              <a:t>Cartilagenous</a:t>
            </a:r>
            <a:endParaRPr lang="en-US" sz="2800" b="1" cap="none" spc="0" dirty="0">
              <a:ln w="17780" cmpd="sng">
                <a:solidFill>
                  <a:schemeClr val="tx1"/>
                </a:solidFill>
                <a:prstDash val="solid"/>
                <a:miter lim="800000"/>
              </a:ln>
              <a:solidFill>
                <a:srgbClr val="FF99FF"/>
              </a:solidFill>
              <a:effectLst>
                <a:outerShdw blurRad="50800" algn="tl" rotWithShape="0">
                  <a:srgbClr val="000000"/>
                </a:outerShdw>
              </a:effectLst>
            </a:endParaRPr>
          </a:p>
        </p:txBody>
      </p:sp>
    </p:spTree>
    <p:extLst>
      <p:ext uri="{BB962C8B-B14F-4D97-AF65-F5344CB8AC3E}">
        <p14:creationId xmlns:p14="http://schemas.microsoft.com/office/powerpoint/2010/main" val="6809715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a:t>
            </a:r>
            <a:r>
              <a:rPr lang="en-US" u="sng" dirty="0" smtClean="0">
                <a:solidFill>
                  <a:srgbClr val="99CCFF"/>
                </a:solidFill>
              </a:rPr>
              <a:t>Fibrous (immovable)</a:t>
            </a:r>
          </a:p>
          <a:p>
            <a:pPr lvl="1" eaLnBrk="1" hangingPunct="1"/>
            <a:r>
              <a:rPr lang="en-US" dirty="0" smtClean="0">
                <a:solidFill>
                  <a:srgbClr val="FF99FF"/>
                </a:solidFill>
              </a:rPr>
              <a:t> </a:t>
            </a:r>
            <a:r>
              <a:rPr lang="en-US" u="sng" dirty="0" err="1" smtClean="0">
                <a:solidFill>
                  <a:srgbClr val="FF99FF"/>
                </a:solidFill>
              </a:rPr>
              <a:t>Cartilagenous</a:t>
            </a:r>
            <a:r>
              <a:rPr lang="en-US" u="sng"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ffectLst>
            <a:glow rad="228600">
              <a:srgbClr val="00B0F0"/>
            </a:glow>
          </a:effectLst>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rgbClr val="FF99FF"/>
            </a:solidFill>
            <a:miter lim="800000"/>
            <a:headEnd/>
            <a:tailEnd/>
          </a:ln>
          <a:effectLst>
            <a:glow rad="165100">
              <a:srgbClr val="FF99FF"/>
            </a:glow>
          </a:effec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95128" y="3507861"/>
            <a:ext cx="2582758" cy="523220"/>
          </a:xfrm>
          <a:prstGeom prst="rect">
            <a:avLst/>
          </a:prstGeom>
          <a:noFill/>
        </p:spPr>
        <p:txBody>
          <a:bodyPr wrap="none" lIns="91440" tIns="45720" rIns="91440" bIns="45720">
            <a:spAutoFit/>
          </a:bodyPr>
          <a:lstStyle/>
          <a:p>
            <a:pPr algn="ctr"/>
            <a:r>
              <a:rPr lang="en-US" sz="2800" b="1" cap="none" spc="0" dirty="0" err="1" smtClean="0">
                <a:ln w="17780" cmpd="sng">
                  <a:solidFill>
                    <a:schemeClr val="tx1"/>
                  </a:solidFill>
                  <a:prstDash val="solid"/>
                  <a:miter lim="800000"/>
                </a:ln>
                <a:solidFill>
                  <a:srgbClr val="FF99FF"/>
                </a:solidFill>
                <a:effectLst>
                  <a:outerShdw blurRad="50800" algn="tl" rotWithShape="0">
                    <a:srgbClr val="000000"/>
                  </a:outerShdw>
                </a:effectLst>
              </a:rPr>
              <a:t>Cartilagenous</a:t>
            </a:r>
            <a:endParaRPr lang="en-US" sz="2800" b="1" cap="none" spc="0" dirty="0">
              <a:ln w="17780" cmpd="sng">
                <a:solidFill>
                  <a:schemeClr val="tx1"/>
                </a:solidFill>
                <a:prstDash val="solid"/>
                <a:miter lim="800000"/>
              </a:ln>
              <a:solidFill>
                <a:srgbClr val="FF99FF"/>
              </a:solidFill>
              <a:effectLst>
                <a:outerShdw blurRad="50800" algn="tl" rotWithShape="0">
                  <a:srgbClr val="000000"/>
                </a:outerShdw>
              </a:effectLst>
            </a:endParaRPr>
          </a:p>
        </p:txBody>
      </p:sp>
      <p:sp>
        <p:nvSpPr>
          <p:cNvPr id="7" name="Rectangle 6"/>
          <p:cNvSpPr/>
          <p:nvPr/>
        </p:nvSpPr>
        <p:spPr>
          <a:xfrm rot="20272340">
            <a:off x="3210089" y="3106361"/>
            <a:ext cx="2723824"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Fibrous</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Tree>
    <p:extLst>
      <p:ext uri="{BB962C8B-B14F-4D97-AF65-F5344CB8AC3E}">
        <p14:creationId xmlns:p14="http://schemas.microsoft.com/office/powerpoint/2010/main" val="35972852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a:t>
            </a:r>
            <a:r>
              <a:rPr lang="en-US" u="sng" dirty="0" smtClean="0">
                <a:solidFill>
                  <a:srgbClr val="99CCFF"/>
                </a:solidFill>
              </a:rPr>
              <a:t>Fibrous (immovable)</a:t>
            </a:r>
          </a:p>
          <a:p>
            <a:pPr lvl="1" eaLnBrk="1" hangingPunct="1"/>
            <a:r>
              <a:rPr lang="en-US" dirty="0" smtClean="0">
                <a:solidFill>
                  <a:srgbClr val="FF99FF"/>
                </a:solidFill>
              </a:rPr>
              <a:t> </a:t>
            </a:r>
            <a:r>
              <a:rPr lang="en-US" u="sng" dirty="0" err="1" smtClean="0">
                <a:solidFill>
                  <a:srgbClr val="FF99FF"/>
                </a:solidFill>
              </a:rPr>
              <a:t>Cartilagenous</a:t>
            </a:r>
            <a:r>
              <a:rPr lang="en-US" u="sng"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ffectLst>
            <a:glow rad="228600">
              <a:srgbClr val="00B0F0"/>
            </a:glow>
          </a:effectLst>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rgbClr val="FF99FF"/>
            </a:solidFill>
            <a:miter lim="800000"/>
            <a:headEnd/>
            <a:tailEnd/>
          </a:ln>
          <a:effectLst>
            <a:glow rad="165100">
              <a:srgbClr val="FF99FF"/>
            </a:glow>
          </a:effec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ffectLst>
            <a:glow rad="241300">
              <a:srgbClr val="FFFF00"/>
            </a:glow>
          </a:effectLst>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95128" y="3507861"/>
            <a:ext cx="2582758" cy="523220"/>
          </a:xfrm>
          <a:prstGeom prst="rect">
            <a:avLst/>
          </a:prstGeom>
          <a:noFill/>
        </p:spPr>
        <p:txBody>
          <a:bodyPr wrap="none" lIns="91440" tIns="45720" rIns="91440" bIns="45720">
            <a:spAutoFit/>
          </a:bodyPr>
          <a:lstStyle/>
          <a:p>
            <a:pPr algn="ctr"/>
            <a:r>
              <a:rPr lang="en-US" sz="2800" b="1" cap="none" spc="0" dirty="0" err="1" smtClean="0">
                <a:ln w="17780" cmpd="sng">
                  <a:solidFill>
                    <a:schemeClr val="tx1"/>
                  </a:solidFill>
                  <a:prstDash val="solid"/>
                  <a:miter lim="800000"/>
                </a:ln>
                <a:solidFill>
                  <a:srgbClr val="FF99FF"/>
                </a:solidFill>
                <a:effectLst>
                  <a:outerShdw blurRad="50800" algn="tl" rotWithShape="0">
                    <a:srgbClr val="000000"/>
                  </a:outerShdw>
                </a:effectLst>
              </a:rPr>
              <a:t>Cartilagenous</a:t>
            </a:r>
            <a:endParaRPr lang="en-US" sz="2800" b="1" cap="none" spc="0" dirty="0">
              <a:ln w="17780" cmpd="sng">
                <a:solidFill>
                  <a:schemeClr val="tx1"/>
                </a:solidFill>
                <a:prstDash val="solid"/>
                <a:miter lim="800000"/>
              </a:ln>
              <a:solidFill>
                <a:srgbClr val="FF99FF"/>
              </a:solidFill>
              <a:effectLst>
                <a:outerShdw blurRad="50800" algn="tl" rotWithShape="0">
                  <a:srgbClr val="000000"/>
                </a:outerShdw>
              </a:effectLst>
            </a:endParaRPr>
          </a:p>
        </p:txBody>
      </p:sp>
      <p:sp>
        <p:nvSpPr>
          <p:cNvPr id="7" name="Rectangle 6"/>
          <p:cNvSpPr/>
          <p:nvPr/>
        </p:nvSpPr>
        <p:spPr>
          <a:xfrm rot="20272340">
            <a:off x="3210089" y="3106361"/>
            <a:ext cx="2723824"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Fibrous</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Tree>
    <p:extLst>
      <p:ext uri="{BB962C8B-B14F-4D97-AF65-F5344CB8AC3E}">
        <p14:creationId xmlns:p14="http://schemas.microsoft.com/office/powerpoint/2010/main" val="35358797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a:t>
            </a:r>
            <a:r>
              <a:rPr lang="en-US" u="sng" dirty="0" smtClean="0">
                <a:solidFill>
                  <a:srgbClr val="99CCFF"/>
                </a:solidFill>
              </a:rPr>
              <a:t>Fibrous (immovable)</a:t>
            </a:r>
          </a:p>
          <a:p>
            <a:pPr lvl="1" eaLnBrk="1" hangingPunct="1"/>
            <a:r>
              <a:rPr lang="en-US" dirty="0" smtClean="0">
                <a:solidFill>
                  <a:srgbClr val="FF99FF"/>
                </a:solidFill>
              </a:rPr>
              <a:t> </a:t>
            </a:r>
            <a:r>
              <a:rPr lang="en-US" u="sng" dirty="0" err="1" smtClean="0">
                <a:solidFill>
                  <a:srgbClr val="FF99FF"/>
                </a:solidFill>
              </a:rPr>
              <a:t>Cartilagenous</a:t>
            </a:r>
            <a:r>
              <a:rPr lang="en-US" u="sng" dirty="0" smtClean="0">
                <a:solidFill>
                  <a:srgbClr val="FF99FF"/>
                </a:solidFill>
              </a:rPr>
              <a:t> (partially movable)</a:t>
            </a:r>
          </a:p>
          <a:p>
            <a:pPr lvl="1" eaLnBrk="1" hangingPunct="1"/>
            <a:r>
              <a:rPr lang="en-US" u="sng"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ffectLst>
            <a:glow rad="228600">
              <a:srgbClr val="00B0F0"/>
            </a:glow>
          </a:effectLst>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rgbClr val="FF99FF"/>
            </a:solidFill>
            <a:miter lim="800000"/>
            <a:headEnd/>
            <a:tailEnd/>
          </a:ln>
          <a:effectLst>
            <a:glow rad="165100">
              <a:srgbClr val="FF99FF"/>
            </a:glow>
          </a:effectLst>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ffectLst>
            <a:glow rad="241300">
              <a:srgbClr val="7030A0"/>
            </a:glow>
          </a:effectLst>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95128" y="3507861"/>
            <a:ext cx="2582758" cy="523220"/>
          </a:xfrm>
          <a:prstGeom prst="rect">
            <a:avLst/>
          </a:prstGeom>
          <a:noFill/>
        </p:spPr>
        <p:txBody>
          <a:bodyPr wrap="none" lIns="91440" tIns="45720" rIns="91440" bIns="45720">
            <a:spAutoFit/>
          </a:bodyPr>
          <a:lstStyle/>
          <a:p>
            <a:pPr algn="ctr"/>
            <a:r>
              <a:rPr lang="en-US" sz="2800" b="1" cap="none" spc="0" dirty="0" err="1" smtClean="0">
                <a:ln w="17780" cmpd="sng">
                  <a:solidFill>
                    <a:schemeClr val="tx1"/>
                  </a:solidFill>
                  <a:prstDash val="solid"/>
                  <a:miter lim="800000"/>
                </a:ln>
                <a:solidFill>
                  <a:srgbClr val="FF99FF"/>
                </a:solidFill>
                <a:effectLst>
                  <a:outerShdw blurRad="50800" algn="tl" rotWithShape="0">
                    <a:srgbClr val="000000"/>
                  </a:outerShdw>
                </a:effectLst>
              </a:rPr>
              <a:t>Cartilagenous</a:t>
            </a:r>
            <a:endParaRPr lang="en-US" sz="2800" b="1" cap="none" spc="0" dirty="0">
              <a:ln w="17780" cmpd="sng">
                <a:solidFill>
                  <a:schemeClr val="tx1"/>
                </a:solidFill>
                <a:prstDash val="solid"/>
                <a:miter lim="800000"/>
              </a:ln>
              <a:solidFill>
                <a:srgbClr val="FF99FF"/>
              </a:solidFill>
              <a:effectLst>
                <a:outerShdw blurRad="50800" algn="tl" rotWithShape="0">
                  <a:srgbClr val="000000"/>
                </a:outerShdw>
              </a:effectLst>
            </a:endParaRPr>
          </a:p>
        </p:txBody>
      </p:sp>
      <p:sp>
        <p:nvSpPr>
          <p:cNvPr id="7" name="Rectangle 6"/>
          <p:cNvSpPr/>
          <p:nvPr/>
        </p:nvSpPr>
        <p:spPr>
          <a:xfrm rot="20272340">
            <a:off x="3210089" y="3106361"/>
            <a:ext cx="2723824"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Fibrous</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8" name="Rectangle 7"/>
          <p:cNvSpPr/>
          <p:nvPr/>
        </p:nvSpPr>
        <p:spPr>
          <a:xfrm>
            <a:off x="6421575" y="3896575"/>
            <a:ext cx="2359443" cy="622994"/>
          </a:xfrm>
          <a:prstGeom prst="rect">
            <a:avLst/>
          </a:prstGeom>
          <a:noFill/>
        </p:spPr>
        <p:txBody>
          <a:bodyPr wrap="none" lIns="91440" tIns="45720" rIns="91440" bIns="45720">
            <a:prstTxWarp prst="textDoubleWave1">
              <a:avLst/>
            </a:prstTxWarp>
            <a:spAutoFit/>
          </a:bodyPr>
          <a:lstStyle/>
          <a:p>
            <a:pPr algn="ctr"/>
            <a:r>
              <a:rPr lang="en-US" sz="5400" b="1" cap="none" spc="0" dirty="0" smtClean="0">
                <a:ln w="17780" cmpd="sng">
                  <a:solidFill>
                    <a:schemeClr val="tx1"/>
                  </a:solidFill>
                  <a:prstDash val="solid"/>
                  <a:miter lim="800000"/>
                </a:ln>
                <a:solidFill>
                  <a:srgbClr val="9900CC"/>
                </a:solidFill>
                <a:effectLst>
                  <a:outerShdw blurRad="50800" algn="tl" rotWithShape="0">
                    <a:srgbClr val="000000"/>
                  </a:outerShdw>
                </a:effectLst>
              </a:rPr>
              <a:t>Synovial</a:t>
            </a:r>
            <a:endParaRPr lang="en-US" sz="5400" b="1" cap="none" spc="0" dirty="0">
              <a:ln w="17780" cmpd="sng">
                <a:solidFill>
                  <a:schemeClr val="tx1"/>
                </a:solidFill>
                <a:prstDash val="solid"/>
                <a:miter lim="800000"/>
              </a:ln>
              <a:solidFill>
                <a:srgbClr val="9900CC"/>
              </a:solidFill>
              <a:effectLst>
                <a:outerShdw blurRad="50800" algn="tl" rotWithShape="0">
                  <a:srgbClr val="000000"/>
                </a:outerShdw>
              </a:effectLst>
            </a:endParaRPr>
          </a:p>
        </p:txBody>
      </p:sp>
    </p:spTree>
    <p:extLst>
      <p:ext uri="{BB962C8B-B14F-4D97-AF65-F5344CB8AC3E}">
        <p14:creationId xmlns:p14="http://schemas.microsoft.com/office/powerpoint/2010/main" val="28789608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Oval 4"/>
          <p:cNvSpPr>
            <a:spLocks noChangeArrowheads="1"/>
          </p:cNvSpPr>
          <p:nvPr/>
        </p:nvSpPr>
        <p:spPr bwMode="auto">
          <a:xfrm>
            <a:off x="6705600" y="2743200"/>
            <a:ext cx="2057400" cy="1676400"/>
          </a:xfrm>
          <a:prstGeom prst="ellipse">
            <a:avLst/>
          </a:prstGeom>
          <a:noFill/>
          <a:ln w="5715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197"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sp>
        <p:nvSpPr>
          <p:cNvPr id="13619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3" name="Picture 2"/>
          <p:cNvPicPr>
            <a:picLocks noChangeAspect="1"/>
          </p:cNvPicPr>
          <p:nvPr/>
        </p:nvPicPr>
        <p:blipFill>
          <a:blip r:embed="rId3"/>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6017325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7"/>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34420036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1969614" y="1194929"/>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5751647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8326515">
            <a:off x="2731963" y="2586118"/>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332944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rgbClr val="00CC99"/>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476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6200000">
            <a:off x="3749779" y="2800415"/>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5766316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8326515">
            <a:off x="2731963" y="2586118"/>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237552144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1969614" y="1194929"/>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49553090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8326515">
            <a:off x="2731963" y="2586118"/>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42804199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6200000">
            <a:off x="3749779" y="2800415"/>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31217260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8326515">
            <a:off x="2731963" y="2586118"/>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10367811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1969614" y="1194929"/>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11458216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8326515">
            <a:off x="2731963" y="2586118"/>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4232023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8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Oval 4"/>
          <p:cNvSpPr>
            <a:spLocks noChangeArrowheads="1"/>
          </p:cNvSpPr>
          <p:nvPr/>
        </p:nvSpPr>
        <p:spPr bwMode="auto">
          <a:xfrm>
            <a:off x="6705600" y="2743200"/>
            <a:ext cx="2057400" cy="16764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8245"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pic>
        <p:nvPicPr>
          <p:cNvPr id="138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610600" cy="2239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824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rot="16200000">
            <a:off x="3749779" y="2800415"/>
            <a:ext cx="3603872"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Hinge</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sp>
        <p:nvSpPr>
          <p:cNvPr id="3" name="Rectangle 2"/>
          <p:cNvSpPr/>
          <p:nvPr/>
        </p:nvSpPr>
        <p:spPr>
          <a:xfrm>
            <a:off x="5551715" y="1194929"/>
            <a:ext cx="3124574"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solidFill>
                  <a:srgbClr val="6699FF"/>
                </a:solidFill>
                <a:effectLst>
                  <a:outerShdw blurRad="50800" algn="tl" rotWithShape="0">
                    <a:srgbClr val="000000"/>
                  </a:outerShdw>
                </a:effectLst>
              </a:rPr>
              <a:t>Joint</a:t>
            </a:r>
            <a:endParaRPr lang="en-US" sz="9600" b="1" cap="none" spc="0" dirty="0">
              <a:ln w="17780" cmpd="sng">
                <a:solidFill>
                  <a:srgbClr val="FFFFFF"/>
                </a:solidFill>
                <a:prstDash val="solid"/>
                <a:miter lim="800000"/>
              </a:ln>
              <a:solidFill>
                <a:srgbClr val="6699FF"/>
              </a:solidFill>
              <a:effectLst>
                <a:outerShdw blurRad="50800" algn="tl" rotWithShape="0">
                  <a:srgbClr val="000000"/>
                </a:outerShdw>
              </a:effectLst>
            </a:endParaRPr>
          </a:p>
        </p:txBody>
      </p:sp>
      <p:pic>
        <p:nvPicPr>
          <p:cNvPr id="10" name="Picture 9"/>
          <p:cNvPicPr>
            <a:picLocks noChangeAspect="1"/>
          </p:cNvPicPr>
          <p:nvPr/>
        </p:nvPicPr>
        <p:blipFill>
          <a:blip r:embed="rId4"/>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290585667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type of joint shown below?</a:t>
            </a:r>
          </a:p>
        </p:txBody>
      </p:sp>
      <p:pic>
        <p:nvPicPr>
          <p:cNvPr id="139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2825"/>
            <a:ext cx="4495800" cy="5616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38100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304800" y="1143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t>12</a:t>
            </a:r>
            <a:endParaRPr lang="en-US" sz="7200" dirty="0"/>
          </a:p>
        </p:txBody>
      </p:sp>
      <p:pic>
        <p:nvPicPr>
          <p:cNvPr id="139270"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9"/>
          <p:cNvPicPr>
            <a:picLocks noChangeAspect="1"/>
          </p:cNvPicPr>
          <p:nvPr/>
        </p:nvPicPr>
        <p:blipFill>
          <a:blip r:embed="rId5"/>
          <a:stretch>
            <a:fillRect/>
          </a:stretch>
        </p:blipFill>
        <p:spPr>
          <a:xfrm>
            <a:off x="419100" y="5444490"/>
            <a:ext cx="1287084" cy="846138"/>
          </a:xfrm>
          <a:prstGeom prst="rect">
            <a:avLst/>
          </a:prstGeom>
        </p:spPr>
      </p:pic>
    </p:spTree>
    <p:extLst>
      <p:ext uri="{BB962C8B-B14F-4D97-AF65-F5344CB8AC3E}">
        <p14:creationId xmlns:p14="http://schemas.microsoft.com/office/powerpoint/2010/main" val="2677011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rgbClr val="00CC99"/>
                </a:solidFill>
              </a:rPr>
              <a:t>F.) Allows movement.</a:t>
            </a:r>
          </a:p>
          <a:p>
            <a:pPr eaLnBrk="1" hangingPunct="1"/>
            <a:r>
              <a:rPr lang="en-US" smtClean="0">
                <a:solidFill>
                  <a:srgbClr val="FFCC00"/>
                </a:solidFill>
              </a:rPr>
              <a:t>G.) Stores minerals</a:t>
            </a:r>
          </a:p>
          <a:p>
            <a:pPr eaLnBrk="1" hangingPunct="1"/>
            <a:endParaRPr lang="en-US" smtClean="0">
              <a:solidFill>
                <a:srgbClr val="FFCC00"/>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7410"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7431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type of joint shown below?</a:t>
            </a:r>
          </a:p>
        </p:txBody>
      </p:sp>
      <p:pic>
        <p:nvPicPr>
          <p:cNvPr id="140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2825"/>
            <a:ext cx="4495800" cy="56165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40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38100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304800" y="1143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t>12</a:t>
            </a:r>
            <a:endParaRPr lang="en-US" sz="7200" dirty="0"/>
          </a:p>
        </p:txBody>
      </p:sp>
      <p:pic>
        <p:nvPicPr>
          <p:cNvPr id="140294"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9"/>
          <p:cNvPicPr>
            <a:picLocks noChangeAspect="1"/>
          </p:cNvPicPr>
          <p:nvPr/>
        </p:nvPicPr>
        <p:blipFill>
          <a:blip r:embed="rId5"/>
          <a:stretch>
            <a:fillRect/>
          </a:stretch>
        </p:blipFill>
        <p:spPr>
          <a:xfrm>
            <a:off x="419100" y="5444490"/>
            <a:ext cx="1287084" cy="846138"/>
          </a:xfrm>
          <a:prstGeom prst="rect">
            <a:avLst/>
          </a:prstGeom>
        </p:spPr>
      </p:pic>
    </p:spTree>
    <p:extLst>
      <p:ext uri="{BB962C8B-B14F-4D97-AF65-F5344CB8AC3E}">
        <p14:creationId xmlns:p14="http://schemas.microsoft.com/office/powerpoint/2010/main" val="351105884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type of joint shown below?</a:t>
            </a: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2825"/>
            <a:ext cx="4495800" cy="56165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38100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304800" y="1143000"/>
            <a:ext cx="4343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dirty="0" smtClean="0">
                <a:solidFill>
                  <a:schemeClr val="bg1"/>
                </a:solidFill>
              </a:rPr>
              <a:t>Pivot </a:t>
            </a:r>
            <a:r>
              <a:rPr lang="en-US" sz="4400" b="1" dirty="0">
                <a:solidFill>
                  <a:schemeClr val="bg1"/>
                </a:solidFill>
              </a:rPr>
              <a:t>Joint</a:t>
            </a:r>
          </a:p>
        </p:txBody>
      </p:sp>
      <p:pic>
        <p:nvPicPr>
          <p:cNvPr id="141318"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7"/>
          <p:cNvPicPr>
            <a:picLocks noChangeAspect="1"/>
          </p:cNvPicPr>
          <p:nvPr/>
        </p:nvPicPr>
        <p:blipFill>
          <a:blip r:embed="rId5"/>
          <a:stretch>
            <a:fillRect/>
          </a:stretch>
        </p:blipFill>
        <p:spPr>
          <a:xfrm>
            <a:off x="419100" y="5444490"/>
            <a:ext cx="1287084" cy="846138"/>
          </a:xfrm>
          <a:prstGeom prst="rect">
            <a:avLst/>
          </a:prstGeom>
        </p:spPr>
      </p:pic>
    </p:spTree>
    <p:extLst>
      <p:ext uri="{BB962C8B-B14F-4D97-AF65-F5344CB8AC3E}">
        <p14:creationId xmlns:p14="http://schemas.microsoft.com/office/powerpoint/2010/main" val="313907112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type of joint shown below?</a:t>
            </a:r>
          </a:p>
        </p:txBody>
      </p:sp>
      <p:pic>
        <p:nvPicPr>
          <p:cNvPr id="142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2825"/>
            <a:ext cx="4495800" cy="56165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42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38100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304800" y="1143000"/>
            <a:ext cx="4343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dirty="0" smtClean="0">
                <a:solidFill>
                  <a:schemeClr val="bg1"/>
                </a:solidFill>
              </a:rPr>
              <a:t>Pivot </a:t>
            </a:r>
            <a:r>
              <a:rPr lang="en-US" sz="4400" b="1" dirty="0">
                <a:solidFill>
                  <a:schemeClr val="bg1"/>
                </a:solidFill>
              </a:rPr>
              <a:t>Joint</a:t>
            </a:r>
          </a:p>
        </p:txBody>
      </p:sp>
      <p:pic>
        <p:nvPicPr>
          <p:cNvPr id="142342"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895600"/>
            <a:ext cx="226139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stretch>
            <a:fillRect/>
          </a:stretch>
        </p:blipFill>
        <p:spPr>
          <a:xfrm>
            <a:off x="419100" y="5444490"/>
            <a:ext cx="1287084" cy="846138"/>
          </a:xfrm>
          <a:prstGeom prst="rect">
            <a:avLst/>
          </a:prstGeom>
        </p:spPr>
      </p:pic>
    </p:spTree>
    <p:extLst>
      <p:ext uri="{BB962C8B-B14F-4D97-AF65-F5344CB8AC3E}">
        <p14:creationId xmlns:p14="http://schemas.microsoft.com/office/powerpoint/2010/main" val="6884617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457200" y="381000"/>
            <a:ext cx="8229600" cy="5745163"/>
          </a:xfrm>
        </p:spPr>
        <p:txBody>
          <a:bodyPr/>
          <a:lstStyle/>
          <a:p>
            <a:pPr eaLnBrk="1" hangingPunct="1"/>
            <a:r>
              <a:rPr lang="en-US" dirty="0" smtClean="0"/>
              <a:t>Please name the type of joint shown below?</a:t>
            </a:r>
          </a:p>
          <a:p>
            <a:pPr eaLnBrk="1" hangingPunct="1"/>
            <a:endParaRPr lang="en-US" dirty="0" smtClean="0"/>
          </a:p>
        </p:txBody>
      </p:sp>
      <p:pic>
        <p:nvPicPr>
          <p:cNvPr id="144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4400" cy="5543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4388" name="Oval 4"/>
          <p:cNvSpPr>
            <a:spLocks noChangeArrowheads="1"/>
          </p:cNvSpPr>
          <p:nvPr/>
        </p:nvSpPr>
        <p:spPr bwMode="auto">
          <a:xfrm>
            <a:off x="5257800" y="3429000"/>
            <a:ext cx="1371600" cy="9906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89" name="Oval 5"/>
          <p:cNvSpPr>
            <a:spLocks noChangeArrowheads="1"/>
          </p:cNvSpPr>
          <p:nvPr/>
        </p:nvSpPr>
        <p:spPr bwMode="auto">
          <a:xfrm>
            <a:off x="1981200" y="2667000"/>
            <a:ext cx="1295400" cy="1066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0" name="Text Box 6"/>
          <p:cNvSpPr txBox="1">
            <a:spLocks noChangeArrowheads="1"/>
          </p:cNvSpPr>
          <p:nvPr/>
        </p:nvSpPr>
        <p:spPr bwMode="auto">
          <a:xfrm>
            <a:off x="7162800" y="1295400"/>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smtClean="0"/>
              <a:t>*13</a:t>
            </a:r>
            <a:endParaRPr lang="en-US" sz="5400" dirty="0"/>
          </a:p>
        </p:txBody>
      </p:sp>
      <p:sp>
        <p:nvSpPr>
          <p:cNvPr id="144391"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6924112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457200" y="381000"/>
            <a:ext cx="8229600" cy="5745163"/>
          </a:xfrm>
        </p:spPr>
        <p:txBody>
          <a:bodyPr/>
          <a:lstStyle/>
          <a:p>
            <a:pPr eaLnBrk="1" hangingPunct="1"/>
            <a:r>
              <a:rPr lang="en-US" dirty="0" smtClean="0"/>
              <a:t>Please name the type of joint shown below?</a:t>
            </a:r>
          </a:p>
          <a:p>
            <a:pPr eaLnBrk="1" hangingPunct="1"/>
            <a:endParaRPr lang="en-US" dirty="0" smtClean="0"/>
          </a:p>
        </p:txBody>
      </p:sp>
      <p:pic>
        <p:nvPicPr>
          <p:cNvPr id="145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4400" cy="5543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5412" name="Oval 4"/>
          <p:cNvSpPr>
            <a:spLocks noChangeArrowheads="1"/>
          </p:cNvSpPr>
          <p:nvPr/>
        </p:nvSpPr>
        <p:spPr bwMode="auto">
          <a:xfrm>
            <a:off x="5257800" y="3429000"/>
            <a:ext cx="1371600" cy="9906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13" name="Oval 5"/>
          <p:cNvSpPr>
            <a:spLocks noChangeArrowheads="1"/>
          </p:cNvSpPr>
          <p:nvPr/>
        </p:nvSpPr>
        <p:spPr bwMode="auto">
          <a:xfrm>
            <a:off x="1981200" y="2667000"/>
            <a:ext cx="1295400" cy="1066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14" name="Text Box 6"/>
          <p:cNvSpPr txBox="1">
            <a:spLocks noChangeArrowheads="1"/>
          </p:cNvSpPr>
          <p:nvPr/>
        </p:nvSpPr>
        <p:spPr bwMode="auto">
          <a:xfrm>
            <a:off x="7162800" y="1295400"/>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smtClean="0"/>
              <a:t>*13</a:t>
            </a:r>
            <a:endParaRPr lang="en-US" sz="5400" dirty="0"/>
          </a:p>
        </p:txBody>
      </p:sp>
      <p:sp>
        <p:nvSpPr>
          <p:cNvPr id="145415" name="Text Box 7"/>
          <p:cNvSpPr txBox="1">
            <a:spLocks noChangeArrowheads="1"/>
          </p:cNvSpPr>
          <p:nvPr/>
        </p:nvSpPr>
        <p:spPr bwMode="auto">
          <a:xfrm>
            <a:off x="762000" y="1371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45416" name="Rectangle 8"/>
          <p:cNvSpPr>
            <a:spLocks noChangeArrowheads="1"/>
          </p:cNvSpPr>
          <p:nvPr/>
        </p:nvSpPr>
        <p:spPr bwMode="auto">
          <a:xfrm>
            <a:off x="685800" y="1219200"/>
            <a:ext cx="5791200" cy="1143000"/>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145417" name="Text Box 9"/>
          <p:cNvSpPr txBox="1">
            <a:spLocks noChangeArrowheads="1"/>
          </p:cNvSpPr>
          <p:nvPr/>
        </p:nvSpPr>
        <p:spPr bwMode="auto">
          <a:xfrm>
            <a:off x="914400" y="14478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6699FF"/>
                </a:solidFill>
              </a:rPr>
              <a:t>Ball and Socket</a:t>
            </a:r>
          </a:p>
        </p:txBody>
      </p:sp>
      <p:pic>
        <p:nvPicPr>
          <p:cNvPr id="1454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2971800" cy="1549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5419"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14113499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a:t>
            </a:r>
          </a:p>
          <a:p>
            <a:pPr eaLnBrk="1" hangingPunct="1"/>
            <a:endParaRPr lang="en-US" dirty="0" smtClean="0"/>
          </a:p>
        </p:txBody>
      </p:sp>
      <p:pic>
        <p:nvPicPr>
          <p:cNvPr id="146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46436"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6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6438" name="Oval 6"/>
          <p:cNvSpPr>
            <a:spLocks noChangeArrowheads="1"/>
          </p:cNvSpPr>
          <p:nvPr/>
        </p:nvSpPr>
        <p:spPr bwMode="auto">
          <a:xfrm>
            <a:off x="5943600" y="3962400"/>
            <a:ext cx="609600" cy="685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39" name="Text Box 7"/>
          <p:cNvSpPr txBox="1">
            <a:spLocks noChangeArrowheads="1"/>
          </p:cNvSpPr>
          <p:nvPr/>
        </p:nvSpPr>
        <p:spPr bwMode="auto">
          <a:xfrm>
            <a:off x="304800" y="17526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p:txBody>
      </p:sp>
      <p:sp>
        <p:nvSpPr>
          <p:cNvPr id="146440"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B</a:t>
            </a:r>
          </a:p>
        </p:txBody>
      </p:sp>
      <p:sp>
        <p:nvSpPr>
          <p:cNvPr id="146442"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9753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sz="2800" dirty="0" smtClean="0">
                <a:solidFill>
                  <a:srgbClr val="6699FF"/>
                </a:solidFill>
              </a:rPr>
              <a:t>1 Bonus Point each to name the bones.</a:t>
            </a:r>
          </a:p>
          <a:p>
            <a:pPr eaLnBrk="1" hangingPunct="1"/>
            <a:endParaRPr lang="en-US" sz="2800" dirty="0" smtClean="0"/>
          </a:p>
        </p:txBody>
      </p:sp>
      <p:pic>
        <p:nvPicPr>
          <p:cNvPr id="147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47460"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7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7462" name="Oval 6"/>
          <p:cNvSpPr>
            <a:spLocks noChangeArrowheads="1"/>
          </p:cNvSpPr>
          <p:nvPr/>
        </p:nvSpPr>
        <p:spPr bwMode="auto">
          <a:xfrm>
            <a:off x="5943600" y="3962400"/>
            <a:ext cx="609600" cy="685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63" name="Text Box 7"/>
          <p:cNvSpPr txBox="1">
            <a:spLocks noChangeArrowheads="1"/>
          </p:cNvSpPr>
          <p:nvPr/>
        </p:nvSpPr>
        <p:spPr bwMode="auto">
          <a:xfrm>
            <a:off x="304800" y="17526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p:txBody>
      </p:sp>
      <p:sp>
        <p:nvSpPr>
          <p:cNvPr id="147464"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B</a:t>
            </a:r>
          </a:p>
        </p:txBody>
      </p:sp>
      <p:sp>
        <p:nvSpPr>
          <p:cNvPr id="147466"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196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endParaRPr lang="en-US" dirty="0" smtClean="0">
              <a:solidFill>
                <a:srgbClr val="6699FF"/>
              </a:solidFill>
            </a:endParaRPr>
          </a:p>
          <a:p>
            <a:pPr eaLnBrk="1" hangingPunct="1"/>
            <a:endParaRPr lang="en-US" dirty="0" smtClean="0"/>
          </a:p>
        </p:txBody>
      </p:sp>
      <p:pic>
        <p:nvPicPr>
          <p:cNvPr id="148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48484"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8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8486" name="Oval 6"/>
          <p:cNvSpPr>
            <a:spLocks noChangeArrowheads="1"/>
          </p:cNvSpPr>
          <p:nvPr/>
        </p:nvSpPr>
        <p:spPr bwMode="auto">
          <a:xfrm>
            <a:off x="5943600" y="3962400"/>
            <a:ext cx="609600" cy="685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7" name="Text Box 7"/>
          <p:cNvSpPr txBox="1">
            <a:spLocks noChangeArrowheads="1"/>
          </p:cNvSpPr>
          <p:nvPr/>
        </p:nvSpPr>
        <p:spPr bwMode="auto">
          <a:xfrm>
            <a:off x="304800" y="17526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p:txBody>
      </p:sp>
      <p:sp>
        <p:nvSpPr>
          <p:cNvPr id="148488"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B</a:t>
            </a:r>
          </a:p>
        </p:txBody>
      </p:sp>
      <p:sp>
        <p:nvSpPr>
          <p:cNvPr id="148490"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078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p>
          <a:p>
            <a:pPr eaLnBrk="1" hangingPunct="1"/>
            <a:endParaRPr lang="en-US" dirty="0" smtClean="0">
              <a:solidFill>
                <a:srgbClr val="6699FF"/>
              </a:solidFill>
            </a:endParaRPr>
          </a:p>
        </p:txBody>
      </p:sp>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49508"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9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9510" name="Oval 6"/>
          <p:cNvSpPr>
            <a:spLocks noChangeArrowheads="1"/>
          </p:cNvSpPr>
          <p:nvPr/>
        </p:nvSpPr>
        <p:spPr bwMode="auto">
          <a:xfrm>
            <a:off x="5943600" y="3962400"/>
            <a:ext cx="609600" cy="685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11"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49512"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B</a:t>
            </a:r>
          </a:p>
        </p:txBody>
      </p:sp>
      <p:sp>
        <p:nvSpPr>
          <p:cNvPr id="149514"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9341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p>
          <a:p>
            <a:pPr eaLnBrk="1" hangingPunct="1"/>
            <a:endParaRPr lang="en-US" dirty="0" smtClean="0">
              <a:solidFill>
                <a:srgbClr val="6699FF"/>
              </a:solidFill>
            </a:endParaRPr>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50532"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0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0534" name="Oval 6"/>
          <p:cNvSpPr>
            <a:spLocks noChangeArrowheads="1"/>
          </p:cNvSpPr>
          <p:nvPr/>
        </p:nvSpPr>
        <p:spPr bwMode="auto">
          <a:xfrm>
            <a:off x="5943600" y="3962400"/>
            <a:ext cx="609600" cy="685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35"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0536"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B</a:t>
            </a:r>
          </a:p>
        </p:txBody>
      </p:sp>
      <p:sp>
        <p:nvSpPr>
          <p:cNvPr id="15053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78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457200" y="304800"/>
            <a:ext cx="8229600" cy="5821363"/>
          </a:xfrm>
        </p:spPr>
        <p:txBody>
          <a:bodyPr/>
          <a:lstStyle/>
          <a:p>
            <a:r>
              <a:rPr lang="en-US" smtClean="0"/>
              <a:t>Which skeleton is the axial, and which is the appendicular?</a:t>
            </a:r>
          </a:p>
        </p:txBody>
      </p:sp>
      <p:pic>
        <p:nvPicPr>
          <p:cNvPr id="146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WordArt 6"/>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6438" name="WordArt 7"/>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6439" name="Freeform 8"/>
          <p:cNvSpPr>
            <a:spLocks/>
          </p:cNvSpPr>
          <p:nvPr/>
        </p:nvSpPr>
        <p:spPr bwMode="auto">
          <a:xfrm>
            <a:off x="5486400" y="1395413"/>
            <a:ext cx="1495425" cy="2566987"/>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46440" name="Freeform 9"/>
          <p:cNvSpPr>
            <a:spLocks/>
          </p:cNvSpPr>
          <p:nvPr/>
        </p:nvSpPr>
        <p:spPr bwMode="auto">
          <a:xfrm>
            <a:off x="508000" y="2103438"/>
            <a:ext cx="3389313" cy="4986337"/>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pic>
        <p:nvPicPr>
          <p:cNvPr id="9"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0030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51556"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1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151558" name="Oval 6"/>
          <p:cNvSpPr>
            <a:spLocks noChangeArrowheads="1"/>
          </p:cNvSpPr>
          <p:nvPr/>
        </p:nvSpPr>
        <p:spPr bwMode="auto">
          <a:xfrm>
            <a:off x="5943600" y="39624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59"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1560"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1562"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012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2580"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2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152582" name="Oval 6"/>
          <p:cNvSpPr>
            <a:spLocks noChangeArrowheads="1"/>
          </p:cNvSpPr>
          <p:nvPr/>
        </p:nvSpPr>
        <p:spPr bwMode="auto">
          <a:xfrm>
            <a:off x="5943600" y="39624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3"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2584"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2586"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692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3604"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3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153606" name="Oval 6"/>
          <p:cNvSpPr>
            <a:spLocks noChangeArrowheads="1"/>
          </p:cNvSpPr>
          <p:nvPr/>
        </p:nvSpPr>
        <p:spPr bwMode="auto">
          <a:xfrm>
            <a:off x="5943600" y="39624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7"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3608"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3609" name="Rectangle 9"/>
          <p:cNvSpPr>
            <a:spLocks noChangeArrowheads="1"/>
          </p:cNvSpPr>
          <p:nvPr/>
        </p:nvSpPr>
        <p:spPr bwMode="auto">
          <a:xfrm>
            <a:off x="533400" y="2895600"/>
            <a:ext cx="3276600" cy="838200"/>
          </a:xfrm>
          <a:prstGeom prst="rect">
            <a:avLst/>
          </a:prstGeom>
          <a:solidFill>
            <a:schemeClr val="tx1"/>
          </a:solidFill>
          <a:ln w="57150">
            <a:solidFill>
              <a:srgbClr val="FFFF00"/>
            </a:solidFill>
            <a:miter lim="800000"/>
            <a:headEnd/>
            <a:tailEnd/>
          </a:ln>
        </p:spPr>
        <p:txBody>
          <a:bodyPr wrap="none" anchor="ctr"/>
          <a:lstStyle/>
          <a:p>
            <a:endParaRPr lang="en-US"/>
          </a:p>
        </p:txBody>
      </p:sp>
      <p:sp>
        <p:nvSpPr>
          <p:cNvPr id="153611"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3"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992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4628"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4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154630" name="Oval 6"/>
          <p:cNvSpPr>
            <a:spLocks noChangeArrowheads="1"/>
          </p:cNvSpPr>
          <p:nvPr/>
        </p:nvSpPr>
        <p:spPr bwMode="auto">
          <a:xfrm>
            <a:off x="5943600" y="39624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1"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4632"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4633" name="Rectangle 9"/>
          <p:cNvSpPr>
            <a:spLocks noChangeArrowheads="1"/>
          </p:cNvSpPr>
          <p:nvPr/>
        </p:nvSpPr>
        <p:spPr bwMode="auto">
          <a:xfrm>
            <a:off x="533400" y="2895600"/>
            <a:ext cx="3276600" cy="838200"/>
          </a:xfrm>
          <a:prstGeom prst="rect">
            <a:avLst/>
          </a:prstGeom>
          <a:solidFill>
            <a:schemeClr val="tx1"/>
          </a:solidFill>
          <a:ln w="57150">
            <a:solidFill>
              <a:srgbClr val="FFFF00"/>
            </a:solidFill>
            <a:miter lim="800000"/>
            <a:headEnd/>
            <a:tailEnd/>
          </a:ln>
        </p:spPr>
        <p:txBody>
          <a:bodyPr wrap="none" anchor="ctr"/>
          <a:lstStyle/>
          <a:p>
            <a:endParaRPr lang="en-US"/>
          </a:p>
        </p:txBody>
      </p:sp>
      <p:sp>
        <p:nvSpPr>
          <p:cNvPr id="154634" name="Text Box 10"/>
          <p:cNvSpPr txBox="1">
            <a:spLocks noChangeArrowheads="1"/>
          </p:cNvSpPr>
          <p:nvPr/>
        </p:nvSpPr>
        <p:spPr bwMode="auto">
          <a:xfrm>
            <a:off x="762000" y="29718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FF00"/>
                </a:solidFill>
              </a:rPr>
              <a:t>*Metacarpals</a:t>
            </a:r>
          </a:p>
        </p:txBody>
      </p:sp>
      <p:sp>
        <p:nvSpPr>
          <p:cNvPr id="154636"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4"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894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5652"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5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5654" name="Oval 6"/>
          <p:cNvSpPr>
            <a:spLocks noChangeArrowheads="1"/>
          </p:cNvSpPr>
          <p:nvPr/>
        </p:nvSpPr>
        <p:spPr bwMode="auto">
          <a:xfrm>
            <a:off x="5943600" y="39624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5"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5656"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5657" name="Rectangle 9"/>
          <p:cNvSpPr>
            <a:spLocks noChangeArrowheads="1"/>
          </p:cNvSpPr>
          <p:nvPr/>
        </p:nvSpPr>
        <p:spPr bwMode="auto">
          <a:xfrm>
            <a:off x="533400" y="2895600"/>
            <a:ext cx="3276600" cy="838200"/>
          </a:xfrm>
          <a:prstGeom prst="rect">
            <a:avLst/>
          </a:prstGeom>
          <a:solidFill>
            <a:schemeClr val="tx1"/>
          </a:solidFill>
          <a:ln w="57150">
            <a:solidFill>
              <a:schemeClr val="bg2"/>
            </a:solidFill>
            <a:miter lim="800000"/>
            <a:headEnd/>
            <a:tailEnd/>
          </a:ln>
        </p:spPr>
        <p:txBody>
          <a:bodyPr wrap="none" anchor="ctr"/>
          <a:lstStyle/>
          <a:p>
            <a:endParaRPr lang="en-US"/>
          </a:p>
        </p:txBody>
      </p:sp>
      <p:sp>
        <p:nvSpPr>
          <p:cNvPr id="155658" name="Text Box 10"/>
          <p:cNvSpPr txBox="1">
            <a:spLocks noChangeArrowheads="1"/>
          </p:cNvSpPr>
          <p:nvPr/>
        </p:nvSpPr>
        <p:spPr bwMode="auto">
          <a:xfrm>
            <a:off x="762000" y="2971800"/>
            <a:ext cx="2590800" cy="588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FF00"/>
                </a:solidFill>
              </a:rPr>
              <a:t>*Metacarpals</a:t>
            </a:r>
          </a:p>
        </p:txBody>
      </p:sp>
      <p:sp>
        <p:nvSpPr>
          <p:cNvPr id="155660"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4"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631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6676"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6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6678" name="Oval 6"/>
          <p:cNvSpPr>
            <a:spLocks noChangeArrowheads="1"/>
          </p:cNvSpPr>
          <p:nvPr/>
        </p:nvSpPr>
        <p:spPr bwMode="auto">
          <a:xfrm>
            <a:off x="5715000" y="41148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9"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6680"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6681" name="Rectangle 9"/>
          <p:cNvSpPr>
            <a:spLocks noChangeArrowheads="1"/>
          </p:cNvSpPr>
          <p:nvPr/>
        </p:nvSpPr>
        <p:spPr bwMode="auto">
          <a:xfrm>
            <a:off x="533400" y="2895600"/>
            <a:ext cx="3276600" cy="838200"/>
          </a:xfrm>
          <a:prstGeom prst="rect">
            <a:avLst/>
          </a:prstGeom>
          <a:solidFill>
            <a:schemeClr val="tx1"/>
          </a:solidFill>
          <a:ln w="57150">
            <a:solidFill>
              <a:schemeClr val="bg2"/>
            </a:solidFill>
            <a:miter lim="800000"/>
            <a:headEnd/>
            <a:tailEnd/>
          </a:ln>
        </p:spPr>
        <p:txBody>
          <a:bodyPr wrap="none" anchor="ctr"/>
          <a:lstStyle/>
          <a:p>
            <a:endParaRPr lang="en-US"/>
          </a:p>
        </p:txBody>
      </p:sp>
      <p:sp>
        <p:nvSpPr>
          <p:cNvPr id="156682" name="Text Box 10"/>
          <p:cNvSpPr txBox="1">
            <a:spLocks noChangeArrowheads="1"/>
          </p:cNvSpPr>
          <p:nvPr/>
        </p:nvSpPr>
        <p:spPr bwMode="auto">
          <a:xfrm>
            <a:off x="762000" y="29718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2"/>
                </a:solidFill>
              </a:rPr>
              <a:t>*Metacarpals</a:t>
            </a:r>
          </a:p>
        </p:txBody>
      </p:sp>
      <p:sp>
        <p:nvSpPr>
          <p:cNvPr id="156683" name="Rectangle 11"/>
          <p:cNvSpPr>
            <a:spLocks noChangeArrowheads="1"/>
          </p:cNvSpPr>
          <p:nvPr/>
        </p:nvSpPr>
        <p:spPr bwMode="auto">
          <a:xfrm>
            <a:off x="5105400" y="2895600"/>
            <a:ext cx="3505200" cy="914400"/>
          </a:xfrm>
          <a:prstGeom prst="rect">
            <a:avLst/>
          </a:prstGeom>
          <a:solidFill>
            <a:schemeClr val="tx1"/>
          </a:solidFill>
          <a:ln w="57150">
            <a:solidFill>
              <a:srgbClr val="FFFF00"/>
            </a:solidFill>
            <a:miter lim="800000"/>
            <a:headEnd/>
            <a:tailEnd/>
          </a:ln>
        </p:spPr>
        <p:txBody>
          <a:bodyPr wrap="none" anchor="ctr"/>
          <a:lstStyle/>
          <a:p>
            <a:endParaRPr lang="en-US"/>
          </a:p>
        </p:txBody>
      </p:sp>
      <p:sp>
        <p:nvSpPr>
          <p:cNvPr id="156684" name="Text Box 12"/>
          <p:cNvSpPr txBox="1">
            <a:spLocks noChangeArrowheads="1"/>
          </p:cNvSpPr>
          <p:nvPr/>
        </p:nvSpPr>
        <p:spPr bwMode="auto">
          <a:xfrm>
            <a:off x="5334000" y="30480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FFFF00"/>
                </a:solidFill>
              </a:rPr>
              <a:t>*Metatarsals</a:t>
            </a:r>
          </a:p>
        </p:txBody>
      </p:sp>
      <p:sp>
        <p:nvSpPr>
          <p:cNvPr id="156686"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6"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1159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 </a:t>
            </a:r>
            <a:r>
              <a:rPr lang="en-US" dirty="0" smtClean="0">
                <a:solidFill>
                  <a:srgbClr val="6699FF"/>
                </a:solidFill>
              </a:rPr>
              <a:t>A = Saddle        </a:t>
            </a:r>
            <a:r>
              <a:rPr lang="en-US" dirty="0" smtClean="0">
                <a:solidFill>
                  <a:srgbClr val="FF66CC"/>
                </a:solidFill>
              </a:rPr>
              <a:t>B = Gliding Joint</a:t>
            </a:r>
          </a:p>
          <a:p>
            <a:pPr eaLnBrk="1" hangingPunct="1"/>
            <a:endParaRPr lang="en-US" dirty="0" smtClean="0">
              <a:solidFill>
                <a:srgbClr val="FF66CC"/>
              </a:solidFill>
            </a:endParaRP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6676"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56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56678" name="Oval 6"/>
          <p:cNvSpPr>
            <a:spLocks noChangeArrowheads="1"/>
          </p:cNvSpPr>
          <p:nvPr/>
        </p:nvSpPr>
        <p:spPr bwMode="auto">
          <a:xfrm>
            <a:off x="5715000" y="4114800"/>
            <a:ext cx="609600" cy="685800"/>
          </a:xfrm>
          <a:prstGeom prst="ellipse">
            <a:avLst/>
          </a:prstGeom>
          <a:noFill/>
          <a:ln w="7620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9" name="Text Box 7"/>
          <p:cNvSpPr txBox="1">
            <a:spLocks noChangeArrowheads="1"/>
          </p:cNvSpPr>
          <p:nvPr/>
        </p:nvSpPr>
        <p:spPr bwMode="auto">
          <a:xfrm>
            <a:off x="304800" y="17526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r>
              <a:rPr lang="en-US" sz="5400">
                <a:solidFill>
                  <a:schemeClr val="bg1"/>
                </a:solidFill>
              </a:rPr>
              <a:t> </a:t>
            </a:r>
            <a:r>
              <a:rPr lang="en-US" sz="5400">
                <a:solidFill>
                  <a:srgbClr val="6699FF"/>
                </a:solidFill>
              </a:rPr>
              <a:t>Saddle</a:t>
            </a:r>
          </a:p>
        </p:txBody>
      </p:sp>
      <p:sp>
        <p:nvSpPr>
          <p:cNvPr id="156680"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56681" name="Rectangle 9"/>
          <p:cNvSpPr>
            <a:spLocks noChangeArrowheads="1"/>
          </p:cNvSpPr>
          <p:nvPr/>
        </p:nvSpPr>
        <p:spPr bwMode="auto">
          <a:xfrm>
            <a:off x="533400" y="2895600"/>
            <a:ext cx="3276600" cy="838200"/>
          </a:xfrm>
          <a:prstGeom prst="rect">
            <a:avLst/>
          </a:prstGeom>
          <a:solidFill>
            <a:schemeClr val="tx1"/>
          </a:solidFill>
          <a:ln w="57150">
            <a:solidFill>
              <a:schemeClr val="bg2"/>
            </a:solidFill>
            <a:miter lim="800000"/>
            <a:headEnd/>
            <a:tailEnd/>
          </a:ln>
        </p:spPr>
        <p:txBody>
          <a:bodyPr wrap="none" anchor="ctr"/>
          <a:lstStyle/>
          <a:p>
            <a:endParaRPr lang="en-US"/>
          </a:p>
        </p:txBody>
      </p:sp>
      <p:sp>
        <p:nvSpPr>
          <p:cNvPr id="156682" name="Text Box 10"/>
          <p:cNvSpPr txBox="1">
            <a:spLocks noChangeArrowheads="1"/>
          </p:cNvSpPr>
          <p:nvPr/>
        </p:nvSpPr>
        <p:spPr bwMode="auto">
          <a:xfrm>
            <a:off x="762000" y="29718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2"/>
                </a:solidFill>
              </a:rPr>
              <a:t>*Metacarpals</a:t>
            </a:r>
          </a:p>
        </p:txBody>
      </p:sp>
      <p:sp>
        <p:nvSpPr>
          <p:cNvPr id="156683" name="Rectangle 11"/>
          <p:cNvSpPr>
            <a:spLocks noChangeArrowheads="1"/>
          </p:cNvSpPr>
          <p:nvPr/>
        </p:nvSpPr>
        <p:spPr bwMode="auto">
          <a:xfrm>
            <a:off x="5105400" y="2895600"/>
            <a:ext cx="3505200" cy="914400"/>
          </a:xfrm>
          <a:prstGeom prst="rect">
            <a:avLst/>
          </a:prstGeom>
          <a:solidFill>
            <a:schemeClr val="tx1"/>
          </a:solidFill>
          <a:ln w="57150">
            <a:solidFill>
              <a:schemeClr val="bg2">
                <a:lumMod val="60000"/>
                <a:lumOff val="40000"/>
              </a:schemeClr>
            </a:solidFill>
            <a:miter lim="800000"/>
            <a:headEnd/>
            <a:tailEnd/>
          </a:ln>
        </p:spPr>
        <p:txBody>
          <a:bodyPr wrap="none" anchor="ctr"/>
          <a:lstStyle/>
          <a:p>
            <a:endParaRPr lang="en-US"/>
          </a:p>
        </p:txBody>
      </p:sp>
      <p:sp>
        <p:nvSpPr>
          <p:cNvPr id="156684" name="Text Box 12"/>
          <p:cNvSpPr txBox="1">
            <a:spLocks noChangeArrowheads="1"/>
          </p:cNvSpPr>
          <p:nvPr/>
        </p:nvSpPr>
        <p:spPr bwMode="auto">
          <a:xfrm>
            <a:off x="5334000" y="30480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dirty="0">
                <a:solidFill>
                  <a:schemeClr val="bg1">
                    <a:lumMod val="65000"/>
                  </a:schemeClr>
                </a:solidFill>
              </a:rPr>
              <a:t>*Metatarsals</a:t>
            </a:r>
          </a:p>
        </p:txBody>
      </p:sp>
      <p:sp>
        <p:nvSpPr>
          <p:cNvPr id="156686"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6"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925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228600"/>
            <a:ext cx="8229600" cy="5897563"/>
          </a:xfrm>
        </p:spPr>
        <p:txBody>
          <a:bodyPr/>
          <a:lstStyle/>
          <a:p>
            <a:pPr eaLnBrk="1" hangingPunct="1"/>
            <a:r>
              <a:rPr lang="en-US" smtClean="0"/>
              <a:t>Name the character from this movie?</a:t>
            </a:r>
          </a:p>
          <a:p>
            <a:pPr eaLnBrk="1" hangingPunct="1"/>
            <a:r>
              <a:rPr lang="en-US" smtClean="0">
                <a:solidFill>
                  <a:srgbClr val="6699FF"/>
                </a:solidFill>
              </a:rPr>
              <a:t>Jack Sparrow</a:t>
            </a:r>
          </a:p>
          <a:p>
            <a:pPr eaLnBrk="1" hangingPunct="1"/>
            <a:endParaRPr lang="en-US" smtClean="0">
              <a:solidFill>
                <a:srgbClr val="6699FF"/>
              </a:solidFill>
            </a:endParaRP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4"/>
          <p:cNvSpPr txBox="1">
            <a:spLocks noChangeArrowheads="1"/>
          </p:cNvSpPr>
          <p:nvPr/>
        </p:nvSpPr>
        <p:spPr bwMode="auto">
          <a:xfrm>
            <a:off x="7239000" y="457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sp>
        <p:nvSpPr>
          <p:cNvPr id="20378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457200" y="4999931"/>
            <a:ext cx="122341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*15</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008204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228600"/>
            <a:ext cx="8229600" cy="5897563"/>
          </a:xfrm>
        </p:spPr>
        <p:txBody>
          <a:bodyPr/>
          <a:lstStyle/>
          <a:p>
            <a:pPr eaLnBrk="1" hangingPunct="1"/>
            <a:r>
              <a:rPr lang="en-US" smtClean="0"/>
              <a:t>Name the character from this movie?</a:t>
            </a:r>
          </a:p>
          <a:p>
            <a:pPr eaLnBrk="1" hangingPunct="1"/>
            <a:r>
              <a:rPr lang="en-US" smtClean="0">
                <a:solidFill>
                  <a:srgbClr val="6699FF"/>
                </a:solidFill>
              </a:rPr>
              <a:t>Jack Sparrow</a:t>
            </a:r>
          </a:p>
          <a:p>
            <a:pPr eaLnBrk="1" hangingPunct="1"/>
            <a:endParaRPr lang="en-US" smtClean="0">
              <a:solidFill>
                <a:srgbClr val="6699FF"/>
              </a:solidFill>
            </a:endParaRP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4"/>
          <p:cNvSpPr txBox="1">
            <a:spLocks noChangeArrowheads="1"/>
          </p:cNvSpPr>
          <p:nvPr/>
        </p:nvSpPr>
        <p:spPr bwMode="auto">
          <a:xfrm>
            <a:off x="7239000" y="457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sp>
        <p:nvSpPr>
          <p:cNvPr id="203783" name="AutoShape 7"/>
          <p:cNvSpPr>
            <a:spLocks noChangeArrowheads="1"/>
          </p:cNvSpPr>
          <p:nvPr/>
        </p:nvSpPr>
        <p:spPr bwMode="auto">
          <a:xfrm>
            <a:off x="3581400" y="1219200"/>
            <a:ext cx="3962400" cy="1219200"/>
          </a:xfrm>
          <a:prstGeom prst="wedgeRoundRectCallout">
            <a:avLst>
              <a:gd name="adj1" fmla="val -45792"/>
              <a:gd name="adj2" fmla="val 92579"/>
              <a:gd name="adj3" fmla="val 16667"/>
            </a:avLst>
          </a:prstGeom>
          <a:solidFill>
            <a:schemeClr val="bg1"/>
          </a:solidFill>
          <a:ln w="57150">
            <a:solidFill>
              <a:schemeClr val="tx1"/>
            </a:solidFill>
            <a:miter lim="800000"/>
            <a:headEnd/>
            <a:tailEnd/>
          </a:ln>
        </p:spPr>
        <p:txBody>
          <a:bodyPr/>
          <a:lstStyle/>
          <a:p>
            <a:pPr algn="ctr"/>
            <a:r>
              <a:rPr lang="en-US" sz="2800"/>
              <a:t>“My Metacarpals look weird in this light.”</a:t>
            </a:r>
          </a:p>
        </p:txBody>
      </p:sp>
      <p:sp>
        <p:nvSpPr>
          <p:cNvPr id="20378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457200" y="4999931"/>
            <a:ext cx="122341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*15</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7443756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228600"/>
            <a:ext cx="8229600" cy="5897563"/>
          </a:xfrm>
        </p:spPr>
        <p:txBody>
          <a:bodyPr/>
          <a:lstStyle/>
          <a:p>
            <a:pPr eaLnBrk="1" hangingPunct="1"/>
            <a:r>
              <a:rPr lang="en-US" smtClean="0"/>
              <a:t>Name the character from this movie?</a:t>
            </a:r>
          </a:p>
          <a:p>
            <a:pPr eaLnBrk="1" hangingPunct="1"/>
            <a:r>
              <a:rPr lang="en-US" smtClean="0">
                <a:solidFill>
                  <a:srgbClr val="6699FF"/>
                </a:solidFill>
              </a:rPr>
              <a:t>Jack Sparrow</a:t>
            </a:r>
          </a:p>
          <a:p>
            <a:pPr eaLnBrk="1" hangingPunct="1"/>
            <a:endParaRPr lang="en-US" smtClean="0">
              <a:solidFill>
                <a:srgbClr val="6699FF"/>
              </a:solidFill>
            </a:endParaRP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4"/>
          <p:cNvSpPr txBox="1">
            <a:spLocks noChangeArrowheads="1"/>
          </p:cNvSpPr>
          <p:nvPr/>
        </p:nvSpPr>
        <p:spPr bwMode="auto">
          <a:xfrm>
            <a:off x="7239000" y="457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pic>
        <p:nvPicPr>
          <p:cNvPr id="203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704783"/>
            <a:ext cx="2971800" cy="36576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3782" name="Text Box 6"/>
          <p:cNvSpPr txBox="1">
            <a:spLocks noChangeArrowheads="1"/>
          </p:cNvSpPr>
          <p:nvPr/>
        </p:nvSpPr>
        <p:spPr bwMode="auto">
          <a:xfrm>
            <a:off x="685800" y="8382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6699FF"/>
                </a:solidFill>
              </a:rPr>
              <a:t>Jack Sparrow</a:t>
            </a:r>
          </a:p>
        </p:txBody>
      </p:sp>
      <p:sp>
        <p:nvSpPr>
          <p:cNvPr id="203783" name="AutoShape 7"/>
          <p:cNvSpPr>
            <a:spLocks noChangeArrowheads="1"/>
          </p:cNvSpPr>
          <p:nvPr/>
        </p:nvSpPr>
        <p:spPr bwMode="auto">
          <a:xfrm>
            <a:off x="3581400" y="1219200"/>
            <a:ext cx="3962400" cy="1219200"/>
          </a:xfrm>
          <a:prstGeom prst="wedgeRoundRectCallout">
            <a:avLst>
              <a:gd name="adj1" fmla="val -45792"/>
              <a:gd name="adj2" fmla="val 92579"/>
              <a:gd name="adj3" fmla="val 16667"/>
            </a:avLst>
          </a:prstGeom>
          <a:solidFill>
            <a:schemeClr val="bg1"/>
          </a:solidFill>
          <a:ln w="57150">
            <a:solidFill>
              <a:schemeClr val="tx1"/>
            </a:solidFill>
            <a:miter lim="800000"/>
            <a:headEnd/>
            <a:tailEnd/>
          </a:ln>
        </p:spPr>
        <p:txBody>
          <a:bodyPr/>
          <a:lstStyle/>
          <a:p>
            <a:pPr algn="ctr"/>
            <a:r>
              <a:rPr lang="en-US" sz="2800"/>
              <a:t>“My Metacarpals look weird in this light.”</a:t>
            </a:r>
          </a:p>
        </p:txBody>
      </p:sp>
      <p:sp>
        <p:nvSpPr>
          <p:cNvPr id="20378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457200" y="4999931"/>
            <a:ext cx="122341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*15</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56846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2" name="TextBox 1"/>
          <p:cNvSpPr txBox="1"/>
          <p:nvPr/>
        </p:nvSpPr>
        <p:spPr>
          <a:xfrm>
            <a:off x="-21772" y="-43208"/>
            <a:ext cx="8730343" cy="1077218"/>
          </a:xfrm>
          <a:prstGeom prst="rect">
            <a:avLst/>
          </a:prstGeom>
          <a:noFill/>
        </p:spPr>
        <p:txBody>
          <a:bodyPr wrap="square" rtlCol="0">
            <a:spAutoFit/>
          </a:bodyPr>
          <a:lstStyle/>
          <a:p>
            <a:pPr lvl="1" eaLnBrk="1" hangingPunct="1"/>
            <a:r>
              <a:rPr lang="en-US" sz="3200" dirty="0" smtClean="0"/>
              <a:t>Which is a long bone, flat bone, irregular bone, and short bone? </a:t>
            </a:r>
            <a:endParaRPr lang="en-US" sz="3200" dirty="0"/>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ounded Rectangle 7"/>
          <p:cNvSpPr/>
          <p:nvPr/>
        </p:nvSpPr>
        <p:spPr>
          <a:xfrm>
            <a:off x="609600" y="2438400"/>
            <a:ext cx="1752600" cy="1124129"/>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185484" y="1592639"/>
            <a:ext cx="2529515"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8"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6363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4525963"/>
          </a:xfrm>
        </p:spPr>
        <p:txBody>
          <a:bodyPr/>
          <a:lstStyle/>
          <a:p>
            <a:r>
              <a:rPr lang="en-US" dirty="0" smtClean="0"/>
              <a:t>1-10 Skeletal System Quiz (10 pts each)</a:t>
            </a:r>
          </a:p>
          <a:p>
            <a:pPr marL="457200" lvl="1" indent="0">
              <a:buNone/>
            </a:pPr>
            <a:r>
              <a:rPr lang="en-US" dirty="0" smtClean="0"/>
              <a:t>With 5 Bonus Questions (2 pts each)</a:t>
            </a:r>
          </a:p>
          <a:p>
            <a:pPr lvl="1"/>
            <a:endParaRPr lang="en-US" dirty="0"/>
          </a:p>
        </p:txBody>
      </p:sp>
      <p:pic>
        <p:nvPicPr>
          <p:cNvPr id="1026" name="Picture 2" descr="http://gcaptain.com/wp-content/uploads/2011/08/pirate-qui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ounded Rectangle 1"/>
          <p:cNvSpPr/>
          <p:nvPr/>
        </p:nvSpPr>
        <p:spPr>
          <a:xfrm>
            <a:off x="5257800" y="2133600"/>
            <a:ext cx="3505200" cy="381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14950" y="1733550"/>
            <a:ext cx="3390900" cy="3785652"/>
          </a:xfrm>
          <a:prstGeom prst="rect">
            <a:avLst/>
          </a:prstGeom>
          <a:noFill/>
        </p:spPr>
        <p:txBody>
          <a:bodyPr wrap="square" rtlCol="0">
            <a:spAutoFit/>
          </a:bodyPr>
          <a:lstStyle/>
          <a:p>
            <a:r>
              <a:rPr lang="en-US" sz="4800" dirty="0" smtClean="0">
                <a:solidFill>
                  <a:schemeClr val="bg1"/>
                </a:solidFill>
              </a:rPr>
              <a:t>Grade </a:t>
            </a:r>
            <a:r>
              <a:rPr lang="en-US" sz="4800" dirty="0" err="1" smtClean="0">
                <a:solidFill>
                  <a:schemeClr val="bg1"/>
                </a:solidFill>
              </a:rPr>
              <a:t>arrgh</a:t>
            </a:r>
            <a:r>
              <a:rPr lang="en-US" sz="4800" dirty="0" smtClean="0">
                <a:solidFill>
                  <a:schemeClr val="bg1"/>
                </a:solidFill>
              </a:rPr>
              <a:t> </a:t>
            </a:r>
            <a:r>
              <a:rPr lang="en-US" sz="4800" dirty="0" err="1" smtClean="0">
                <a:solidFill>
                  <a:schemeClr val="bg1"/>
                </a:solidFill>
              </a:rPr>
              <a:t>emm</a:t>
            </a:r>
            <a:r>
              <a:rPr lang="en-US" sz="4800" dirty="0" smtClean="0">
                <a:solidFill>
                  <a:schemeClr val="bg1"/>
                </a:solidFill>
              </a:rPr>
              <a:t> papers and pass </a:t>
            </a:r>
            <a:r>
              <a:rPr lang="en-US" sz="4800" dirty="0" err="1" smtClean="0">
                <a:solidFill>
                  <a:schemeClr val="bg1"/>
                </a:solidFill>
              </a:rPr>
              <a:t>em</a:t>
            </a:r>
            <a:r>
              <a:rPr lang="en-US" sz="4800" dirty="0" smtClean="0">
                <a:solidFill>
                  <a:schemeClr val="bg1"/>
                </a:solidFill>
              </a:rPr>
              <a:t> </a:t>
            </a:r>
            <a:r>
              <a:rPr lang="en-US" sz="4800" smtClean="0">
                <a:solidFill>
                  <a:schemeClr val="bg1"/>
                </a:solidFill>
              </a:rPr>
              <a:t>to the bow.</a:t>
            </a:r>
            <a:endParaRPr lang="en-US" sz="4800" dirty="0">
              <a:solidFill>
                <a:schemeClr val="bg1"/>
              </a:solidFill>
            </a:endParaRPr>
          </a:p>
        </p:txBody>
      </p:sp>
    </p:spTree>
    <p:extLst>
      <p:ext uri="{BB962C8B-B14F-4D97-AF65-F5344CB8AC3E}">
        <p14:creationId xmlns:p14="http://schemas.microsoft.com/office/powerpoint/2010/main" val="165675578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973763"/>
          </a:xfrm>
        </p:spPr>
        <p:txBody>
          <a:bodyPr/>
          <a:lstStyle/>
          <a:p>
            <a:r>
              <a:rPr lang="en-US" dirty="0" smtClean="0">
                <a:solidFill>
                  <a:srgbClr val="66FF99"/>
                </a:solidFill>
              </a:rPr>
              <a:t>“AYE” Advance Your Exploration ELA and Literacy Opportunity Worksheet</a:t>
            </a:r>
          </a:p>
          <a:p>
            <a:pPr lvl="1"/>
            <a:r>
              <a:rPr lang="en-US" dirty="0" smtClean="0"/>
              <a:t>Visit some of the many provided links or..</a:t>
            </a:r>
          </a:p>
          <a:p>
            <a:pPr lvl="1"/>
            <a:r>
              <a:rPr lang="en-US" dirty="0" smtClean="0"/>
              <a:t>Articles can be found at (w/ membership to NABT and NSTA)</a:t>
            </a:r>
            <a:endParaRPr lang="en-US" dirty="0" smtClean="0">
              <a:hlinkClick r:id="rId2"/>
            </a:endParaRPr>
          </a:p>
          <a:p>
            <a:pPr lvl="2"/>
            <a:r>
              <a:rPr lang="en-US" dirty="0" smtClean="0">
                <a:hlinkClick r:id="rId2"/>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68680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457200" y="3733800"/>
            <a:ext cx="3886200" cy="1371600"/>
          </a:xfrm>
          <a:prstGeom prst="roundRect">
            <a:avLst/>
          </a:prstGeom>
          <a:solidFill>
            <a:schemeClr val="bg1">
              <a:lumMod val="95000"/>
              <a:lumOff val="5000"/>
            </a:scheme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TextBox 4"/>
          <p:cNvSpPr txBox="1"/>
          <p:nvPr/>
        </p:nvSpPr>
        <p:spPr>
          <a:xfrm>
            <a:off x="609600" y="3733800"/>
            <a:ext cx="3733800" cy="1323439"/>
          </a:xfrm>
          <a:prstGeom prst="rect">
            <a:avLst/>
          </a:prstGeom>
          <a:noFill/>
        </p:spPr>
        <p:txBody>
          <a:bodyPr wrap="square" rtlCol="0">
            <a:spAutoFit/>
          </a:bodyPr>
          <a:lstStyle/>
          <a:p>
            <a:pPr>
              <a:buNone/>
            </a:pPr>
            <a:r>
              <a:rPr lang="en-US" sz="2000" dirty="0">
                <a:effectLst/>
              </a:rPr>
              <a:t>Please visit at least one of the “learn more” </a:t>
            </a:r>
            <a:r>
              <a:rPr lang="en-US" sz="2000" dirty="0" smtClean="0">
                <a:effectLst/>
              </a:rPr>
              <a:t>educational </a:t>
            </a:r>
            <a:r>
              <a:rPr lang="en-US" sz="2000" dirty="0">
                <a:effectLst/>
              </a:rPr>
              <a:t>links provided in this unit and complete this worksheet.  </a:t>
            </a:r>
            <a:endParaRPr lang="en-US" sz="2000" dirty="0"/>
          </a:p>
        </p:txBody>
      </p:sp>
    </p:spTree>
    <p:extLst>
      <p:ext uri="{BB962C8B-B14F-4D97-AF65-F5344CB8AC3E}">
        <p14:creationId xmlns:p14="http://schemas.microsoft.com/office/powerpoint/2010/main" val="21483731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763000" cy="5973763"/>
          </a:xfrm>
        </p:spPr>
        <p:txBody>
          <a:bodyPr/>
          <a:lstStyle/>
          <a:p>
            <a:r>
              <a:rPr lang="en-US" dirty="0" smtClean="0">
                <a:solidFill>
                  <a:srgbClr val="66FF99"/>
                </a:solidFill>
              </a:rPr>
              <a:t>“AYE” Advance Your Exploration ELA and Literacy Opportunity Worksheet</a:t>
            </a:r>
          </a:p>
          <a:p>
            <a:pPr lvl="1"/>
            <a:r>
              <a:rPr lang="en-US" dirty="0" smtClean="0">
                <a:solidFill>
                  <a:srgbClr val="9966FF"/>
                </a:solidFill>
              </a:rPr>
              <a:t>Visit some of the many provided links or..</a:t>
            </a:r>
          </a:p>
          <a:p>
            <a:pPr lvl="1"/>
            <a:r>
              <a:rPr lang="en-US" dirty="0" smtClean="0">
                <a:solidFill>
                  <a:srgbClr val="FF99FF"/>
                </a:solidFill>
              </a:rPr>
              <a:t>Articles can be found at (w/ membership to NABT and NSTA)</a:t>
            </a:r>
            <a:endParaRPr lang="en-US" dirty="0" smtClean="0">
              <a:solidFill>
                <a:srgbClr val="FF99FF"/>
              </a:solidFill>
              <a:hlinkClick r:id="rId2"/>
            </a:endParaRPr>
          </a:p>
          <a:p>
            <a:pPr lvl="2"/>
            <a:r>
              <a:rPr lang="en-US" dirty="0" smtClean="0">
                <a:hlinkClick r:id="rId2"/>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84" y="3962400"/>
            <a:ext cx="86868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31594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304800"/>
            <a:ext cx="68788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Skeletal System</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476722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Human Body Systems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381000" y="228600"/>
            <a:ext cx="4495800" cy="15240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Human Body and </a:t>
            </a:r>
          </a:p>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Health Topics Unit</a:t>
            </a:r>
          </a:p>
        </p:txBody>
      </p:sp>
    </p:spTree>
    <p:extLst>
      <p:ext uri="{BB962C8B-B14F-4D97-AF65-F5344CB8AC3E}">
        <p14:creationId xmlns:p14="http://schemas.microsoft.com/office/powerpoint/2010/main" val="273313948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Human Body Systems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381000" y="228600"/>
            <a:ext cx="4495800" cy="15240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Human Body and </a:t>
            </a:r>
          </a:p>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Health Topics Unit</a:t>
            </a:r>
          </a:p>
        </p:txBody>
      </p:sp>
      <p:sp>
        <p:nvSpPr>
          <p:cNvPr id="7" name="Rounded Rectangle 6"/>
          <p:cNvSpPr/>
          <p:nvPr/>
        </p:nvSpPr>
        <p:spPr>
          <a:xfrm>
            <a:off x="201612" y="1752600"/>
            <a:ext cx="8686800" cy="48768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184" name="TextBox 1"/>
          <p:cNvSpPr txBox="1">
            <a:spLocks noChangeArrowheads="1"/>
          </p:cNvSpPr>
          <p:nvPr/>
        </p:nvSpPr>
        <p:spPr bwMode="auto">
          <a:xfrm>
            <a:off x="533400" y="1928812"/>
            <a:ext cx="8077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9999FF"/>
                </a:solidFill>
              </a:rPr>
              <a:t>Areas of focus: Form Follows Function concept spread throughout. </a:t>
            </a:r>
            <a:r>
              <a:rPr lang="en-US" sz="1200" dirty="0"/>
              <a:t> </a:t>
            </a:r>
            <a:r>
              <a:rPr lang="en-US" sz="1200" dirty="0">
                <a:solidFill>
                  <a:srgbClr val="FFFF99"/>
                </a:solidFill>
              </a:rPr>
              <a:t>Levels of biological organization, cell basics, cells of the body, tissues, organs, organ systems, homeostasis, functions of the skeletal system, categories of bones, marrow, bones of the human body, bone disease, types of joints, muscular system, connective tissues, ligaments, tendons, muscles and energy use, types of muscle tissue, muscle fibers and movement, common muscles, biological molecules and important nutrients to the body (extensive), learning the contents of junk food, calories, obesity, fast food, eating disorders, anabolic steroids, digestive system, mechanical and chemical digestion, taste, enzymes, swallowing reflex, esophagus and peristalsis, organs of the GI Tract, focus on chemical digestion, duodenum, stomach, pancreas, liver, gall bladder, small intestine, villi and surface area, large intestine, appendix, rectum, cardiovascular system, cellular respiration, functions of the circulatory system, movement of blood, focus on the heart, blood vessels, cardiovascular disease, contents of blood, blood types, functions of the respiratory system, the nose, epiglottis, larynx and vocal cords, trachea, bronchus, lungs, alveoli, diaphragm, lung capacity, dangers of smoking, cancer, how to avoid cancer, skin cancer,  what's inside a cigarette, smoking and advertising, excretory system, kidneys, urine, inside the nephron, ureters, bladder, urethra, kidney's role in detoxifying, cirrhosis of the liver, integumentary system (skin), functions of the skin, anatomy of skin, fingerprints, nervous system, stimulus, anatomy of a neuron, types of neurons, voluntary and involuntary functions, central and peripheral nervous systems, regions of the brain and roles, right brain vs. left brain, spinal cord injuries, anatomy of the eye and sight, lenses, rods and cones, night vision, anatomy of the nose and smell, dangers of inhalants, anatomy of the ear and hearing, noise induced hearing loss, sense of touch, the adolescent brain -whoa!, lobes of the brain, endocrine system, glands, hormones, activities in your body, endocrine system vs. nervous system, exocrine glands, puberty, body stability, parenting, male and female reproductive systems, sex cells, chromosomes, fertilization, menstrual cycle, placenta, embryo development, dangers of smoking and drinking while pregnant, immune system, diseases, how diseases are spread, the immune response, parasites, vaccines, virus prevention, HIV, HIV transmission,  abstinence vs. prevention, AIDS, STD's, and much more.  (8,500 Slides) </a:t>
            </a:r>
          </a:p>
        </p:txBody>
      </p:sp>
    </p:spTree>
    <p:extLst>
      <p:ext uri="{BB962C8B-B14F-4D97-AF65-F5344CB8AC3E}">
        <p14:creationId xmlns:p14="http://schemas.microsoft.com/office/powerpoint/2010/main" val="10139164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Human Body Systems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381000" y="228600"/>
            <a:ext cx="4495800" cy="15240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Human Body and </a:t>
            </a:r>
          </a:p>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Health Topics Unit</a:t>
            </a:r>
          </a:p>
        </p:txBody>
      </p:sp>
      <p:sp>
        <p:nvSpPr>
          <p:cNvPr id="7" name="Rounded Rectangle 6"/>
          <p:cNvSpPr/>
          <p:nvPr/>
        </p:nvSpPr>
        <p:spPr>
          <a:xfrm>
            <a:off x="201612" y="1884218"/>
            <a:ext cx="8686800" cy="48768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685800" y="1983516"/>
            <a:ext cx="7924800" cy="1538883"/>
          </a:xfrm>
          <a:prstGeom prst="rect">
            <a:avLst/>
          </a:prstGeom>
          <a:noFill/>
        </p:spPr>
        <p:txBody>
          <a:bodyPr wrap="square" rtlCol="0">
            <a:spAutoFit/>
          </a:bodyPr>
          <a:lstStyle/>
          <a:p>
            <a:r>
              <a:rPr lang="en-US" sz="1600" dirty="0">
                <a:hlinkClick r:id="rId3"/>
              </a:rPr>
              <a:t>Human Body Systems and Health Topics Unit on </a:t>
            </a:r>
            <a:r>
              <a:rPr lang="en-US" sz="1600" dirty="0" err="1">
                <a:hlinkClick r:id="rId3"/>
              </a:rPr>
              <a:t>TpT</a:t>
            </a:r>
            <a:endParaRPr lang="en-US" sz="1600" dirty="0"/>
          </a:p>
          <a:p>
            <a:pPr eaLnBrk="1" hangingPunct="1"/>
            <a:endParaRPr lang="en-US" sz="1600" dirty="0"/>
          </a:p>
          <a:p>
            <a:pPr eaLnBrk="1" hangingPunct="1"/>
            <a:r>
              <a:rPr lang="en-US" sz="1600" dirty="0"/>
              <a:t>Hundreds of PowerPoint samples, the bundled homework package, unit notes, and much more can be previewed at…</a:t>
            </a:r>
          </a:p>
          <a:p>
            <a:pPr eaLnBrk="1" hangingPunct="1"/>
            <a:r>
              <a:rPr lang="en-US" sz="1600" dirty="0">
                <a:hlinkClick r:id="rId4"/>
              </a:rPr>
              <a:t>Human Body and Health Topics Unit Preview Link</a:t>
            </a:r>
            <a:endParaRPr lang="en-US" sz="1600" dirty="0"/>
          </a:p>
          <a:p>
            <a:endParaRPr lang="en-US" sz="1400" dirty="0" smtClean="0"/>
          </a:p>
        </p:txBody>
      </p:sp>
      <p:sp>
        <p:nvSpPr>
          <p:cNvPr id="4" name="TextBox 3"/>
          <p:cNvSpPr txBox="1"/>
          <p:nvPr/>
        </p:nvSpPr>
        <p:spPr>
          <a:xfrm>
            <a:off x="360218" y="3581400"/>
            <a:ext cx="4492336" cy="2523768"/>
          </a:xfrm>
          <a:prstGeom prst="rect">
            <a:avLst/>
          </a:prstGeom>
          <a:noFill/>
        </p:spPr>
        <p:txBody>
          <a:bodyPr wrap="square" rtlCol="0">
            <a:spAutoFit/>
          </a:bodyPr>
          <a:lstStyle/>
          <a:p>
            <a:r>
              <a:rPr lang="en-US" sz="1200" dirty="0">
                <a:hlinkClick r:id="rId5"/>
              </a:rPr>
              <a:t>Anatomy Intro, Levels of Biological Organization Lesson Bundle</a:t>
            </a:r>
            <a:endParaRPr lang="en-US" sz="1200" dirty="0"/>
          </a:p>
          <a:p>
            <a:r>
              <a:rPr lang="en-US" sz="1200" dirty="0">
                <a:hlinkClick r:id="rId6"/>
              </a:rPr>
              <a:t>Skeletal System Lesson Bundle</a:t>
            </a:r>
            <a:endParaRPr lang="en-US" sz="1200" dirty="0"/>
          </a:p>
          <a:p>
            <a:r>
              <a:rPr lang="en-US" sz="1200" dirty="0">
                <a:hlinkClick r:id="rId7"/>
              </a:rPr>
              <a:t>Muscular System Lesson Bundle</a:t>
            </a:r>
            <a:endParaRPr lang="en-US" sz="1200" dirty="0"/>
          </a:p>
          <a:p>
            <a:r>
              <a:rPr lang="en-US" sz="1200" dirty="0">
                <a:hlinkClick r:id="rId8"/>
              </a:rPr>
              <a:t>Anatomy Intro, Skeletal, Muscular System Review Game</a:t>
            </a:r>
            <a:endParaRPr lang="en-US" sz="1200" dirty="0"/>
          </a:p>
          <a:p>
            <a:r>
              <a:rPr lang="en-US" sz="1200" dirty="0">
                <a:hlinkClick r:id="rId9"/>
              </a:rPr>
              <a:t>Healthy Eating, Molecules of Life Lesson Bundle</a:t>
            </a:r>
            <a:endParaRPr lang="en-US" sz="1200" dirty="0"/>
          </a:p>
          <a:p>
            <a:r>
              <a:rPr lang="en-US" sz="1200" dirty="0">
                <a:hlinkClick r:id="rId10"/>
              </a:rPr>
              <a:t>Obesity, Dangers of Fast Food, Eating Disorders</a:t>
            </a:r>
            <a:endParaRPr lang="en-US" sz="1200" dirty="0"/>
          </a:p>
          <a:p>
            <a:r>
              <a:rPr lang="en-US" sz="1200" dirty="0">
                <a:hlinkClick r:id="rId11"/>
              </a:rPr>
              <a:t>Healthy Eating and Living Review Game</a:t>
            </a:r>
            <a:endParaRPr lang="en-US" sz="1200" dirty="0"/>
          </a:p>
          <a:p>
            <a:r>
              <a:rPr lang="en-US" sz="1200" dirty="0">
                <a:hlinkClick r:id="rId12"/>
              </a:rPr>
              <a:t>Eating Disorders, Anabolic Steroids</a:t>
            </a:r>
            <a:endParaRPr lang="en-US" sz="1200" dirty="0"/>
          </a:p>
          <a:p>
            <a:r>
              <a:rPr lang="en-US" sz="1200" dirty="0">
                <a:hlinkClick r:id="rId13"/>
              </a:rPr>
              <a:t>Digestive System Lesson Bundle</a:t>
            </a:r>
            <a:endParaRPr lang="en-US" sz="1200" dirty="0"/>
          </a:p>
          <a:p>
            <a:r>
              <a:rPr lang="en-US" sz="1200" dirty="0">
                <a:hlinkClick r:id="rId14"/>
              </a:rPr>
              <a:t>Circulatory System and Respiratory System Lesson Bundle</a:t>
            </a:r>
            <a:endParaRPr lang="en-US" sz="1200" dirty="0"/>
          </a:p>
          <a:p>
            <a:r>
              <a:rPr lang="en-US" sz="1200" dirty="0">
                <a:hlinkClick r:id="rId15"/>
              </a:rPr>
              <a:t>Anti-Tobacco, Dangers of Smoking Lesson Bundle</a:t>
            </a:r>
            <a:endParaRPr lang="en-US" sz="1200" dirty="0"/>
          </a:p>
          <a:p>
            <a:r>
              <a:rPr lang="en-US" sz="1200" dirty="0">
                <a:hlinkClick r:id="rId16"/>
              </a:rPr>
              <a:t>Circulatory and Respiratory System Review Game</a:t>
            </a:r>
            <a:endParaRPr lang="en-US" sz="1200" dirty="0"/>
          </a:p>
          <a:p>
            <a:endParaRPr lang="en-US" sz="1400" dirty="0"/>
          </a:p>
        </p:txBody>
      </p:sp>
      <p:sp>
        <p:nvSpPr>
          <p:cNvPr id="6" name="TextBox 5"/>
          <p:cNvSpPr txBox="1"/>
          <p:nvPr/>
        </p:nvSpPr>
        <p:spPr>
          <a:xfrm>
            <a:off x="4902488" y="3657600"/>
            <a:ext cx="3985924" cy="1938992"/>
          </a:xfrm>
          <a:prstGeom prst="rect">
            <a:avLst/>
          </a:prstGeom>
          <a:noFill/>
        </p:spPr>
        <p:txBody>
          <a:bodyPr wrap="square" rtlCol="0">
            <a:spAutoFit/>
          </a:bodyPr>
          <a:lstStyle/>
          <a:p>
            <a:r>
              <a:rPr lang="en-US" sz="1200" dirty="0">
                <a:hlinkClick r:id="rId17"/>
              </a:rPr>
              <a:t>Excretory System Lesson Bundle</a:t>
            </a:r>
            <a:endParaRPr lang="en-US" sz="1200" dirty="0"/>
          </a:p>
          <a:p>
            <a:r>
              <a:rPr lang="en-US" sz="1200" dirty="0">
                <a:hlinkClick r:id="rId18"/>
              </a:rPr>
              <a:t>Nervous System Lesson Bundle</a:t>
            </a:r>
            <a:endParaRPr lang="en-US" sz="1200" dirty="0"/>
          </a:p>
          <a:p>
            <a:r>
              <a:rPr lang="en-US" sz="1200" dirty="0">
                <a:hlinkClick r:id="rId19"/>
              </a:rPr>
              <a:t>Nervous System Review Game</a:t>
            </a:r>
            <a:endParaRPr lang="en-US" sz="1200" dirty="0"/>
          </a:p>
          <a:p>
            <a:r>
              <a:rPr lang="en-US" sz="1200" dirty="0">
                <a:hlinkClick r:id="rId20"/>
              </a:rPr>
              <a:t>Endocrine System Lesson Bundle, Puberty, Hormones</a:t>
            </a:r>
            <a:endParaRPr lang="en-US" sz="1200" dirty="0"/>
          </a:p>
          <a:p>
            <a:r>
              <a:rPr lang="en-US" sz="1200" dirty="0">
                <a:hlinkClick r:id="rId21"/>
              </a:rPr>
              <a:t>Human Reproductive Lesson Bundle, Fertilization</a:t>
            </a:r>
            <a:endParaRPr lang="en-US" sz="1200" dirty="0"/>
          </a:p>
          <a:p>
            <a:r>
              <a:rPr lang="en-US" sz="1200" dirty="0">
                <a:hlinkClick r:id="rId22"/>
              </a:rPr>
              <a:t>Endocrine and Reproductive System Review Game </a:t>
            </a:r>
            <a:endParaRPr lang="en-US" sz="1200" dirty="0"/>
          </a:p>
          <a:p>
            <a:r>
              <a:rPr lang="en-US" sz="1200" dirty="0">
                <a:hlinkClick r:id="rId23"/>
              </a:rPr>
              <a:t>Immune System, HIV, AIDS, STD's Lesson Bundle</a:t>
            </a:r>
            <a:endParaRPr lang="en-US" sz="1200" dirty="0"/>
          </a:p>
          <a:p>
            <a:r>
              <a:rPr lang="en-US" sz="1200" dirty="0">
                <a:hlinkClick r:id="rId24"/>
              </a:rPr>
              <a:t>Immune System, HIV, AIDS, STD's Review Game</a:t>
            </a:r>
            <a:endParaRPr lang="en-US" sz="1200" dirty="0"/>
          </a:p>
          <a:p>
            <a:r>
              <a:rPr lang="en-US" sz="1200" dirty="0">
                <a:hlinkClick r:id="rId25"/>
              </a:rPr>
              <a:t>Anatomy Crossword Puzzle</a:t>
            </a:r>
            <a:endParaRPr lang="en-US" sz="1200" dirty="0"/>
          </a:p>
          <a:p>
            <a:endParaRPr lang="en-US" sz="1200" dirty="0"/>
          </a:p>
        </p:txBody>
      </p:sp>
    </p:spTree>
    <p:extLst>
      <p:ext uri="{BB962C8B-B14F-4D97-AF65-F5344CB8AC3E}">
        <p14:creationId xmlns:p14="http://schemas.microsoft.com/office/powerpoint/2010/main" val="317298779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9349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428632852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a:xfrm>
            <a:off x="152400" y="76200"/>
            <a:ext cx="8839200" cy="6049963"/>
          </a:xfrm>
        </p:spPr>
        <p:txBody>
          <a:bodyPr/>
          <a:lstStyle/>
          <a:p>
            <a:pPr eaLnBrk="1" hangingPunct="1"/>
            <a:r>
              <a:rPr lang="en-US" dirty="0" smtClean="0">
                <a:solidFill>
                  <a:srgbClr val="FFCC99"/>
                </a:solidFill>
              </a:rPr>
              <a:t>Please open the welcome / guide document on each unit preview.  </a:t>
            </a:r>
          </a:p>
          <a:p>
            <a:pPr lvl="1" eaLnBrk="1" hangingPunct="1"/>
            <a:r>
              <a:rPr lang="en-US" dirty="0" smtClean="0">
                <a:solidFill>
                  <a:srgbClr val="99FFCC"/>
                </a:solidFill>
              </a:rPr>
              <a:t>This document will describe how to utilize these resources in your classroom and provide some curriculum possibilities.</a:t>
            </a:r>
          </a:p>
        </p:txBody>
      </p:sp>
      <p:pic>
        <p:nvPicPr>
          <p:cNvPr id="30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2586038"/>
            <a:ext cx="2143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2581275"/>
            <a:ext cx="2135187"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590800"/>
            <a:ext cx="2141538"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888" y="2582863"/>
            <a:ext cx="21367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915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457200" y="228600"/>
            <a:ext cx="8153400" cy="5897563"/>
          </a:xfrm>
        </p:spPr>
        <p:txBody>
          <a:bodyPr/>
          <a:lstStyle/>
          <a:p>
            <a:pPr eaLnBrk="1" hangingPunct="1"/>
            <a:r>
              <a:rPr lang="en-US" smtClean="0"/>
              <a:t>Name the two important connective tissues shown in the pictures below.</a:t>
            </a:r>
          </a:p>
        </p:txBody>
      </p:sp>
      <p:sp>
        <p:nvSpPr>
          <p:cNvPr id="95235"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95236"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95237"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95238"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952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5240"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952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5242"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95243"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95244"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sp>
        <p:nvSpPr>
          <p:cNvPr id="95246"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35842" name="Picture 2" descr="http://www.talkshoe.com/custom/images/icons/TC-73777-Ma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8932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a:xfrm>
            <a:off x="152400" y="228600"/>
            <a:ext cx="8763000" cy="5897563"/>
          </a:xfrm>
        </p:spPr>
        <p:txBody>
          <a:bodyPr/>
          <a:lstStyle/>
          <a:p>
            <a:r>
              <a:rPr lang="en-US" dirty="0" smtClean="0">
                <a:solidFill>
                  <a:srgbClr val="FFCC99"/>
                </a:solidFill>
              </a:rPr>
              <a:t>This was a very brief tour.  Please visit the links below to learn more and download detailed previews of the curriculum.</a:t>
            </a:r>
          </a:p>
          <a:p>
            <a:pPr lvl="1"/>
            <a:r>
              <a:rPr lang="en-US" dirty="0" smtClean="0">
                <a:solidFill>
                  <a:srgbClr val="9999FF"/>
                </a:solidFill>
              </a:rPr>
              <a:t>These units take me an extremely busy four years to complete with my middle level students.</a:t>
            </a:r>
          </a:p>
        </p:txBody>
      </p:sp>
      <p:graphicFrame>
        <p:nvGraphicFramePr>
          <p:cNvPr id="5" name="Table 4"/>
          <p:cNvGraphicFramePr>
            <a:graphicFrameLocks noGrp="1"/>
          </p:cNvGraphicFramePr>
          <p:nvPr>
            <p:extLst>
              <p:ext uri="{D42A27DB-BD31-4B8C-83A1-F6EECF244321}">
                <p14:modId xmlns:p14="http://schemas.microsoft.com/office/powerpoint/2010/main" val="2207826481"/>
              </p:ext>
            </p:extLst>
          </p:nvPr>
        </p:nvGraphicFramePr>
        <p:xfrm>
          <a:off x="228600" y="2971800"/>
          <a:ext cx="8763000" cy="2747970"/>
        </p:xfrm>
        <a:graphic>
          <a:graphicData uri="http://schemas.openxmlformats.org/drawingml/2006/table">
            <a:tbl>
              <a:tblPr firstRow="1" bandRow="1">
                <a:tableStyleId>{5C22544A-7EE6-4342-B048-85BDC9FD1C3A}</a:tableStyleId>
              </a:tblPr>
              <a:tblGrid>
                <a:gridCol w="3886200"/>
                <a:gridCol w="4876800"/>
              </a:tblGrid>
              <a:tr h="370710">
                <a:tc>
                  <a:txBody>
                    <a:bodyPr/>
                    <a:lstStyle/>
                    <a:p>
                      <a:r>
                        <a:rPr lang="en-US" sz="1800" dirty="0" smtClean="0"/>
                        <a:t>Earth Science Unit</a:t>
                      </a:r>
                      <a:r>
                        <a:rPr lang="en-US" sz="1800" baseline="0" dirty="0" smtClean="0"/>
                        <a:t> Previews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Geology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Astronomy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Weather and Climate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Weathering, Soil Science, Ice Ages, Glaciers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Water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Rivers, Lakes, and Water Quality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309277"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 Easier 		          = More Difficult                             = Most Difficult</a:t>
            </a:r>
          </a:p>
        </p:txBody>
      </p:sp>
      <p:sp>
        <p:nvSpPr>
          <p:cNvPr id="309278"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(5</a:t>
            </a:r>
            <a:r>
              <a:rPr lang="en-US" baseline="30000"/>
              <a:t>th</a:t>
            </a:r>
            <a:r>
              <a:rPr lang="en-US"/>
              <a:t> – 7</a:t>
            </a:r>
            <a:r>
              <a:rPr lang="en-US" baseline="30000"/>
              <a:t>th</a:t>
            </a:r>
            <a:r>
              <a:rPr lang="en-US"/>
              <a:t> grade) 	                      (6</a:t>
            </a:r>
            <a:r>
              <a:rPr lang="en-US" baseline="30000"/>
              <a:t>th</a:t>
            </a:r>
            <a:r>
              <a:rPr lang="en-US"/>
              <a:t> – 8</a:t>
            </a:r>
            <a:r>
              <a:rPr lang="en-US" baseline="30000"/>
              <a:t>th</a:t>
            </a:r>
            <a:r>
              <a:rPr lang="en-US"/>
              <a:t> grade)                            (8</a:t>
            </a:r>
            <a:r>
              <a:rPr lang="en-US" baseline="30000"/>
              <a:t>th</a:t>
            </a:r>
            <a:r>
              <a:rPr lang="en-US"/>
              <a:t> – 10</a:t>
            </a:r>
            <a:r>
              <a:rPr lang="en-US" baseline="30000"/>
              <a:t>th</a:t>
            </a:r>
            <a:r>
              <a:rPr lang="en-US"/>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34163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79838" y="49831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79838" y="5353050"/>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75075" y="3835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79838" y="4191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86188" y="46101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94125" y="4610100"/>
            <a:ext cx="277813" cy="25876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98191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7888222"/>
              </p:ext>
            </p:extLst>
          </p:nvPr>
        </p:nvGraphicFramePr>
        <p:xfrm>
          <a:off x="152400" y="152400"/>
          <a:ext cx="8763000" cy="19304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a:t>
                      </a:r>
                      <a:r>
                        <a:rPr lang="en-US" baseline="0" dirty="0" smtClean="0"/>
                        <a:t> Previews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Laws of Motion and Simple Machines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 Preview</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Preview Link</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6144904"/>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a:t>
                      </a:r>
                      <a:r>
                        <a:rPr lang="en-US" sz="1800" baseline="0" dirty="0" smtClean="0"/>
                        <a:t> Previews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and Health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Infectious Diseases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84" y="46847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9004966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Deflate">
              <a:avLst/>
            </a:prstTxWarp>
            <a:spAutoFit/>
          </a:bodyPr>
          <a:lstStyle/>
          <a:p>
            <a:pPr algn="ctr"/>
            <a:r>
              <a:rPr lang="en-US" dirty="0">
                <a:hlinkClick r:id="rId3"/>
              </a:rPr>
              <a:t>Physical Science Curriculum Link</a:t>
            </a:r>
            <a:endParaRPr lang="en-US"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InflateBottom">
              <a:avLst/>
            </a:prstTxWarp>
            <a:spAutoFit/>
          </a:bodyPr>
          <a:lstStyle/>
          <a:p>
            <a:pPr algn="ctr"/>
            <a:r>
              <a:rPr lang="en-US" dirty="0">
                <a:hlinkClick r:id="rId5"/>
              </a:rPr>
              <a:t>Life Science Curriculum Link</a:t>
            </a:r>
            <a:endParaRPr lang="en-US"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
              <a:avLst/>
            </a:prstTxWarp>
            <a:spAutoFit/>
          </a:bodyPr>
          <a:lstStyle/>
          <a:p>
            <a:pPr algn="ctr"/>
            <a:r>
              <a:rPr lang="en-US" dirty="0">
                <a:hlinkClick r:id="rId7"/>
              </a:rPr>
              <a:t>Earth Science Curriculum Link</a:t>
            </a:r>
            <a:endParaRPr lang="en-US"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22195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Life Science Curriculum Link</a:t>
            </a:r>
            <a:endParaRPr lang="en-US" dirty="0"/>
          </a:p>
          <a:p>
            <a:endParaRPr lang="en-US" dirty="0"/>
          </a:p>
        </p:txBody>
      </p:sp>
      <p:sp>
        <p:nvSpPr>
          <p:cNvPr id="12" name="TextBox 11"/>
          <p:cNvSpPr txBox="1"/>
          <p:nvPr/>
        </p:nvSpPr>
        <p:spPr>
          <a:xfrm>
            <a:off x="4495799" y="3124200"/>
            <a:ext cx="4287983" cy="3416320"/>
          </a:xfrm>
          <a:prstGeom prst="rect">
            <a:avLst/>
          </a:prstGeom>
          <a:noFill/>
        </p:spPr>
        <p:txBody>
          <a:bodyPr wrap="square" rtlCol="0">
            <a:spAutoFit/>
          </a:bodyPr>
          <a:lstStyle/>
          <a:p>
            <a:r>
              <a:rPr lang="en-US" dirty="0" smtClean="0">
                <a:solidFill>
                  <a:srgbClr val="99FFCC"/>
                </a:solidFill>
              </a:rPr>
              <a:t>Cellular Biology Unit</a:t>
            </a:r>
          </a:p>
          <a:p>
            <a:pPr eaLnBrk="1" hangingPunct="1"/>
            <a:r>
              <a:rPr lang="en-US" sz="1200" dirty="0">
                <a:hlinkClick r:id="rId3"/>
              </a:rPr>
              <a:t>Introduction to Cells, Cell History, Cheek and Onion Cell Lab, Cell </a:t>
            </a:r>
          </a:p>
          <a:p>
            <a:pPr eaLnBrk="1" hangingPunct="1"/>
            <a:r>
              <a:rPr lang="en-US" sz="1200" dirty="0">
                <a:hlinkClick r:id="rId3"/>
              </a:rPr>
              <a:t>Theory Lesson Bundle</a:t>
            </a:r>
            <a:endParaRPr lang="en-US" sz="1200" dirty="0"/>
          </a:p>
          <a:p>
            <a:pPr eaLnBrk="1" hangingPunct="1"/>
            <a:r>
              <a:rPr lang="en-US" sz="1200" dirty="0">
                <a:hlinkClick r:id="rId4"/>
              </a:rPr>
              <a:t>Cell Review Game</a:t>
            </a:r>
            <a:endParaRPr lang="en-US" sz="1200" dirty="0"/>
          </a:p>
          <a:p>
            <a:pPr eaLnBrk="1" hangingPunct="1"/>
            <a:r>
              <a:rPr lang="fr-FR" sz="1200" dirty="0" err="1">
                <a:hlinkClick r:id="rId5"/>
              </a:rPr>
              <a:t>Cell</a:t>
            </a:r>
            <a:r>
              <a:rPr lang="fr-FR" sz="1200" dirty="0">
                <a:hlinkClick r:id="rId5"/>
              </a:rPr>
              <a:t> Transport </a:t>
            </a:r>
            <a:r>
              <a:rPr lang="fr-FR" sz="1200" dirty="0" err="1">
                <a:hlinkClick r:id="rId5"/>
              </a:rPr>
              <a:t>Lesson</a:t>
            </a:r>
            <a:r>
              <a:rPr lang="fr-FR" sz="1200" dirty="0">
                <a:hlinkClick r:id="rId5"/>
              </a:rPr>
              <a:t> Bundle, </a:t>
            </a:r>
            <a:r>
              <a:rPr lang="fr-FR" sz="1200" dirty="0" err="1">
                <a:hlinkClick r:id="rId5"/>
              </a:rPr>
              <a:t>Osmosis</a:t>
            </a:r>
            <a:r>
              <a:rPr lang="fr-FR" sz="1200" dirty="0">
                <a:hlinkClick r:id="rId5"/>
              </a:rPr>
              <a:t>, Diffusion, Active Transport</a:t>
            </a:r>
            <a:endParaRPr lang="fr-FR" sz="1200" dirty="0"/>
          </a:p>
          <a:p>
            <a:pPr eaLnBrk="1" hangingPunct="1"/>
            <a:r>
              <a:rPr lang="en-US" sz="1200" dirty="0">
                <a:hlinkClick r:id="rId6"/>
              </a:rPr>
              <a:t>Cell Transport Review Game</a:t>
            </a:r>
            <a:endParaRPr lang="en-US" sz="1200" dirty="0"/>
          </a:p>
          <a:p>
            <a:pPr eaLnBrk="1" hangingPunct="1"/>
            <a:r>
              <a:rPr lang="en-US" sz="1200" dirty="0">
                <a:hlinkClick r:id="rId7"/>
              </a:rPr>
              <a:t>Characteristics of Life Lesson</a:t>
            </a:r>
            <a:endParaRPr lang="en-US" sz="1200" dirty="0"/>
          </a:p>
          <a:p>
            <a:pPr eaLnBrk="1" hangingPunct="1"/>
            <a:r>
              <a:rPr lang="en-US" sz="1200" dirty="0">
                <a:hlinkClick r:id="rId8"/>
              </a:rPr>
              <a:t>Cellular Organelles Lesson Bundle</a:t>
            </a:r>
            <a:endParaRPr lang="en-US" sz="1200" dirty="0"/>
          </a:p>
          <a:p>
            <a:pPr eaLnBrk="1" hangingPunct="1"/>
            <a:r>
              <a:rPr lang="en-US" sz="1200" dirty="0">
                <a:hlinkClick r:id="rId9"/>
              </a:rPr>
              <a:t>Cellular Organelles Visual Quiz</a:t>
            </a:r>
            <a:endParaRPr lang="en-US" sz="1200" dirty="0"/>
          </a:p>
          <a:p>
            <a:pPr eaLnBrk="1" hangingPunct="1"/>
            <a:r>
              <a:rPr lang="en-US" sz="1200" dirty="0">
                <a:hlinkClick r:id="rId10"/>
              </a:rPr>
              <a:t>Cellular Organelles Review Game</a:t>
            </a:r>
            <a:endParaRPr lang="en-US" sz="1200" dirty="0"/>
          </a:p>
          <a:p>
            <a:pPr eaLnBrk="1" hangingPunct="1"/>
            <a:r>
              <a:rPr lang="en-US" sz="1200" dirty="0">
                <a:hlinkClick r:id="rId11"/>
              </a:rPr>
              <a:t>Cell Unit Crossword Puzzle</a:t>
            </a:r>
            <a:endParaRPr lang="en-US" sz="1200" dirty="0"/>
          </a:p>
          <a:p>
            <a:pPr eaLnBrk="1" hangingPunct="1"/>
            <a:r>
              <a:rPr lang="en-US" sz="1200" dirty="0">
                <a:hlinkClick r:id="rId12"/>
              </a:rPr>
              <a:t>Cell Unit Flash Cards</a:t>
            </a:r>
            <a:endParaRPr lang="en-US" sz="1200" dirty="0"/>
          </a:p>
          <a:p>
            <a:pPr eaLnBrk="1" hangingPunct="1"/>
            <a:r>
              <a:rPr lang="en-US" sz="1200" dirty="0">
                <a:hlinkClick r:id="rId13"/>
              </a:rPr>
              <a:t>Cellular Biology Unit Preview, Homework Bundle, Unit Notes, more</a:t>
            </a:r>
            <a:endParaRPr lang="en-US" sz="1200" dirty="0">
              <a:solidFill>
                <a:srgbClr val="FFFF99"/>
              </a:solidFill>
            </a:endParaRPr>
          </a:p>
          <a:p>
            <a:endParaRPr lang="en-US" dirty="0"/>
          </a:p>
        </p:txBody>
      </p:sp>
      <p:sp>
        <p:nvSpPr>
          <p:cNvPr id="14" name="TextBox 13"/>
          <p:cNvSpPr txBox="1"/>
          <p:nvPr/>
        </p:nvSpPr>
        <p:spPr>
          <a:xfrm>
            <a:off x="4475016" y="1006834"/>
            <a:ext cx="4010891" cy="2031325"/>
          </a:xfrm>
          <a:prstGeom prst="rect">
            <a:avLst/>
          </a:prstGeom>
          <a:noFill/>
        </p:spPr>
        <p:txBody>
          <a:bodyPr wrap="square" rtlCol="0">
            <a:spAutoFit/>
          </a:bodyPr>
          <a:lstStyle/>
          <a:p>
            <a:r>
              <a:rPr lang="en-US" dirty="0" smtClean="0">
                <a:solidFill>
                  <a:srgbClr val="99FFCC"/>
                </a:solidFill>
              </a:rPr>
              <a:t>DNA and Genetics Unit</a:t>
            </a:r>
          </a:p>
          <a:p>
            <a:r>
              <a:rPr lang="en-US" sz="1200" dirty="0">
                <a:hlinkClick r:id="rId14"/>
              </a:rPr>
              <a:t>DNA Lesson Bundle</a:t>
            </a:r>
            <a:endParaRPr lang="en-US" sz="1200" dirty="0"/>
          </a:p>
          <a:p>
            <a:r>
              <a:rPr lang="en-US" sz="1200" dirty="0">
                <a:hlinkClick r:id="rId15"/>
              </a:rPr>
              <a:t>DNA Lesson Review Game</a:t>
            </a:r>
            <a:endParaRPr lang="en-US" sz="1200" dirty="0"/>
          </a:p>
          <a:p>
            <a:r>
              <a:rPr lang="en-US" sz="1200" dirty="0">
                <a:hlinkClick r:id="rId16"/>
              </a:rPr>
              <a:t>DNA Crossword Puzzle</a:t>
            </a:r>
            <a:endParaRPr lang="en-US" sz="1200" dirty="0"/>
          </a:p>
          <a:p>
            <a:r>
              <a:rPr lang="en-US" sz="1200" dirty="0">
                <a:hlinkClick r:id="rId17"/>
              </a:rPr>
              <a:t>Cell Division, Mitosis and Meiosis Lesson Bundle</a:t>
            </a:r>
            <a:endParaRPr lang="en-US" sz="1200" dirty="0"/>
          </a:p>
          <a:p>
            <a:r>
              <a:rPr lang="en-US" sz="1200" dirty="0">
                <a:hlinkClick r:id="rId18"/>
              </a:rPr>
              <a:t>Cell Division Review Game</a:t>
            </a:r>
            <a:endParaRPr lang="en-US" sz="1200" dirty="0"/>
          </a:p>
          <a:p>
            <a:r>
              <a:rPr lang="en-US" sz="1200" dirty="0">
                <a:hlinkClick r:id="rId19"/>
              </a:rPr>
              <a:t>Mitosis and Meiosis Crossword Puzzle</a:t>
            </a:r>
            <a:endParaRPr lang="en-US" sz="1200" dirty="0"/>
          </a:p>
          <a:p>
            <a:r>
              <a:rPr lang="en-US" sz="1200" dirty="0">
                <a:hlinkClick r:id="rId20"/>
              </a:rPr>
              <a:t>Genetics Lesson Bundle</a:t>
            </a:r>
            <a:endParaRPr lang="en-US" sz="1200" dirty="0"/>
          </a:p>
          <a:p>
            <a:r>
              <a:rPr lang="en-US" sz="1200" dirty="0">
                <a:hlinkClick r:id="rId21"/>
              </a:rPr>
              <a:t>DNA and Genetics Crossword Puzzle</a:t>
            </a:r>
            <a:endParaRPr lang="en-US" sz="1200" dirty="0"/>
          </a:p>
          <a:p>
            <a:r>
              <a:rPr lang="en-US" sz="1200" dirty="0">
                <a:hlinkClick r:id="rId22"/>
              </a:rPr>
              <a:t>Genetics Review </a:t>
            </a:r>
            <a:r>
              <a:rPr lang="en-US" sz="1200" dirty="0" smtClean="0">
                <a:hlinkClick r:id="rId22"/>
              </a:rPr>
              <a:t>Game</a:t>
            </a:r>
            <a:endParaRPr lang="en-US" sz="1200" dirty="0"/>
          </a:p>
        </p:txBody>
      </p:sp>
      <p:sp>
        <p:nvSpPr>
          <p:cNvPr id="15" name="TextBox 14"/>
          <p:cNvSpPr txBox="1"/>
          <p:nvPr/>
        </p:nvSpPr>
        <p:spPr>
          <a:xfrm>
            <a:off x="294408" y="762000"/>
            <a:ext cx="4201391" cy="5139869"/>
          </a:xfrm>
          <a:prstGeom prst="rect">
            <a:avLst/>
          </a:prstGeom>
          <a:noFill/>
        </p:spPr>
        <p:txBody>
          <a:bodyPr wrap="square" rtlCol="0">
            <a:spAutoFit/>
          </a:bodyPr>
          <a:lstStyle/>
          <a:p>
            <a:r>
              <a:rPr lang="en-US" dirty="0" smtClean="0">
                <a:solidFill>
                  <a:srgbClr val="99FFCC"/>
                </a:solidFill>
              </a:rPr>
              <a:t>Human Body Systems and Health Topics Unit</a:t>
            </a:r>
          </a:p>
          <a:p>
            <a:r>
              <a:rPr lang="en-US" sz="1200" dirty="0">
                <a:hlinkClick r:id="rId23"/>
              </a:rPr>
              <a:t>Anatomy Intro, Levels of Biological Organization Lesson Bundle</a:t>
            </a:r>
            <a:endParaRPr lang="en-US" sz="1200" dirty="0"/>
          </a:p>
          <a:p>
            <a:r>
              <a:rPr lang="en-US" sz="1200" dirty="0">
                <a:hlinkClick r:id="rId24"/>
              </a:rPr>
              <a:t>Skeletal System Lesson Bundle</a:t>
            </a:r>
            <a:endParaRPr lang="en-US" sz="1200" dirty="0"/>
          </a:p>
          <a:p>
            <a:r>
              <a:rPr lang="en-US" sz="1200" dirty="0">
                <a:hlinkClick r:id="rId25"/>
              </a:rPr>
              <a:t>Muscular System Lesson Bundle</a:t>
            </a:r>
            <a:endParaRPr lang="en-US" sz="1200" dirty="0"/>
          </a:p>
          <a:p>
            <a:r>
              <a:rPr lang="en-US" sz="1200" dirty="0">
                <a:hlinkClick r:id="rId26"/>
              </a:rPr>
              <a:t>Anatomy Intro, Skeletal, Muscular System Review Game</a:t>
            </a:r>
            <a:endParaRPr lang="en-US" sz="1200" dirty="0"/>
          </a:p>
          <a:p>
            <a:r>
              <a:rPr lang="en-US" sz="1200" dirty="0">
                <a:hlinkClick r:id="rId27"/>
              </a:rPr>
              <a:t>Healthy Eating, Molecules of Life Lesson Bundle</a:t>
            </a:r>
            <a:endParaRPr lang="en-US" sz="1200" dirty="0"/>
          </a:p>
          <a:p>
            <a:r>
              <a:rPr lang="en-US" sz="1200" dirty="0">
                <a:hlinkClick r:id="rId28"/>
              </a:rPr>
              <a:t>Obesity, Dangers of Fast Food, Eating Disorders</a:t>
            </a:r>
            <a:endParaRPr lang="en-US" sz="1200" dirty="0"/>
          </a:p>
          <a:p>
            <a:r>
              <a:rPr lang="en-US" sz="1200" dirty="0">
                <a:hlinkClick r:id="rId29"/>
              </a:rPr>
              <a:t>Healthy Eating and Living Review Game</a:t>
            </a:r>
            <a:endParaRPr lang="en-US" sz="1200" dirty="0"/>
          </a:p>
          <a:p>
            <a:r>
              <a:rPr lang="en-US" sz="1200" dirty="0">
                <a:hlinkClick r:id="rId30"/>
              </a:rPr>
              <a:t>Eating Disorders, Anabolic Steroids</a:t>
            </a:r>
            <a:endParaRPr lang="en-US" sz="1200" dirty="0"/>
          </a:p>
          <a:p>
            <a:r>
              <a:rPr lang="en-US" sz="1200" dirty="0">
                <a:hlinkClick r:id="rId31"/>
              </a:rPr>
              <a:t>Digestive System Lesson Bundle</a:t>
            </a:r>
            <a:endParaRPr lang="en-US" sz="1200" dirty="0"/>
          </a:p>
          <a:p>
            <a:r>
              <a:rPr lang="en-US" sz="1200" dirty="0">
                <a:hlinkClick r:id="rId32"/>
              </a:rPr>
              <a:t>Circulatory System and Respiratory System Lesson Bundle</a:t>
            </a:r>
            <a:endParaRPr lang="en-US" sz="1200" dirty="0"/>
          </a:p>
          <a:p>
            <a:r>
              <a:rPr lang="en-US" sz="1200" dirty="0">
                <a:hlinkClick r:id="rId33"/>
              </a:rPr>
              <a:t>Anti-Tobacco, Dangers of Smoking Lesson Bundle</a:t>
            </a:r>
            <a:endParaRPr lang="en-US" sz="1200" dirty="0"/>
          </a:p>
          <a:p>
            <a:r>
              <a:rPr lang="en-US" sz="1200" dirty="0">
                <a:hlinkClick r:id="rId34"/>
              </a:rPr>
              <a:t>Circulatory and Respiratory System Review </a:t>
            </a:r>
            <a:r>
              <a:rPr lang="en-US" sz="1200" dirty="0" smtClean="0">
                <a:hlinkClick r:id="rId34"/>
              </a:rPr>
              <a:t>Game</a:t>
            </a:r>
            <a:endParaRPr lang="en-US" sz="1200" dirty="0" smtClean="0"/>
          </a:p>
          <a:p>
            <a:r>
              <a:rPr lang="en-US" sz="1200" dirty="0">
                <a:hlinkClick r:id="rId35"/>
              </a:rPr>
              <a:t>Excretory System Lesson Bundle</a:t>
            </a:r>
            <a:endParaRPr lang="en-US" sz="1200" dirty="0"/>
          </a:p>
          <a:p>
            <a:r>
              <a:rPr lang="en-US" sz="1200" dirty="0">
                <a:hlinkClick r:id="rId36"/>
              </a:rPr>
              <a:t>Nervous System Lesson Bundle</a:t>
            </a:r>
            <a:endParaRPr lang="en-US" sz="1200" dirty="0"/>
          </a:p>
          <a:p>
            <a:r>
              <a:rPr lang="en-US" sz="1200" dirty="0">
                <a:hlinkClick r:id="rId37"/>
              </a:rPr>
              <a:t>Nervous System Review Game</a:t>
            </a:r>
            <a:endParaRPr lang="en-US" sz="1200" dirty="0"/>
          </a:p>
          <a:p>
            <a:r>
              <a:rPr lang="en-US" sz="1200" dirty="0">
                <a:hlinkClick r:id="rId38"/>
              </a:rPr>
              <a:t>Endocrine System Lesson Bundle, Puberty, Hormones</a:t>
            </a:r>
            <a:endParaRPr lang="en-US" sz="1200" dirty="0"/>
          </a:p>
          <a:p>
            <a:r>
              <a:rPr lang="en-US" sz="1200" dirty="0">
                <a:hlinkClick r:id="rId39"/>
              </a:rPr>
              <a:t>Human Reproductive Lesson Bundle, Fertilization</a:t>
            </a:r>
            <a:endParaRPr lang="en-US" sz="1200" dirty="0"/>
          </a:p>
          <a:p>
            <a:r>
              <a:rPr lang="en-US" sz="1200" dirty="0">
                <a:hlinkClick r:id="rId40"/>
              </a:rPr>
              <a:t>Endocrine and Reproductive System Review Game </a:t>
            </a:r>
            <a:endParaRPr lang="en-US" sz="1200" dirty="0"/>
          </a:p>
          <a:p>
            <a:r>
              <a:rPr lang="en-US" sz="1200" dirty="0">
                <a:hlinkClick r:id="rId41"/>
              </a:rPr>
              <a:t>Immune System, HIV, AIDS, STD's Lesson Bundle</a:t>
            </a:r>
            <a:endParaRPr lang="en-US" sz="1200" dirty="0"/>
          </a:p>
          <a:p>
            <a:r>
              <a:rPr lang="en-US" sz="1200" dirty="0">
                <a:hlinkClick r:id="rId42"/>
              </a:rPr>
              <a:t>Immune System, HIV, AIDS, STD's Review Game</a:t>
            </a:r>
            <a:endParaRPr lang="en-US" sz="1200" dirty="0"/>
          </a:p>
          <a:p>
            <a:r>
              <a:rPr lang="en-US" sz="1200" dirty="0">
                <a:hlinkClick r:id="rId43"/>
              </a:rPr>
              <a:t>Anatomy Crossword Puzzle</a:t>
            </a:r>
            <a:endParaRPr lang="en-US" sz="1200" dirty="0"/>
          </a:p>
          <a:p>
            <a:endParaRPr lang="en-US" sz="1000" dirty="0"/>
          </a:p>
          <a:p>
            <a:endParaRPr lang="en-US" dirty="0"/>
          </a:p>
        </p:txBody>
      </p:sp>
      <p:pic>
        <p:nvPicPr>
          <p:cNvPr id="16" name="Picture 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81000" y="5562599"/>
            <a:ext cx="386035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Life Science</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1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20263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Life Science Curriculum Link</a:t>
            </a:r>
            <a:endParaRPr lang="en-US" dirty="0"/>
          </a:p>
          <a:p>
            <a:endParaRPr lang="en-US" dirty="0"/>
          </a:p>
        </p:txBody>
      </p:sp>
      <p:sp>
        <p:nvSpPr>
          <p:cNvPr id="13" name="TextBox 12"/>
          <p:cNvSpPr txBox="1"/>
          <p:nvPr/>
        </p:nvSpPr>
        <p:spPr>
          <a:xfrm>
            <a:off x="342898" y="775855"/>
            <a:ext cx="2895601" cy="2862322"/>
          </a:xfrm>
          <a:prstGeom prst="rect">
            <a:avLst/>
          </a:prstGeom>
          <a:noFill/>
        </p:spPr>
        <p:txBody>
          <a:bodyPr wrap="square" rtlCol="0">
            <a:spAutoFit/>
          </a:bodyPr>
          <a:lstStyle/>
          <a:p>
            <a:r>
              <a:rPr lang="en-US" dirty="0" smtClean="0">
                <a:solidFill>
                  <a:srgbClr val="99FFCC"/>
                </a:solidFill>
              </a:rPr>
              <a:t>Infectious Diseases Unit</a:t>
            </a:r>
          </a:p>
          <a:p>
            <a:pPr eaLnBrk="1" hangingPunct="1"/>
            <a:r>
              <a:rPr lang="en-US" sz="1200" dirty="0">
                <a:hlinkClick r:id="rId3"/>
              </a:rPr>
              <a:t>Infectious Diseases Unit Intro and Virus Lesson Bundle</a:t>
            </a:r>
            <a:endParaRPr lang="en-US" sz="1200" dirty="0"/>
          </a:p>
          <a:p>
            <a:pPr eaLnBrk="1" hangingPunct="1"/>
            <a:r>
              <a:rPr lang="en-US" sz="1200" dirty="0">
                <a:hlinkClick r:id="rId4"/>
              </a:rPr>
              <a:t>Virus Lesson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7"/>
              </a:rPr>
              <a:t>Parasites Lesson Bundle</a:t>
            </a:r>
            <a:endParaRPr lang="en-US" sz="1200" dirty="0"/>
          </a:p>
          <a:p>
            <a:pPr eaLnBrk="1" hangingPunct="1"/>
            <a:r>
              <a:rPr lang="en-US" sz="1200" dirty="0">
                <a:hlinkClick r:id="rId8"/>
              </a:rPr>
              <a:t>Immune System, HIV, AIDS, STD's Lesson Bundle</a:t>
            </a:r>
            <a:endParaRPr lang="en-US" sz="1200" dirty="0"/>
          </a:p>
          <a:p>
            <a:pPr eaLnBrk="1" hangingPunct="1"/>
            <a:r>
              <a:rPr lang="en-US" sz="1200" dirty="0">
                <a:hlinkClick r:id="rId9"/>
              </a:rPr>
              <a:t>Infectious Diseases Unit Crossword Puzzle</a:t>
            </a:r>
            <a:endParaRPr lang="en-US" sz="1200" dirty="0"/>
          </a:p>
          <a:p>
            <a:pPr eaLnBrk="1" hangingPunct="1"/>
            <a:r>
              <a:rPr lang="en-US" sz="1200" dirty="0">
                <a:hlinkClick r:id="rId10"/>
              </a:rPr>
              <a:t>Immune System, HIV, AIDS, STD's Review Game</a:t>
            </a:r>
            <a:endParaRPr lang="en-US" sz="1200" dirty="0"/>
          </a:p>
          <a:p>
            <a:endParaRPr lang="en-US" dirty="0"/>
          </a:p>
        </p:txBody>
      </p:sp>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42898" y="3441680"/>
            <a:ext cx="4533902" cy="3416320"/>
          </a:xfrm>
          <a:prstGeom prst="rect">
            <a:avLst/>
          </a:prstGeom>
          <a:noFill/>
        </p:spPr>
        <p:txBody>
          <a:bodyPr wrap="square" rtlCol="0">
            <a:spAutoFit/>
          </a:bodyPr>
          <a:lstStyle/>
          <a:p>
            <a:r>
              <a:rPr lang="en-US" dirty="0" smtClean="0">
                <a:solidFill>
                  <a:srgbClr val="99FFCC"/>
                </a:solidFill>
              </a:rPr>
              <a:t>Taxonomy and Classification Unit</a:t>
            </a:r>
          </a:p>
          <a:p>
            <a:pPr eaLnBrk="1" hangingPunct="1"/>
            <a:r>
              <a:rPr lang="en-US" sz="1200" dirty="0">
                <a:hlinkClick r:id="rId12"/>
              </a:rPr>
              <a:t>Taxonomy and Classification Lesson Bundle</a:t>
            </a:r>
            <a:endParaRPr lang="en-US" sz="1200" dirty="0"/>
          </a:p>
          <a:p>
            <a:pPr eaLnBrk="1" hangingPunct="1"/>
            <a:r>
              <a:rPr lang="en-US" sz="1200" dirty="0">
                <a:hlinkClick r:id="rId13"/>
              </a:rPr>
              <a:t>Taxonomy and Classification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14"/>
              </a:rPr>
              <a:t>Kingdom Protista Lesson Bundle</a:t>
            </a:r>
            <a:endParaRPr lang="en-US" sz="1200" dirty="0"/>
          </a:p>
          <a:p>
            <a:pPr eaLnBrk="1" hangingPunct="1"/>
            <a:r>
              <a:rPr lang="en-US" sz="1200" dirty="0">
                <a:hlinkClick r:id="rId15"/>
              </a:rPr>
              <a:t>Kingdom Animal Lesson Bundle</a:t>
            </a:r>
            <a:endParaRPr lang="en-US" sz="1200" dirty="0"/>
          </a:p>
          <a:p>
            <a:pPr eaLnBrk="1" hangingPunct="1"/>
            <a:r>
              <a:rPr lang="en-US" sz="1200" dirty="0">
                <a:hlinkClick r:id="rId16"/>
              </a:rPr>
              <a:t>Animal </a:t>
            </a:r>
            <a:r>
              <a:rPr lang="en-US" sz="1200" dirty="0" err="1">
                <a:hlinkClick r:id="rId16"/>
              </a:rPr>
              <a:t>Phylums</a:t>
            </a:r>
            <a:r>
              <a:rPr lang="en-US" sz="1200" dirty="0">
                <a:hlinkClick r:id="rId16"/>
              </a:rPr>
              <a:t> Visual Quiz</a:t>
            </a:r>
            <a:endParaRPr lang="en-US" sz="1200" dirty="0"/>
          </a:p>
          <a:p>
            <a:pPr eaLnBrk="1" hangingPunct="1"/>
            <a:r>
              <a:rPr lang="en-US" sz="1200" dirty="0">
                <a:hlinkClick r:id="rId17"/>
              </a:rPr>
              <a:t>Class Mammalia Lesson Bundle</a:t>
            </a:r>
            <a:endParaRPr lang="en-US" sz="1200" dirty="0"/>
          </a:p>
          <a:p>
            <a:pPr eaLnBrk="1" hangingPunct="1"/>
            <a:r>
              <a:rPr lang="en-US" sz="1200" dirty="0">
                <a:hlinkClick r:id="rId18"/>
              </a:rPr>
              <a:t>Kingdom </a:t>
            </a:r>
            <a:r>
              <a:rPr lang="en-US" sz="1200" dirty="0" err="1">
                <a:hlinkClick r:id="rId18"/>
              </a:rPr>
              <a:t>Animalia</a:t>
            </a:r>
            <a:r>
              <a:rPr lang="en-US" sz="1200" dirty="0">
                <a:hlinkClick r:id="rId18"/>
              </a:rPr>
              <a:t> Review Game and Mammalia</a:t>
            </a:r>
            <a:endParaRPr lang="en-US" sz="1200" dirty="0"/>
          </a:p>
          <a:p>
            <a:pPr eaLnBrk="1" hangingPunct="1"/>
            <a:r>
              <a:rPr lang="en-US" sz="1200" dirty="0">
                <a:hlinkClick r:id="rId19"/>
              </a:rPr>
              <a:t>Kingdom Fungi Lesson Bundle</a:t>
            </a:r>
            <a:endParaRPr lang="en-US" sz="1200" dirty="0"/>
          </a:p>
          <a:p>
            <a:pPr eaLnBrk="1" hangingPunct="1"/>
            <a:r>
              <a:rPr lang="en-US" sz="1200" dirty="0">
                <a:hlinkClick r:id="rId20"/>
              </a:rPr>
              <a:t>Kingdom Fungi Review Game</a:t>
            </a:r>
            <a:endParaRPr lang="en-US" sz="1200" dirty="0"/>
          </a:p>
          <a:p>
            <a:pPr eaLnBrk="1" hangingPunct="1"/>
            <a:r>
              <a:rPr lang="en-US" sz="1200" dirty="0">
                <a:hlinkClick r:id="rId21"/>
              </a:rPr>
              <a:t>Kingdom Plantae Lesson Bundle</a:t>
            </a:r>
            <a:endParaRPr lang="en-US" sz="1200" dirty="0"/>
          </a:p>
          <a:p>
            <a:pPr eaLnBrk="1" hangingPunct="1"/>
            <a:r>
              <a:rPr lang="en-US" sz="1200" dirty="0">
                <a:hlinkClick r:id="rId22"/>
              </a:rPr>
              <a:t>Botany Unit Review Game</a:t>
            </a:r>
            <a:endParaRPr lang="en-US" sz="1200" dirty="0"/>
          </a:p>
          <a:p>
            <a:pPr eaLnBrk="1" hangingPunct="1"/>
            <a:r>
              <a:rPr lang="en-US" sz="1200" dirty="0">
                <a:hlinkClick r:id="rId23"/>
              </a:rPr>
              <a:t>Name the Kingdom, Phylum, Class Visual Challenge</a:t>
            </a:r>
            <a:endParaRPr lang="en-US" sz="1200" dirty="0"/>
          </a:p>
          <a:p>
            <a:pPr eaLnBrk="1" hangingPunct="1"/>
            <a:r>
              <a:rPr lang="en-US" sz="1200" dirty="0">
                <a:hlinkClick r:id="rId24"/>
              </a:rPr>
              <a:t>Taxonomy and Classification Crossword Puzzle</a:t>
            </a:r>
            <a:endParaRPr lang="en-US" sz="1200" dirty="0"/>
          </a:p>
          <a:p>
            <a:endParaRPr lang="en-US" dirty="0"/>
          </a:p>
        </p:txBody>
      </p:sp>
      <p:sp>
        <p:nvSpPr>
          <p:cNvPr id="3" name="TextBox 2"/>
          <p:cNvSpPr txBox="1"/>
          <p:nvPr/>
        </p:nvSpPr>
        <p:spPr>
          <a:xfrm>
            <a:off x="4724400" y="3428237"/>
            <a:ext cx="3853296" cy="3416320"/>
          </a:xfrm>
          <a:prstGeom prst="rect">
            <a:avLst/>
          </a:prstGeom>
          <a:noFill/>
        </p:spPr>
        <p:txBody>
          <a:bodyPr wrap="square" rtlCol="0">
            <a:spAutoFit/>
          </a:bodyPr>
          <a:lstStyle/>
          <a:p>
            <a:r>
              <a:rPr lang="en-US" dirty="0" smtClean="0">
                <a:solidFill>
                  <a:srgbClr val="99FFCC"/>
                </a:solidFill>
              </a:rPr>
              <a:t>Botany Unit</a:t>
            </a:r>
          </a:p>
          <a:p>
            <a:pPr>
              <a:defRPr/>
            </a:pPr>
            <a:r>
              <a:rPr lang="en-US" sz="1200" dirty="0">
                <a:hlinkClick r:id="rId25"/>
              </a:rPr>
              <a:t>Botany Unit Intro, Non-vascular Plants, Plate Evolution Lesson Bundle</a:t>
            </a:r>
            <a:endParaRPr lang="en-US" sz="1200" dirty="0"/>
          </a:p>
          <a:p>
            <a:pPr>
              <a:defRPr/>
            </a:pPr>
            <a:r>
              <a:rPr lang="en-US" sz="1200" dirty="0">
                <a:hlinkClick r:id="rId26"/>
              </a:rPr>
              <a:t>Student Botany Projects, Grow Study Lesson Bundle</a:t>
            </a:r>
            <a:endParaRPr lang="en-US" sz="1200" dirty="0"/>
          </a:p>
          <a:p>
            <a:pPr>
              <a:defRPr/>
            </a:pPr>
            <a:r>
              <a:rPr lang="en-US" sz="1200" dirty="0">
                <a:hlinkClick r:id="rId22"/>
              </a:rPr>
              <a:t>Botany Unit Review Game</a:t>
            </a:r>
            <a:endParaRPr lang="en-US" sz="1200" dirty="0"/>
          </a:p>
          <a:p>
            <a:pPr>
              <a:defRPr/>
            </a:pPr>
            <a:r>
              <a:rPr lang="en-US" sz="1200" dirty="0">
                <a:hlinkClick r:id="rId27"/>
              </a:rPr>
              <a:t>Plants, Seeds, Seed Dispersal Lesson Bundle</a:t>
            </a:r>
            <a:endParaRPr lang="en-US" sz="1200" dirty="0"/>
          </a:p>
          <a:p>
            <a:pPr>
              <a:defRPr/>
            </a:pPr>
            <a:r>
              <a:rPr lang="en-US" sz="1200" dirty="0">
                <a:hlinkClick r:id="rId28"/>
              </a:rPr>
              <a:t>Plants Review Game</a:t>
            </a:r>
            <a:endParaRPr lang="en-US" sz="1200" dirty="0"/>
          </a:p>
          <a:p>
            <a:pPr>
              <a:defRPr/>
            </a:pPr>
            <a:r>
              <a:rPr lang="en-US" sz="1200" dirty="0">
                <a:hlinkClick r:id="rId29"/>
              </a:rPr>
              <a:t>Plants, Roots, Leaves, Lesson Bundle</a:t>
            </a:r>
            <a:endParaRPr lang="en-US" sz="1200" dirty="0"/>
          </a:p>
          <a:p>
            <a:pPr>
              <a:defRPr/>
            </a:pPr>
            <a:r>
              <a:rPr lang="en-US" sz="1200" dirty="0">
                <a:hlinkClick r:id="rId30"/>
              </a:rPr>
              <a:t>Monocotyledons and </a:t>
            </a:r>
            <a:r>
              <a:rPr lang="en-US" sz="1200" dirty="0" err="1">
                <a:hlinkClick r:id="rId30"/>
              </a:rPr>
              <a:t>Dicotyledons</a:t>
            </a:r>
            <a:r>
              <a:rPr lang="en-US" sz="1200" dirty="0">
                <a:hlinkClick r:id="rId30"/>
              </a:rPr>
              <a:t> Lesson Bundle</a:t>
            </a:r>
            <a:endParaRPr lang="en-US" sz="1200" dirty="0"/>
          </a:p>
          <a:p>
            <a:pPr>
              <a:defRPr/>
            </a:pPr>
            <a:r>
              <a:rPr lang="en-US" sz="1200" dirty="0">
                <a:hlinkClick r:id="rId31"/>
              </a:rPr>
              <a:t>Dendrochronology, Tree Ring Dating Lesson Bundle</a:t>
            </a:r>
            <a:endParaRPr lang="en-US" sz="1200" dirty="0"/>
          </a:p>
          <a:p>
            <a:pPr>
              <a:defRPr/>
            </a:pPr>
            <a:r>
              <a:rPr lang="en-US" sz="1200" dirty="0">
                <a:hlinkClick r:id="rId32"/>
              </a:rPr>
              <a:t>Plant Hormones Lesson Bundle</a:t>
            </a:r>
            <a:endParaRPr lang="en-US" sz="1200" dirty="0"/>
          </a:p>
          <a:p>
            <a:pPr>
              <a:defRPr/>
            </a:pPr>
            <a:r>
              <a:rPr lang="en-US" sz="1200" dirty="0">
                <a:hlinkClick r:id="rId33"/>
              </a:rPr>
              <a:t>Botany Unit Crossword Puzzle</a:t>
            </a:r>
            <a:endParaRPr lang="en-US" sz="1200" dirty="0"/>
          </a:p>
          <a:p>
            <a:pPr>
              <a:defRPr/>
            </a:pPr>
            <a:r>
              <a:rPr lang="en-US" sz="1200" dirty="0">
                <a:hlinkClick r:id="rId34"/>
              </a:rPr>
              <a:t>Leaf Identification Lesson Bundle</a:t>
            </a:r>
            <a:endParaRPr lang="en-US" sz="1200" dirty="0"/>
          </a:p>
          <a:p>
            <a:pPr>
              <a:defRPr/>
            </a:pPr>
            <a:r>
              <a:rPr lang="en-US" sz="1200" dirty="0">
                <a:hlinkClick r:id="rId35"/>
              </a:rPr>
              <a:t>Botany Unit Review Game</a:t>
            </a:r>
            <a:endParaRPr lang="en-US" sz="1200" dirty="0"/>
          </a:p>
          <a:p>
            <a:pPr>
              <a:defRPr/>
            </a:pPr>
            <a:r>
              <a:rPr lang="en-US" sz="1200" dirty="0">
                <a:hlinkClick r:id="rId36"/>
              </a:rPr>
              <a:t>Plant Life Cycles, Flowers, Fruits Lesson Bundle</a:t>
            </a:r>
            <a:endParaRPr lang="en-US" sz="1200" dirty="0"/>
          </a:p>
          <a:p>
            <a:pPr>
              <a:defRPr/>
            </a:pPr>
            <a:r>
              <a:rPr lang="en-US" sz="1200" dirty="0">
                <a:hlinkClick r:id="rId37"/>
              </a:rPr>
              <a:t>Plant Life Cycles, Flowers, Fruits Review Game</a:t>
            </a:r>
            <a:endParaRPr lang="en-US" sz="1200" dirty="0">
              <a:solidFill>
                <a:schemeClr val="accent2">
                  <a:lumMod val="60000"/>
                  <a:lumOff val="40000"/>
                </a:schemeClr>
              </a:solidFill>
              <a:latin typeface="Arial" charset="0"/>
            </a:endParaRPr>
          </a:p>
          <a:p>
            <a:endParaRPr lang="en-US" dirty="0"/>
          </a:p>
        </p:txBody>
      </p:sp>
      <p:sp>
        <p:nvSpPr>
          <p:cNvPr id="6" name="TextBox 5"/>
          <p:cNvSpPr txBox="1"/>
          <p:nvPr/>
        </p:nvSpPr>
        <p:spPr>
          <a:xfrm>
            <a:off x="3238499" y="786246"/>
            <a:ext cx="3771901" cy="2708434"/>
          </a:xfrm>
          <a:prstGeom prst="rect">
            <a:avLst/>
          </a:prstGeom>
          <a:noFill/>
        </p:spPr>
        <p:txBody>
          <a:bodyPr wrap="square" rtlCol="0">
            <a:spAutoFit/>
          </a:bodyPr>
          <a:lstStyle/>
          <a:p>
            <a:r>
              <a:rPr lang="en-US" dirty="0" smtClean="0">
                <a:solidFill>
                  <a:srgbClr val="99FFCC"/>
                </a:solidFill>
              </a:rPr>
              <a:t>Evolution and Natural Selection</a:t>
            </a:r>
          </a:p>
          <a:p>
            <a:pPr eaLnBrk="1" hangingPunct="1"/>
            <a:r>
              <a:rPr lang="en-US" sz="1200" dirty="0">
                <a:hlinkClick r:id="rId38"/>
              </a:rPr>
              <a:t>Evolution and Natural Selection Lesson Bundle</a:t>
            </a:r>
            <a:endParaRPr lang="en-US" sz="1200" dirty="0"/>
          </a:p>
          <a:p>
            <a:pPr eaLnBrk="1" hangingPunct="1"/>
            <a:r>
              <a:rPr lang="en-US" sz="1200" dirty="0">
                <a:hlinkClick r:id="rId39"/>
              </a:rPr>
              <a:t>Evolution and Natural Selection Review Game</a:t>
            </a:r>
            <a:endParaRPr lang="en-US" sz="1200" dirty="0"/>
          </a:p>
          <a:p>
            <a:pPr eaLnBrk="1" hangingPunct="1"/>
            <a:r>
              <a:rPr lang="en-US" sz="1200" dirty="0">
                <a:hlinkClick r:id="rId40"/>
              </a:rPr>
              <a:t>Human Evolution Lesson Bundle</a:t>
            </a:r>
            <a:endParaRPr lang="en-US" sz="1200" dirty="0"/>
          </a:p>
          <a:p>
            <a:pPr eaLnBrk="1" hangingPunct="1"/>
            <a:r>
              <a:rPr lang="en-US" sz="1200" dirty="0">
                <a:hlinkClick r:id="rId41"/>
              </a:rPr>
              <a:t>Life Origins and Human Evolution Quiz </a:t>
            </a:r>
            <a:r>
              <a:rPr lang="en-US" sz="1200" dirty="0" smtClean="0">
                <a:hlinkClick r:id="rId41"/>
              </a:rPr>
              <a:t>Game</a:t>
            </a:r>
            <a:endParaRPr lang="en-US" sz="1200" dirty="0" smtClean="0"/>
          </a:p>
          <a:p>
            <a:r>
              <a:rPr lang="en-US" sz="1200" dirty="0">
                <a:hlinkClick r:id="rId42"/>
              </a:rPr>
              <a:t>Geologic Timescale, Earth System History Lesson Bundle</a:t>
            </a:r>
            <a:endParaRPr lang="en-US" sz="1200" dirty="0"/>
          </a:p>
          <a:p>
            <a:r>
              <a:rPr lang="en-US" sz="1200" dirty="0">
                <a:hlinkClick r:id="rId43"/>
              </a:rPr>
              <a:t>Earth Geologic History Quiz Game</a:t>
            </a:r>
            <a:endParaRPr lang="en-US" sz="1200" dirty="0"/>
          </a:p>
          <a:p>
            <a:r>
              <a:rPr lang="en-US" sz="1200" dirty="0">
                <a:hlinkClick r:id="rId41"/>
              </a:rPr>
              <a:t>Life Origins and Human Evolution Quiz Game </a:t>
            </a:r>
            <a:r>
              <a:rPr lang="en-US" sz="1200" dirty="0">
                <a:hlinkClick r:id="rId44"/>
              </a:rPr>
              <a:t>Life Origins, Miller Urey Experiment Lesson Bundle</a:t>
            </a:r>
            <a:endParaRPr lang="en-US" sz="1200" b="1" dirty="0"/>
          </a:p>
          <a:p>
            <a:r>
              <a:rPr lang="en-US" sz="1200" dirty="0">
                <a:hlinkClick r:id="rId45"/>
              </a:rPr>
              <a:t>Ecological Succession Lesson Bundle</a:t>
            </a:r>
            <a:endParaRPr lang="en-US" sz="1200" dirty="0"/>
          </a:p>
          <a:p>
            <a:r>
              <a:rPr lang="en-US" sz="1200" dirty="0">
                <a:hlinkClick r:id="rId46"/>
              </a:rPr>
              <a:t>Ecological Succession Review Game</a:t>
            </a:r>
            <a:endParaRPr lang="en-US" sz="1200" dirty="0"/>
          </a:p>
          <a:p>
            <a:pPr eaLnBrk="1" hangingPunct="1"/>
            <a:endParaRPr lang="en-US" sz="1000" dirty="0"/>
          </a:p>
          <a:p>
            <a:endParaRPr lang="en-US" sz="1000" dirty="0"/>
          </a:p>
        </p:txBody>
      </p:sp>
      <p:pic>
        <p:nvPicPr>
          <p:cNvPr id="17" name="Picture 1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821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Life Science Curriculum Link</a:t>
            </a:r>
            <a:endParaRPr lang="en-US" dirty="0"/>
          </a:p>
          <a:p>
            <a:endParaRPr lang="en-US" dirty="0"/>
          </a:p>
        </p:txBody>
      </p:sp>
      <p:sp>
        <p:nvSpPr>
          <p:cNvPr id="13" name="TextBox 12"/>
          <p:cNvSpPr txBox="1"/>
          <p:nvPr/>
        </p:nvSpPr>
        <p:spPr>
          <a:xfrm>
            <a:off x="342898" y="775855"/>
            <a:ext cx="6286502" cy="2154436"/>
          </a:xfrm>
          <a:prstGeom prst="rect">
            <a:avLst/>
          </a:prstGeom>
          <a:noFill/>
        </p:spPr>
        <p:txBody>
          <a:bodyPr wrap="square" rtlCol="0">
            <a:spAutoFit/>
          </a:bodyPr>
          <a:lstStyle/>
          <a:p>
            <a:r>
              <a:rPr lang="en-US" dirty="0" smtClean="0">
                <a:solidFill>
                  <a:srgbClr val="99FFCC"/>
                </a:solidFill>
              </a:rPr>
              <a:t>Ecology Feeding Levels Unit</a:t>
            </a:r>
          </a:p>
          <a:p>
            <a:pPr eaLnBrk="1" hangingPunct="1"/>
            <a:r>
              <a:rPr lang="en-US" sz="1400" dirty="0">
                <a:hlinkClick r:id="rId3"/>
              </a:rPr>
              <a:t>Ecology Food Chain Lesson Bundle</a:t>
            </a:r>
            <a:endParaRPr lang="en-US" sz="1400" dirty="0"/>
          </a:p>
          <a:p>
            <a:pPr eaLnBrk="1" hangingPunct="1"/>
            <a:r>
              <a:rPr lang="en-US" sz="1400" dirty="0" err="1">
                <a:hlinkClick r:id="rId4"/>
              </a:rPr>
              <a:t>Biomagnification</a:t>
            </a:r>
            <a:r>
              <a:rPr lang="en-US" sz="1400" dirty="0">
                <a:hlinkClick r:id="rId4"/>
              </a:rPr>
              <a:t>, Bioaccumulation of Pollution, Food Chain Lesson Bundle</a:t>
            </a:r>
            <a:endParaRPr lang="en-US" sz="1400" dirty="0"/>
          </a:p>
          <a:p>
            <a:pPr eaLnBrk="1" hangingPunct="1"/>
            <a:r>
              <a:rPr lang="en-US" sz="1400" dirty="0">
                <a:hlinkClick r:id="rId5"/>
              </a:rPr>
              <a:t>Ecology Feeding Levels, Pyramid of Biomass, Number Lesson Bundle</a:t>
            </a:r>
            <a:endParaRPr lang="en-US" sz="1400" dirty="0"/>
          </a:p>
          <a:p>
            <a:pPr eaLnBrk="1" hangingPunct="1"/>
            <a:r>
              <a:rPr lang="en-US" sz="1400" dirty="0">
                <a:hlinkClick r:id="rId6"/>
              </a:rPr>
              <a:t>Animal Dentition Lesson Bundle</a:t>
            </a:r>
            <a:endParaRPr lang="en-US" sz="1400" dirty="0"/>
          </a:p>
          <a:p>
            <a:pPr eaLnBrk="1" hangingPunct="1"/>
            <a:r>
              <a:rPr lang="en-US" sz="1400" dirty="0">
                <a:hlinkClick r:id="rId7"/>
              </a:rPr>
              <a:t>Ecology Feeding Levels Unit Review Game</a:t>
            </a:r>
            <a:endParaRPr lang="en-US" sz="1400" dirty="0"/>
          </a:p>
          <a:p>
            <a:pPr eaLnBrk="1" hangingPunct="1"/>
            <a:r>
              <a:rPr lang="en-US" sz="1400" dirty="0">
                <a:hlinkClick r:id="rId8"/>
              </a:rPr>
              <a:t>Ecology Feeding Levels Unit Crossword</a:t>
            </a:r>
            <a:endParaRPr lang="en-US" sz="1400" dirty="0"/>
          </a:p>
          <a:p>
            <a:pPr eaLnBrk="1" hangingPunct="1"/>
            <a:r>
              <a:rPr lang="en-US" sz="1400" dirty="0">
                <a:hlinkClick r:id="rId9"/>
              </a:rPr>
              <a:t>Food Chain Board Game</a:t>
            </a:r>
            <a:endParaRPr lang="en-US" sz="1400" dirty="0"/>
          </a:p>
          <a:p>
            <a:endParaRPr lang="en-US" dirty="0"/>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35971" y="2895600"/>
            <a:ext cx="4788478" cy="3447098"/>
          </a:xfrm>
          <a:prstGeom prst="rect">
            <a:avLst/>
          </a:prstGeom>
          <a:noFill/>
        </p:spPr>
        <p:txBody>
          <a:bodyPr wrap="square" rtlCol="0">
            <a:spAutoFit/>
          </a:bodyPr>
          <a:lstStyle/>
          <a:p>
            <a:r>
              <a:rPr lang="en-US" dirty="0" smtClean="0">
                <a:solidFill>
                  <a:srgbClr val="99FFCC"/>
                </a:solidFill>
              </a:rPr>
              <a:t>Ecology Interactions Unit</a:t>
            </a:r>
          </a:p>
          <a:p>
            <a:pPr eaLnBrk="1" hangingPunct="1"/>
            <a:r>
              <a:rPr lang="en-US" sz="1400" dirty="0">
                <a:hlinkClick r:id="rId11"/>
              </a:rPr>
              <a:t>Ecology Levels of Organization Lesson Bundle</a:t>
            </a:r>
            <a:endParaRPr lang="en-US" sz="1400" dirty="0"/>
          </a:p>
          <a:p>
            <a:pPr eaLnBrk="1" hangingPunct="1"/>
            <a:r>
              <a:rPr lang="en-US" sz="1400" dirty="0">
                <a:hlinkClick r:id="rId12"/>
              </a:rPr>
              <a:t>Animal Habitats Lesson Bundle</a:t>
            </a:r>
            <a:endParaRPr lang="en-US" sz="1400" dirty="0"/>
          </a:p>
          <a:p>
            <a:pPr eaLnBrk="1" hangingPunct="1"/>
            <a:r>
              <a:rPr lang="en-US" sz="1400" dirty="0">
                <a:hlinkClick r:id="rId13"/>
              </a:rPr>
              <a:t>Food Webs, Predator and Prey Cycles Lesson Bundle</a:t>
            </a:r>
            <a:endParaRPr lang="en-US" sz="1400" dirty="0"/>
          </a:p>
          <a:p>
            <a:pPr eaLnBrk="1" hangingPunct="1"/>
            <a:r>
              <a:rPr lang="en-US" sz="1400" dirty="0">
                <a:hlinkClick r:id="rId14"/>
              </a:rPr>
              <a:t>Biodiversity and Population Sampling Lesson Bundle</a:t>
            </a:r>
            <a:endParaRPr lang="en-US" sz="1400" dirty="0"/>
          </a:p>
          <a:p>
            <a:pPr eaLnBrk="1" hangingPunct="1"/>
            <a:r>
              <a:rPr lang="en-US" sz="1400" dirty="0">
                <a:hlinkClick r:id="rId15"/>
              </a:rPr>
              <a:t>Animal Competition Lesson Bundle</a:t>
            </a:r>
            <a:endParaRPr lang="en-US" sz="1400" dirty="0"/>
          </a:p>
          <a:p>
            <a:pPr eaLnBrk="1" hangingPunct="1"/>
            <a:r>
              <a:rPr lang="en-US" sz="1400" dirty="0">
                <a:hlinkClick r:id="rId16"/>
              </a:rPr>
              <a:t>Animal Camouflage and Mimicry Lesson Bundle</a:t>
            </a:r>
            <a:endParaRPr lang="en-US" sz="1400" dirty="0"/>
          </a:p>
          <a:p>
            <a:pPr eaLnBrk="1" hangingPunct="1"/>
            <a:r>
              <a:rPr lang="en-US" sz="1400" dirty="0">
                <a:hlinkClick r:id="rId17"/>
              </a:rPr>
              <a:t>Ecology, Camouflage, Mimicry, Population Sampling Review Game</a:t>
            </a:r>
            <a:endParaRPr lang="en-US" sz="1400" dirty="0"/>
          </a:p>
          <a:p>
            <a:pPr eaLnBrk="1" hangingPunct="1"/>
            <a:r>
              <a:rPr lang="en-US" sz="1400" dirty="0">
                <a:hlinkClick r:id="rId18"/>
              </a:rPr>
              <a:t>Symbiosis Lesson Bundle</a:t>
            </a:r>
            <a:endParaRPr lang="en-US" sz="1400" dirty="0"/>
          </a:p>
          <a:p>
            <a:pPr eaLnBrk="1" hangingPunct="1"/>
            <a:r>
              <a:rPr lang="en-US" sz="1400" dirty="0">
                <a:hlinkClick r:id="rId19"/>
              </a:rPr>
              <a:t>Invasive Exotic Species Lesson Bundle</a:t>
            </a:r>
            <a:endParaRPr lang="en-US" sz="1400" dirty="0"/>
          </a:p>
          <a:p>
            <a:pPr eaLnBrk="1" hangingPunct="1"/>
            <a:r>
              <a:rPr lang="en-US" sz="1400" dirty="0">
                <a:hlinkClick r:id="rId20"/>
              </a:rPr>
              <a:t>Ecology Interactions Part III, IV Review Game, Symbiosis, Exotic Species</a:t>
            </a:r>
            <a:endParaRPr lang="en-US" sz="1400" dirty="0"/>
          </a:p>
          <a:p>
            <a:pPr eaLnBrk="1" hangingPunct="1"/>
            <a:r>
              <a:rPr lang="en-US" sz="1400" dirty="0">
                <a:hlinkClick r:id="rId8"/>
              </a:rPr>
              <a:t>Ecology Interactions Unit Crossword Puzzle</a:t>
            </a:r>
            <a:endParaRPr lang="en-US" sz="1400" dirty="0">
              <a:solidFill>
                <a:srgbClr val="FFFF99"/>
              </a:solidFill>
            </a:endParaRPr>
          </a:p>
          <a:p>
            <a:endParaRPr lang="en-US" dirty="0"/>
          </a:p>
        </p:txBody>
      </p:sp>
      <p:sp>
        <p:nvSpPr>
          <p:cNvPr id="3" name="TextBox 2"/>
          <p:cNvSpPr txBox="1"/>
          <p:nvPr/>
        </p:nvSpPr>
        <p:spPr>
          <a:xfrm>
            <a:off x="5124449" y="2209800"/>
            <a:ext cx="3500005" cy="3877985"/>
          </a:xfrm>
          <a:prstGeom prst="rect">
            <a:avLst/>
          </a:prstGeom>
          <a:noFill/>
        </p:spPr>
        <p:txBody>
          <a:bodyPr wrap="square" rtlCol="0">
            <a:spAutoFit/>
          </a:bodyPr>
          <a:lstStyle/>
          <a:p>
            <a:r>
              <a:rPr lang="en-US" dirty="0" smtClean="0">
                <a:solidFill>
                  <a:srgbClr val="99FFCC"/>
                </a:solidFill>
              </a:rPr>
              <a:t>Ecology Abiotic Factors Unit</a:t>
            </a:r>
          </a:p>
          <a:p>
            <a:pPr eaLnBrk="1" hangingPunct="1"/>
            <a:r>
              <a:rPr lang="en-US" sz="1400" dirty="0">
                <a:hlinkClick r:id="rId21"/>
              </a:rPr>
              <a:t>Ecology Non-living Factors, Light Lesson Bundle</a:t>
            </a:r>
            <a:endParaRPr lang="en-US" sz="1400" dirty="0"/>
          </a:p>
          <a:p>
            <a:pPr eaLnBrk="1" hangingPunct="1"/>
            <a:r>
              <a:rPr lang="en-US" sz="1400" dirty="0">
                <a:hlinkClick r:id="rId22"/>
              </a:rPr>
              <a:t>Ecology, Non-living Factor Temperature Lesson Bundle</a:t>
            </a:r>
            <a:endParaRPr lang="en-US" sz="1400" dirty="0"/>
          </a:p>
          <a:p>
            <a:pPr eaLnBrk="1" hangingPunct="1"/>
            <a:r>
              <a:rPr lang="en-US" sz="1400" dirty="0">
                <a:hlinkClick r:id="rId23"/>
              </a:rPr>
              <a:t>Photosynthesis and Respiration, Biogeochemical Cycles Lesson Bundle</a:t>
            </a:r>
            <a:endParaRPr lang="en-US" sz="1400" dirty="0"/>
          </a:p>
          <a:p>
            <a:pPr eaLnBrk="1" hangingPunct="1"/>
            <a:r>
              <a:rPr lang="en-US" sz="1400" dirty="0">
                <a:hlinkClick r:id="rId24"/>
              </a:rPr>
              <a:t>Ecology Non-living Factors Quiz Game</a:t>
            </a:r>
            <a:endParaRPr lang="en-US" sz="1400" dirty="0"/>
          </a:p>
          <a:p>
            <a:pPr eaLnBrk="1" hangingPunct="1"/>
            <a:r>
              <a:rPr lang="en-US" sz="1400" dirty="0">
                <a:hlinkClick r:id="rId25"/>
              </a:rPr>
              <a:t>Island Biogeography Lesson Bundle</a:t>
            </a:r>
            <a:endParaRPr lang="en-US" sz="1400" dirty="0"/>
          </a:p>
          <a:p>
            <a:pPr eaLnBrk="1" hangingPunct="1"/>
            <a:r>
              <a:rPr lang="en-US" sz="1400" dirty="0">
                <a:hlinkClick r:id="rId26"/>
              </a:rPr>
              <a:t>Nitrogen Cycle Lesson Bundle</a:t>
            </a:r>
            <a:endParaRPr lang="en-US" sz="1400" dirty="0"/>
          </a:p>
          <a:p>
            <a:pPr eaLnBrk="1" hangingPunct="1"/>
            <a:r>
              <a:rPr lang="en-US" sz="1400" dirty="0">
                <a:hlinkClick r:id="rId27"/>
              </a:rPr>
              <a:t>Phosphorus Cycle and Nutrient Pollution Lesson Bundle</a:t>
            </a:r>
            <a:endParaRPr lang="en-US" sz="1400" dirty="0"/>
          </a:p>
          <a:p>
            <a:pPr eaLnBrk="1" hangingPunct="1"/>
            <a:r>
              <a:rPr lang="en-US" sz="1400" dirty="0">
                <a:hlinkClick r:id="rId28"/>
              </a:rPr>
              <a:t>Plant Succession, Fire Ecology, Lesson Bundle</a:t>
            </a:r>
            <a:endParaRPr lang="en-US" sz="1400" dirty="0"/>
          </a:p>
          <a:p>
            <a:pPr eaLnBrk="1" hangingPunct="1"/>
            <a:r>
              <a:rPr lang="en-US" sz="1400" dirty="0">
                <a:hlinkClick r:id="rId29"/>
              </a:rPr>
              <a:t>Ecological Succession Quiz Game</a:t>
            </a:r>
            <a:endParaRPr lang="en-US" sz="1400" dirty="0"/>
          </a:p>
          <a:p>
            <a:pPr eaLnBrk="1" hangingPunct="1"/>
            <a:r>
              <a:rPr lang="en-US" sz="1400" dirty="0">
                <a:hlinkClick r:id="rId30"/>
              </a:rPr>
              <a:t>Ecology Flash Cards</a:t>
            </a:r>
            <a:endParaRPr lang="en-US" sz="1400" dirty="0"/>
          </a:p>
          <a:p>
            <a:endParaRPr lang="en-US" dirty="0"/>
          </a:p>
        </p:txBody>
      </p:sp>
      <p:sp>
        <p:nvSpPr>
          <p:cNvPr id="6" name="TextBox 5"/>
          <p:cNvSpPr txBox="1"/>
          <p:nvPr/>
        </p:nvSpPr>
        <p:spPr>
          <a:xfrm>
            <a:off x="3238499" y="786246"/>
            <a:ext cx="3771901" cy="400110"/>
          </a:xfrm>
          <a:prstGeom prst="rect">
            <a:avLst/>
          </a:prstGeom>
          <a:noFill/>
        </p:spPr>
        <p:txBody>
          <a:bodyPr wrap="square" rtlCol="0">
            <a:spAutoFit/>
          </a:bodyPr>
          <a:lstStyle/>
          <a:p>
            <a:pPr eaLnBrk="1" hangingPunct="1"/>
            <a:endParaRPr lang="en-US" sz="1000" dirty="0"/>
          </a:p>
          <a:p>
            <a:endParaRPr lang="en-US" sz="1000" dirty="0"/>
          </a:p>
        </p:txBody>
      </p:sp>
      <p:pic>
        <p:nvPicPr>
          <p:cNvPr id="10" name="Picture 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47206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99FF"/>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99FF"/>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3"/>
              </a:rPr>
              <a:t>Physical Science Curriculum Link</a:t>
            </a:r>
            <a:endParaRPr lang="en-US" dirty="0"/>
          </a:p>
          <a:p>
            <a:endParaRPr lang="en-US" dirty="0"/>
          </a:p>
        </p:txBody>
      </p:sp>
      <p:sp>
        <p:nvSpPr>
          <p:cNvPr id="12" name="TextBox 11"/>
          <p:cNvSpPr txBox="1"/>
          <p:nvPr/>
        </p:nvSpPr>
        <p:spPr>
          <a:xfrm>
            <a:off x="381000" y="914400"/>
            <a:ext cx="3276600" cy="3077766"/>
          </a:xfrm>
          <a:prstGeom prst="rect">
            <a:avLst/>
          </a:prstGeom>
          <a:noFill/>
        </p:spPr>
        <p:txBody>
          <a:bodyPr wrap="square" rtlCol="0">
            <a:spAutoFit/>
          </a:bodyPr>
          <a:lstStyle/>
          <a:p>
            <a:r>
              <a:rPr lang="en-US" dirty="0" smtClean="0">
                <a:solidFill>
                  <a:srgbClr val="FF99FF"/>
                </a:solidFill>
              </a:rPr>
              <a:t>Laws of Motion and Simple</a:t>
            </a:r>
          </a:p>
          <a:p>
            <a:r>
              <a:rPr lang="en-US" dirty="0" smtClean="0">
                <a:solidFill>
                  <a:srgbClr val="FF99FF"/>
                </a:solidFill>
              </a:rPr>
              <a:t>Machines Unit</a:t>
            </a:r>
          </a:p>
          <a:p>
            <a:pPr eaLnBrk="1" hangingPunct="1"/>
            <a:r>
              <a:rPr lang="en-US" sz="1000" dirty="0">
                <a:hlinkClick r:id="rId4"/>
              </a:rPr>
              <a:t>Newton's Three Laws of Motion</a:t>
            </a:r>
            <a:endParaRPr lang="en-US" sz="1000" dirty="0"/>
          </a:p>
          <a:p>
            <a:pPr eaLnBrk="1" hangingPunct="1"/>
            <a:r>
              <a:rPr lang="en-US" sz="1000" dirty="0">
                <a:hlinkClick r:id="rId5"/>
              </a:rPr>
              <a:t>Newton's Laws of Motion Review Game</a:t>
            </a:r>
            <a:endParaRPr lang="en-US" sz="1000" dirty="0"/>
          </a:p>
          <a:p>
            <a:pPr eaLnBrk="1" hangingPunct="1"/>
            <a:r>
              <a:rPr lang="en-US" sz="1000" dirty="0">
                <a:hlinkClick r:id="rId6"/>
              </a:rPr>
              <a:t>Friction Lesson, Types of Friction</a:t>
            </a:r>
            <a:endParaRPr lang="en-US" sz="1000" dirty="0"/>
          </a:p>
          <a:p>
            <a:pPr eaLnBrk="1" hangingPunct="1"/>
            <a:r>
              <a:rPr lang="en-US" sz="1000" dirty="0">
                <a:hlinkClick r:id="rId7"/>
              </a:rPr>
              <a:t>Kinetic and Potential Energy Lesson</a:t>
            </a:r>
            <a:endParaRPr lang="en-US" sz="1000" dirty="0"/>
          </a:p>
          <a:p>
            <a:pPr eaLnBrk="1" hangingPunct="1"/>
            <a:r>
              <a:rPr lang="en-US" sz="1000" dirty="0">
                <a:hlinkClick r:id="rId4"/>
              </a:rPr>
              <a:t>Newton's Laws and Forces in Motion</a:t>
            </a:r>
            <a:endParaRPr lang="en-US" sz="1000" dirty="0"/>
          </a:p>
          <a:p>
            <a:pPr eaLnBrk="1" hangingPunct="1"/>
            <a:r>
              <a:rPr lang="en-US" sz="1000" dirty="0">
                <a:hlinkClick r:id="rId8"/>
              </a:rPr>
              <a:t>Forces in Motion Review Game</a:t>
            </a:r>
            <a:endParaRPr lang="en-US" sz="1000" dirty="0"/>
          </a:p>
          <a:p>
            <a:pPr eaLnBrk="1" hangingPunct="1"/>
            <a:r>
              <a:rPr lang="en-US" sz="1000" dirty="0">
                <a:hlinkClick r:id="rId9"/>
              </a:rPr>
              <a:t>Catapults and Trajectory Lesson</a:t>
            </a:r>
            <a:endParaRPr lang="en-US" sz="1000" dirty="0"/>
          </a:p>
          <a:p>
            <a:pPr eaLnBrk="1" hangingPunct="1"/>
            <a:r>
              <a:rPr lang="en-US" sz="1000" dirty="0">
                <a:hlinkClick r:id="rId10"/>
              </a:rPr>
              <a:t>Simple Machines Lesson</a:t>
            </a:r>
            <a:endParaRPr lang="en-US" sz="1000" dirty="0"/>
          </a:p>
          <a:p>
            <a:pPr eaLnBrk="1" hangingPunct="1"/>
            <a:r>
              <a:rPr lang="en-US" sz="1000" dirty="0">
                <a:hlinkClick r:id="rId11"/>
              </a:rPr>
              <a:t>Simple Machines Review Game</a:t>
            </a:r>
            <a:endParaRPr lang="en-US" sz="1000" dirty="0"/>
          </a:p>
          <a:p>
            <a:pPr eaLnBrk="1" hangingPunct="1"/>
            <a:r>
              <a:rPr lang="en-US" sz="1000" dirty="0">
                <a:hlinkClick r:id="rId12"/>
              </a:rPr>
              <a:t>Laws of Motion and Simple Machines Unit Flashcards</a:t>
            </a:r>
            <a:endParaRPr lang="en-US" sz="1000" dirty="0"/>
          </a:p>
          <a:p>
            <a:pPr eaLnBrk="1" hangingPunct="1"/>
            <a:r>
              <a:rPr lang="en-US" sz="1000" dirty="0">
                <a:hlinkClick r:id="rId13"/>
              </a:rPr>
              <a:t>Laws of Motion and Simple Machines Crossword Puzzle</a:t>
            </a:r>
            <a:endParaRPr lang="en-US" sz="1000" dirty="0"/>
          </a:p>
          <a:p>
            <a:pPr eaLnBrk="1" hangingPunct="1"/>
            <a:r>
              <a:rPr lang="en-US" sz="1000" dirty="0">
                <a:hlinkClick r:id="rId14"/>
              </a:rPr>
              <a:t>Laws of Motion, Forces in Motion, Simple Machines Unit Preview, Homework, Notes</a:t>
            </a:r>
            <a:endParaRPr lang="en-US" sz="1000" dirty="0"/>
          </a:p>
          <a:p>
            <a:endParaRPr lang="en-US" dirty="0"/>
          </a:p>
        </p:txBody>
      </p:sp>
      <p:sp>
        <p:nvSpPr>
          <p:cNvPr id="13" name="TextBox 12"/>
          <p:cNvSpPr txBox="1"/>
          <p:nvPr/>
        </p:nvSpPr>
        <p:spPr>
          <a:xfrm>
            <a:off x="4994563" y="3086100"/>
            <a:ext cx="3810000" cy="3847207"/>
          </a:xfrm>
          <a:prstGeom prst="rect">
            <a:avLst/>
          </a:prstGeom>
          <a:noFill/>
        </p:spPr>
        <p:txBody>
          <a:bodyPr wrap="square" rtlCol="0">
            <a:spAutoFit/>
          </a:bodyPr>
          <a:lstStyle/>
          <a:p>
            <a:r>
              <a:rPr lang="en-US" dirty="0" smtClean="0">
                <a:solidFill>
                  <a:srgbClr val="FF99FF"/>
                </a:solidFill>
              </a:rPr>
              <a:t>Matter, Energy, and the </a:t>
            </a:r>
          </a:p>
          <a:p>
            <a:r>
              <a:rPr lang="en-US" dirty="0" smtClean="0">
                <a:solidFill>
                  <a:srgbClr val="FF99FF"/>
                </a:solidFill>
              </a:rPr>
              <a:t>Environment Unit</a:t>
            </a:r>
          </a:p>
          <a:p>
            <a:pPr eaLnBrk="1" hangingPunct="1"/>
            <a:r>
              <a:rPr lang="en-US" sz="1000" dirty="0">
                <a:hlinkClick r:id="rId15"/>
              </a:rPr>
              <a:t>States of Matter, Physical Change, Chemical Change</a:t>
            </a:r>
            <a:endParaRPr lang="en-US" sz="1000" dirty="0"/>
          </a:p>
          <a:p>
            <a:pPr eaLnBrk="1" hangingPunct="1"/>
            <a:r>
              <a:rPr lang="en-US" sz="1000" dirty="0">
                <a:hlinkClick r:id="rId16"/>
              </a:rPr>
              <a:t>States of Matter, Physical Change, Chemical Change Review Game</a:t>
            </a:r>
            <a:endParaRPr lang="en-US" sz="1000" dirty="0"/>
          </a:p>
          <a:p>
            <a:pPr eaLnBrk="1" hangingPunct="1"/>
            <a:r>
              <a:rPr lang="en-US" sz="1000" dirty="0">
                <a:hlinkClick r:id="rId17"/>
              </a:rPr>
              <a:t>Gas Laws Introductory Lesson Bundle</a:t>
            </a:r>
            <a:endParaRPr lang="en-US" sz="1000" dirty="0"/>
          </a:p>
          <a:p>
            <a:pPr eaLnBrk="1" hangingPunct="1"/>
            <a:r>
              <a:rPr lang="en-US" sz="1000" dirty="0">
                <a:hlinkClick r:id="rId18"/>
              </a:rPr>
              <a:t>Gas Laws Review Game</a:t>
            </a:r>
            <a:endParaRPr lang="en-US" sz="1000" dirty="0"/>
          </a:p>
          <a:p>
            <a:pPr eaLnBrk="1" hangingPunct="1"/>
            <a:r>
              <a:rPr lang="en-US" sz="1000" dirty="0">
                <a:hlinkClick r:id="rId19"/>
              </a:rPr>
              <a:t>Viscosity Lesson Bundle</a:t>
            </a:r>
            <a:endParaRPr lang="en-US" sz="1000" dirty="0"/>
          </a:p>
          <a:p>
            <a:pPr eaLnBrk="1" hangingPunct="1"/>
            <a:r>
              <a:rPr lang="en-US" sz="1000" dirty="0">
                <a:hlinkClick r:id="rId20"/>
              </a:rPr>
              <a:t>Forms of Energy Lesson Bundle</a:t>
            </a:r>
            <a:endParaRPr lang="en-US" sz="1000" dirty="0"/>
          </a:p>
          <a:p>
            <a:pPr eaLnBrk="1" hangingPunct="1"/>
            <a:r>
              <a:rPr lang="en-US" sz="1000" dirty="0">
                <a:hlinkClick r:id="rId21"/>
              </a:rPr>
              <a:t>Heat Transfer, Convection, Conduction, Radiation Lesson Bundle</a:t>
            </a:r>
            <a:endParaRPr lang="en-US" sz="1000" dirty="0"/>
          </a:p>
          <a:p>
            <a:pPr eaLnBrk="1" hangingPunct="1"/>
            <a:r>
              <a:rPr lang="en-US" sz="1000" dirty="0">
                <a:hlinkClick r:id="rId22"/>
              </a:rPr>
              <a:t>Electromagnetic Spectrum Lesson Bundle</a:t>
            </a:r>
            <a:endParaRPr lang="en-US" sz="1000" dirty="0"/>
          </a:p>
          <a:p>
            <a:pPr eaLnBrk="1" hangingPunct="1"/>
            <a:r>
              <a:rPr lang="en-US" sz="1000" dirty="0">
                <a:hlinkClick r:id="rId23"/>
              </a:rPr>
              <a:t>Forms of Energy, Particles, Waves, EM Spectrum Review Game</a:t>
            </a:r>
            <a:endParaRPr lang="en-US" sz="1000" dirty="0"/>
          </a:p>
          <a:p>
            <a:pPr eaLnBrk="1" hangingPunct="1"/>
            <a:r>
              <a:rPr lang="en-US" sz="1000" dirty="0">
                <a:hlinkClick r:id="rId24"/>
              </a:rPr>
              <a:t>Electromagnetic Spectrum Visual Quiz</a:t>
            </a:r>
            <a:endParaRPr lang="en-US" sz="1000" dirty="0"/>
          </a:p>
          <a:p>
            <a:pPr eaLnBrk="1" hangingPunct="1"/>
            <a:r>
              <a:rPr lang="en-US" sz="1000" dirty="0">
                <a:hlinkClick r:id="rId25"/>
              </a:rPr>
              <a:t>Electricity and Magnetism Lesson Bundle</a:t>
            </a:r>
            <a:endParaRPr lang="en-US" sz="1000" dirty="0"/>
          </a:p>
          <a:p>
            <a:pPr eaLnBrk="1" hangingPunct="1"/>
            <a:r>
              <a:rPr lang="en-US" sz="1000" dirty="0">
                <a:hlinkClick r:id="rId26"/>
              </a:rPr>
              <a:t>Electricity and Magnetism Review Game</a:t>
            </a:r>
            <a:endParaRPr lang="en-US" sz="1000" dirty="0"/>
          </a:p>
          <a:p>
            <a:pPr eaLnBrk="1" hangingPunct="1"/>
            <a:r>
              <a:rPr lang="en-US" sz="1000" dirty="0">
                <a:hlinkClick r:id="rId27"/>
              </a:rPr>
              <a:t>Matter and Energy Crossword Puzzle and Solution</a:t>
            </a:r>
            <a:endParaRPr lang="en-US" sz="1000" dirty="0"/>
          </a:p>
          <a:p>
            <a:pPr eaLnBrk="1" hangingPunct="1"/>
            <a:r>
              <a:rPr lang="en-US" sz="1000" dirty="0">
                <a:hlinkClick r:id="rId28"/>
              </a:rPr>
              <a:t>Matter, Energy, and the Environment Unit Preview, Homework Bundle, Notes</a:t>
            </a:r>
            <a:endParaRPr lang="en-US" sz="1000" dirty="0"/>
          </a:p>
          <a:p>
            <a:pPr eaLnBrk="1" hangingPunct="1"/>
            <a:r>
              <a:rPr lang="en-US" sz="1000" dirty="0">
                <a:hlinkClick r:id="rId29"/>
              </a:rPr>
              <a:t>Environment Unit Bundle</a:t>
            </a:r>
            <a:endParaRPr lang="en-US" sz="1000" dirty="0"/>
          </a:p>
          <a:p>
            <a:pPr eaLnBrk="1" hangingPunct="1"/>
            <a:r>
              <a:rPr lang="en-US" sz="1000" dirty="0">
                <a:hlinkClick r:id="rId30"/>
              </a:rPr>
              <a:t>Environment Unit Bundle Review Game</a:t>
            </a:r>
            <a:endParaRPr lang="en-US" sz="1000" dirty="0">
              <a:solidFill>
                <a:srgbClr val="FFFF99"/>
              </a:solidFill>
            </a:endParaRPr>
          </a:p>
          <a:p>
            <a:endParaRPr lang="en-US" dirty="0"/>
          </a:p>
        </p:txBody>
      </p:sp>
      <p:sp>
        <p:nvSpPr>
          <p:cNvPr id="14" name="TextBox 13"/>
          <p:cNvSpPr txBox="1"/>
          <p:nvPr/>
        </p:nvSpPr>
        <p:spPr>
          <a:xfrm>
            <a:off x="380999" y="3733799"/>
            <a:ext cx="4613563" cy="2462213"/>
          </a:xfrm>
          <a:prstGeom prst="rect">
            <a:avLst/>
          </a:prstGeom>
          <a:noFill/>
        </p:spPr>
        <p:txBody>
          <a:bodyPr wrap="square" rtlCol="0">
            <a:spAutoFit/>
          </a:bodyPr>
          <a:lstStyle/>
          <a:p>
            <a:r>
              <a:rPr lang="en-US" dirty="0" smtClean="0">
                <a:solidFill>
                  <a:srgbClr val="FF99FF"/>
                </a:solidFill>
              </a:rPr>
              <a:t>Atoms and the Periodic Table of the Elements Unit</a:t>
            </a:r>
          </a:p>
          <a:p>
            <a:pPr eaLnBrk="1" hangingPunct="1"/>
            <a:r>
              <a:rPr lang="en-US" sz="1000" dirty="0">
                <a:hlinkClick r:id="rId31"/>
              </a:rPr>
              <a:t>Atoms, Atomic Number, Atomic Mass, Isotopes Lesson Bundle</a:t>
            </a:r>
            <a:endParaRPr lang="en-US" sz="1000" dirty="0"/>
          </a:p>
          <a:p>
            <a:pPr eaLnBrk="1" hangingPunct="1"/>
            <a:r>
              <a:rPr lang="en-US" sz="1000" dirty="0">
                <a:hlinkClick r:id="rId32"/>
              </a:rPr>
              <a:t>Inside the Atom Lesson Bundle</a:t>
            </a:r>
            <a:endParaRPr lang="en-US" sz="1000" dirty="0"/>
          </a:p>
          <a:p>
            <a:pPr eaLnBrk="1" hangingPunct="1"/>
            <a:r>
              <a:rPr lang="en-US" sz="1000" dirty="0">
                <a:hlinkClick r:id="rId33"/>
              </a:rPr>
              <a:t>Atoms Review Game</a:t>
            </a:r>
            <a:endParaRPr lang="en-US" sz="1000" dirty="0"/>
          </a:p>
          <a:p>
            <a:pPr eaLnBrk="1" hangingPunct="1"/>
            <a:r>
              <a:rPr lang="en-US" sz="1000" dirty="0">
                <a:hlinkClick r:id="rId34"/>
              </a:rPr>
              <a:t>Atomic Theory, Electrons, Orbitals, Molecules Lesson Bundle</a:t>
            </a:r>
            <a:endParaRPr lang="en-US" sz="1000" dirty="0"/>
          </a:p>
          <a:p>
            <a:pPr eaLnBrk="1" hangingPunct="1"/>
            <a:r>
              <a:rPr lang="en-US" sz="1000" dirty="0">
                <a:hlinkClick r:id="rId35"/>
              </a:rPr>
              <a:t>Atoms, Atomic Theory, Electrons, Orbitals, Molecules Review Game</a:t>
            </a:r>
            <a:endParaRPr lang="en-US" sz="1000" dirty="0"/>
          </a:p>
          <a:p>
            <a:pPr eaLnBrk="1" hangingPunct="1"/>
            <a:r>
              <a:rPr lang="en-US" sz="1000" dirty="0">
                <a:hlinkClick r:id="rId36"/>
              </a:rPr>
              <a:t>Atomic Bonding, Balancing Chemical Equations, Reactions, Lesson Bundle</a:t>
            </a:r>
            <a:endParaRPr lang="en-US" sz="1000" dirty="0"/>
          </a:p>
          <a:p>
            <a:pPr eaLnBrk="1" hangingPunct="1"/>
            <a:r>
              <a:rPr lang="en-US" sz="1000" dirty="0">
                <a:hlinkClick r:id="rId37"/>
              </a:rPr>
              <a:t>Atoms and the Periodic Table Crossword Puzzle and Solution</a:t>
            </a:r>
            <a:endParaRPr lang="en-US" sz="1000" dirty="0"/>
          </a:p>
          <a:p>
            <a:pPr eaLnBrk="1" hangingPunct="1"/>
            <a:r>
              <a:rPr lang="en-US" sz="1000" dirty="0">
                <a:hlinkClick r:id="rId38"/>
              </a:rPr>
              <a:t>Atoms and Periodic Table Unit Preview, Homework Bundle, Unit Notes</a:t>
            </a:r>
            <a:endParaRPr lang="en-US" sz="1000" dirty="0"/>
          </a:p>
          <a:p>
            <a:pPr eaLnBrk="1" hangingPunct="1"/>
            <a:r>
              <a:rPr lang="en-US" sz="1000" dirty="0">
                <a:hlinkClick r:id="rId39"/>
              </a:rPr>
              <a:t>Periodic Table of the Elements Unit Lesson Bundle</a:t>
            </a:r>
            <a:endParaRPr lang="en-US" sz="1000" dirty="0"/>
          </a:p>
          <a:p>
            <a:pPr eaLnBrk="1" hangingPunct="1"/>
            <a:r>
              <a:rPr lang="en-US" sz="1000" dirty="0">
                <a:hlinkClick r:id="rId40"/>
              </a:rPr>
              <a:t>Periodic Table of the Elements Review Game</a:t>
            </a:r>
            <a:endParaRPr lang="en-US" sz="1000" dirty="0">
              <a:solidFill>
                <a:srgbClr val="9999FF"/>
              </a:solidFill>
            </a:endParaRPr>
          </a:p>
          <a:p>
            <a:endParaRPr lang="en-US" dirty="0"/>
          </a:p>
        </p:txBody>
      </p:sp>
      <p:sp>
        <p:nvSpPr>
          <p:cNvPr id="15" name="TextBox 14"/>
          <p:cNvSpPr txBox="1"/>
          <p:nvPr/>
        </p:nvSpPr>
        <p:spPr>
          <a:xfrm>
            <a:off x="4191000" y="938986"/>
            <a:ext cx="3124200" cy="2339102"/>
          </a:xfrm>
          <a:prstGeom prst="rect">
            <a:avLst/>
          </a:prstGeom>
          <a:noFill/>
        </p:spPr>
        <p:txBody>
          <a:bodyPr wrap="square" rtlCol="0">
            <a:spAutoFit/>
          </a:bodyPr>
          <a:lstStyle/>
          <a:p>
            <a:r>
              <a:rPr lang="en-US" dirty="0" smtClean="0">
                <a:solidFill>
                  <a:srgbClr val="FF99FF"/>
                </a:solidFill>
              </a:rPr>
              <a:t>Science Skills Unit</a:t>
            </a:r>
          </a:p>
          <a:p>
            <a:pPr eaLnBrk="1" hangingPunct="1"/>
            <a:r>
              <a:rPr lang="en-US" sz="1000" dirty="0">
                <a:hlinkClick r:id="rId41"/>
              </a:rPr>
              <a:t>Lab Safety Lesson Bundle</a:t>
            </a:r>
            <a:endParaRPr lang="en-US" sz="1000" dirty="0">
              <a:hlinkClick r:id="rId42"/>
            </a:endParaRPr>
          </a:p>
          <a:p>
            <a:pPr eaLnBrk="1" hangingPunct="1"/>
            <a:r>
              <a:rPr lang="en-US" sz="1000" dirty="0">
                <a:hlinkClick r:id="rId42"/>
              </a:rPr>
              <a:t>Microscopes and Magnification Lesson Bundle</a:t>
            </a:r>
            <a:endParaRPr lang="en-US" sz="1000" dirty="0"/>
          </a:p>
          <a:p>
            <a:pPr eaLnBrk="1" hangingPunct="1"/>
            <a:r>
              <a:rPr lang="en-US" sz="1000" dirty="0">
                <a:hlinkClick r:id="rId43"/>
              </a:rPr>
              <a:t>Metric System / SI Lesson Bundle</a:t>
            </a:r>
            <a:endParaRPr lang="en-US" sz="1000" dirty="0"/>
          </a:p>
          <a:p>
            <a:pPr eaLnBrk="1" hangingPunct="1"/>
            <a:r>
              <a:rPr lang="en-US" sz="1000" dirty="0">
                <a:hlinkClick r:id="rId44"/>
              </a:rPr>
              <a:t>Scientific Notation Lesson Bundle</a:t>
            </a:r>
            <a:endParaRPr lang="en-US" sz="1000" dirty="0"/>
          </a:p>
          <a:p>
            <a:pPr eaLnBrk="1" hangingPunct="1"/>
            <a:r>
              <a:rPr lang="en-US" sz="1000" dirty="0">
                <a:hlinkClick r:id="rId45"/>
              </a:rPr>
              <a:t>Volume and Density Lesson Bundle</a:t>
            </a:r>
            <a:endParaRPr lang="en-US" sz="1000" dirty="0"/>
          </a:p>
          <a:p>
            <a:pPr eaLnBrk="1" hangingPunct="1"/>
            <a:r>
              <a:rPr lang="en-US" sz="1000" dirty="0">
                <a:hlinkClick r:id="rId46"/>
              </a:rPr>
              <a:t>Scientific Method, Observation Skills Lesson Bundle</a:t>
            </a:r>
            <a:endParaRPr lang="en-US" sz="1000" dirty="0"/>
          </a:p>
          <a:p>
            <a:pPr eaLnBrk="1" hangingPunct="1"/>
            <a:r>
              <a:rPr lang="en-US" sz="1000" dirty="0">
                <a:hlinkClick r:id="rId47"/>
              </a:rPr>
              <a:t>Science Skills Unit Flash Cards</a:t>
            </a:r>
            <a:endParaRPr lang="en-US" sz="1000" dirty="0"/>
          </a:p>
          <a:p>
            <a:pPr eaLnBrk="1" hangingPunct="1"/>
            <a:r>
              <a:rPr lang="en-US" sz="1000" dirty="0">
                <a:hlinkClick r:id="rId48"/>
              </a:rPr>
              <a:t>Science Skills Unit Crossword Puzzle</a:t>
            </a:r>
            <a:endParaRPr lang="en-US" sz="1000" dirty="0"/>
          </a:p>
          <a:p>
            <a:pPr eaLnBrk="1" hangingPunct="1"/>
            <a:r>
              <a:rPr lang="en-US" sz="1000" dirty="0">
                <a:hlinkClick r:id="rId49"/>
              </a:rPr>
              <a:t>Science Skills Unit Review Game</a:t>
            </a:r>
            <a:endParaRPr lang="en-US" sz="1000" dirty="0"/>
          </a:p>
          <a:p>
            <a:pPr eaLnBrk="1" hangingPunct="1"/>
            <a:r>
              <a:rPr lang="en-US" sz="1000" dirty="0">
                <a:hlinkClick r:id="rId50"/>
              </a:rPr>
              <a:t>Science Skills Unit Preview, Homework Bundle, Notes</a:t>
            </a:r>
            <a:endParaRPr lang="en-US" sz="1000" dirty="0">
              <a:solidFill>
                <a:srgbClr val="FFFF99"/>
              </a:solidFill>
            </a:endParaRPr>
          </a:p>
          <a:p>
            <a:endParaRPr lang="en-US" dirty="0"/>
          </a:p>
        </p:txBody>
      </p:sp>
      <p:sp>
        <p:nvSpPr>
          <p:cNvPr id="16" name="Rectangle 15"/>
          <p:cNvSpPr/>
          <p:nvPr/>
        </p:nvSpPr>
        <p:spPr>
          <a:xfrm>
            <a:off x="518649" y="5943600"/>
            <a:ext cx="350929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Physical Science</a:t>
            </a:r>
            <a:endParaRPr lang="en-US" sz="32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pic>
        <p:nvPicPr>
          <p:cNvPr id="17" name="Picture 1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19626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Earth Science Curriculum Link</a:t>
            </a:r>
            <a:endParaRPr lang="en-US" dirty="0"/>
          </a:p>
          <a:p>
            <a:endParaRPr lang="en-US" dirty="0"/>
          </a:p>
        </p:txBody>
      </p:sp>
      <p:sp>
        <p:nvSpPr>
          <p:cNvPr id="12" name="TextBox 11"/>
          <p:cNvSpPr txBox="1"/>
          <p:nvPr/>
        </p:nvSpPr>
        <p:spPr>
          <a:xfrm>
            <a:off x="380999" y="914400"/>
            <a:ext cx="4190999" cy="6217087"/>
          </a:xfrm>
          <a:prstGeom prst="rect">
            <a:avLst/>
          </a:prstGeom>
          <a:noFill/>
        </p:spPr>
        <p:txBody>
          <a:bodyPr wrap="square" rtlCol="0">
            <a:spAutoFit/>
          </a:bodyPr>
          <a:lstStyle/>
          <a:p>
            <a:r>
              <a:rPr lang="en-US" dirty="0" smtClean="0">
                <a:solidFill>
                  <a:srgbClr val="FFCC66"/>
                </a:solidFill>
              </a:rPr>
              <a:t>Geology Topics Unit</a:t>
            </a:r>
          </a:p>
          <a:p>
            <a:pPr eaLnBrk="1" hangingPunct="1"/>
            <a:r>
              <a:rPr lang="en-US" sz="1400" dirty="0">
                <a:hlinkClick r:id="rId3"/>
              </a:rPr>
              <a:t>Plate Tectonics, Continental Drift, Earth's Core, </a:t>
            </a:r>
          </a:p>
          <a:p>
            <a:pPr eaLnBrk="1" hangingPunct="1"/>
            <a:r>
              <a:rPr lang="en-US" sz="1400" dirty="0">
                <a:hlinkClick r:id="rId3"/>
              </a:rPr>
              <a:t>Plate Boundaries Lesson Bundle</a:t>
            </a:r>
            <a:endParaRPr lang="en-US" sz="1400" dirty="0"/>
          </a:p>
          <a:p>
            <a:pPr eaLnBrk="1" hangingPunct="1"/>
            <a:r>
              <a:rPr lang="en-US" sz="1400" dirty="0">
                <a:hlinkClick r:id="rId4"/>
              </a:rPr>
              <a:t>Dynamic Earth Review Game</a:t>
            </a:r>
            <a:endParaRPr lang="en-US" sz="1400" dirty="0"/>
          </a:p>
          <a:p>
            <a:pPr eaLnBrk="1" hangingPunct="1"/>
            <a:r>
              <a:rPr lang="en-US" sz="1400" dirty="0">
                <a:hlinkClick r:id="rId5"/>
              </a:rPr>
              <a:t>Plate Boundaries Visual Quiz</a:t>
            </a:r>
            <a:endParaRPr lang="en-US" sz="1400" dirty="0"/>
          </a:p>
          <a:p>
            <a:pPr eaLnBrk="1" hangingPunct="1"/>
            <a:r>
              <a:rPr lang="en-US" sz="1400" dirty="0">
                <a:hlinkClick r:id="rId6"/>
              </a:rPr>
              <a:t>Volcanoes Lesson Bundle</a:t>
            </a:r>
            <a:endParaRPr lang="en-US" sz="1400" dirty="0"/>
          </a:p>
          <a:p>
            <a:pPr eaLnBrk="1" hangingPunct="1"/>
            <a:r>
              <a:rPr lang="en-US" sz="1400" dirty="0">
                <a:hlinkClick r:id="rId7"/>
              </a:rPr>
              <a:t>Types of Volcanoes</a:t>
            </a:r>
            <a:endParaRPr lang="en-US" sz="1400" dirty="0"/>
          </a:p>
          <a:p>
            <a:pPr eaLnBrk="1" hangingPunct="1"/>
            <a:r>
              <a:rPr lang="en-US" sz="1400" dirty="0">
                <a:hlinkClick r:id="rId8"/>
              </a:rPr>
              <a:t>Volcanoes Review Game</a:t>
            </a:r>
            <a:endParaRPr lang="en-US" sz="1400" dirty="0"/>
          </a:p>
          <a:p>
            <a:pPr eaLnBrk="1" hangingPunct="1"/>
            <a:r>
              <a:rPr lang="en-US" sz="1400" dirty="0">
                <a:hlinkClick r:id="rId9"/>
              </a:rPr>
              <a:t>Earthquakes Lesson Bundle</a:t>
            </a:r>
            <a:endParaRPr lang="en-US" sz="1400" dirty="0"/>
          </a:p>
          <a:p>
            <a:pPr eaLnBrk="1" hangingPunct="1"/>
            <a:r>
              <a:rPr lang="en-US" sz="1400" dirty="0">
                <a:hlinkClick r:id="rId10"/>
              </a:rPr>
              <a:t>Earthquakes Review Game</a:t>
            </a:r>
            <a:endParaRPr lang="en-US" sz="1400" dirty="0"/>
          </a:p>
          <a:p>
            <a:pPr eaLnBrk="1" hangingPunct="1"/>
            <a:r>
              <a:rPr lang="en-US" sz="1400" dirty="0">
                <a:hlinkClick r:id="rId11"/>
              </a:rPr>
              <a:t>Rock Deformation, Compression, Tension, Shearing</a:t>
            </a:r>
            <a:endParaRPr lang="en-US" sz="1400" dirty="0"/>
          </a:p>
          <a:p>
            <a:pPr eaLnBrk="1" hangingPunct="1"/>
            <a:r>
              <a:rPr lang="en-US" sz="1400" dirty="0">
                <a:hlinkClick r:id="rId12"/>
              </a:rPr>
              <a:t>Minerals Lesson Bundle</a:t>
            </a:r>
            <a:endParaRPr lang="en-US" sz="1400" dirty="0"/>
          </a:p>
          <a:p>
            <a:pPr eaLnBrk="1" hangingPunct="1"/>
            <a:r>
              <a:rPr lang="en-US" sz="1400" dirty="0">
                <a:hlinkClick r:id="rId13"/>
              </a:rPr>
              <a:t>Minerals Review Game</a:t>
            </a:r>
            <a:endParaRPr lang="en-US" sz="1400" dirty="0"/>
          </a:p>
          <a:p>
            <a:pPr eaLnBrk="1" hangingPunct="1"/>
            <a:r>
              <a:rPr lang="en-US" sz="1400" dirty="0">
                <a:hlinkClick r:id="rId14"/>
              </a:rPr>
              <a:t>Rock or Mineral PowerPoint </a:t>
            </a:r>
            <a:r>
              <a:rPr lang="en-US" sz="1400" dirty="0" smtClean="0">
                <a:hlinkClick r:id="rId14"/>
              </a:rPr>
              <a:t>Quiz</a:t>
            </a:r>
            <a:endParaRPr lang="en-US" sz="1400" dirty="0" smtClean="0"/>
          </a:p>
          <a:p>
            <a:r>
              <a:rPr lang="en-US" sz="1400" dirty="0">
                <a:hlinkClick r:id="rId15"/>
              </a:rPr>
              <a:t>Rocks and Minerals Lesson Bundle</a:t>
            </a:r>
            <a:endParaRPr lang="en-US" sz="1400" dirty="0"/>
          </a:p>
          <a:p>
            <a:r>
              <a:rPr lang="en-US" sz="1400" dirty="0">
                <a:hlinkClick r:id="rId16"/>
              </a:rPr>
              <a:t>Rocks and Minerals Flash Cards</a:t>
            </a:r>
            <a:endParaRPr lang="en-US" sz="1400" dirty="0"/>
          </a:p>
          <a:p>
            <a:r>
              <a:rPr lang="en-US" sz="1400" dirty="0">
                <a:hlinkClick r:id="rId17"/>
              </a:rPr>
              <a:t>Types of Rocks Visual Quiz</a:t>
            </a:r>
            <a:endParaRPr lang="en-US" sz="1400" dirty="0"/>
          </a:p>
          <a:p>
            <a:r>
              <a:rPr lang="en-US" sz="1400" dirty="0">
                <a:hlinkClick r:id="rId18"/>
              </a:rPr>
              <a:t>Rocks and the Rock Cycle Lesson Bundle</a:t>
            </a:r>
            <a:endParaRPr lang="en-US" sz="1400" dirty="0"/>
          </a:p>
          <a:p>
            <a:r>
              <a:rPr lang="en-US" sz="1400" dirty="0">
                <a:hlinkClick r:id="rId19"/>
              </a:rPr>
              <a:t>Rocks and Rock Cycle Review Game</a:t>
            </a:r>
            <a:endParaRPr lang="en-US" sz="1400" dirty="0"/>
          </a:p>
          <a:p>
            <a:r>
              <a:rPr lang="en-US" sz="1400" dirty="0">
                <a:hlinkClick r:id="rId20"/>
              </a:rPr>
              <a:t>Geologic Timescale, Earth System History Lesson Bundle</a:t>
            </a:r>
            <a:endParaRPr lang="en-US" sz="1400" dirty="0"/>
          </a:p>
          <a:p>
            <a:r>
              <a:rPr lang="en-US" sz="1400" dirty="0">
                <a:hlinkClick r:id="rId21"/>
              </a:rPr>
              <a:t>Earth Geologic History Quiz Game</a:t>
            </a:r>
            <a:endParaRPr lang="en-US" sz="1400" dirty="0"/>
          </a:p>
          <a:p>
            <a:r>
              <a:rPr lang="en-US" sz="1400" dirty="0">
                <a:hlinkClick r:id="rId22"/>
              </a:rPr>
              <a:t>Geology Unit Crossword Puzzle</a:t>
            </a:r>
            <a:endParaRPr lang="en-US" sz="1400" dirty="0"/>
          </a:p>
          <a:p>
            <a:r>
              <a:rPr lang="en-US" sz="1400" dirty="0">
                <a:hlinkClick r:id="rId23"/>
              </a:rPr>
              <a:t>Geology Unit Preview, Bundled Homework, Unit Notes</a:t>
            </a:r>
            <a:endParaRPr lang="en-US" sz="1400" dirty="0"/>
          </a:p>
          <a:p>
            <a:pPr eaLnBrk="1" hangingPunct="1"/>
            <a:endParaRPr lang="en-US" sz="1200" dirty="0">
              <a:solidFill>
                <a:srgbClr val="FFCC99"/>
              </a:solidFill>
            </a:endParaRPr>
          </a:p>
          <a:p>
            <a:endParaRPr lang="en-US" dirty="0"/>
          </a:p>
        </p:txBody>
      </p:sp>
      <p:sp>
        <p:nvSpPr>
          <p:cNvPr id="15" name="TextBox 14"/>
          <p:cNvSpPr txBox="1"/>
          <p:nvPr/>
        </p:nvSpPr>
        <p:spPr>
          <a:xfrm>
            <a:off x="4525507" y="1905000"/>
            <a:ext cx="4272130" cy="5139869"/>
          </a:xfrm>
          <a:prstGeom prst="rect">
            <a:avLst/>
          </a:prstGeom>
          <a:noFill/>
        </p:spPr>
        <p:txBody>
          <a:bodyPr wrap="square" rtlCol="0">
            <a:spAutoFit/>
          </a:bodyPr>
          <a:lstStyle/>
          <a:p>
            <a:r>
              <a:rPr lang="en-US" dirty="0" smtClean="0">
                <a:solidFill>
                  <a:srgbClr val="FFCC66"/>
                </a:solidFill>
              </a:rPr>
              <a:t>Astronomy Topics Unit</a:t>
            </a:r>
          </a:p>
          <a:p>
            <a:pPr eaLnBrk="1" hangingPunct="1"/>
            <a:r>
              <a:rPr lang="en-US" sz="1400" dirty="0">
                <a:hlinkClick r:id="rId24"/>
              </a:rPr>
              <a:t>Solar System and Sun Lesson Bundle</a:t>
            </a:r>
            <a:endParaRPr lang="en-US" sz="1400" dirty="0"/>
          </a:p>
          <a:p>
            <a:pPr eaLnBrk="1" hangingPunct="1"/>
            <a:r>
              <a:rPr lang="en-US" sz="1400" dirty="0">
                <a:hlinkClick r:id="rId25"/>
              </a:rPr>
              <a:t>Sun Lesson Bundle</a:t>
            </a:r>
            <a:endParaRPr lang="en-US" sz="1400" dirty="0"/>
          </a:p>
          <a:p>
            <a:pPr eaLnBrk="1" hangingPunct="1"/>
            <a:r>
              <a:rPr lang="en-US" sz="1400" dirty="0">
                <a:hlinkClick r:id="rId26"/>
              </a:rPr>
              <a:t>Solar System and Sun Review Game</a:t>
            </a:r>
            <a:endParaRPr lang="en-US" sz="1400" dirty="0"/>
          </a:p>
          <a:p>
            <a:pPr eaLnBrk="1" hangingPunct="1"/>
            <a:r>
              <a:rPr lang="en-US" sz="1400" dirty="0">
                <a:hlinkClick r:id="rId27"/>
              </a:rPr>
              <a:t>Solar and Lunar Eclipse Lesson Bundle</a:t>
            </a:r>
            <a:endParaRPr lang="en-US" sz="1400" dirty="0"/>
          </a:p>
          <a:p>
            <a:pPr eaLnBrk="1" hangingPunct="1"/>
            <a:r>
              <a:rPr lang="en-US" sz="1400" dirty="0">
                <a:hlinkClick r:id="rId28"/>
              </a:rPr>
              <a:t>Inner Planets Lesson Bundle</a:t>
            </a:r>
            <a:endParaRPr lang="en-US" sz="1400" dirty="0"/>
          </a:p>
          <a:p>
            <a:pPr eaLnBrk="1" hangingPunct="1"/>
            <a:r>
              <a:rPr lang="en-US" sz="1400" dirty="0">
                <a:hlinkClick r:id="rId29"/>
              </a:rPr>
              <a:t>Inner Planets Review Game</a:t>
            </a:r>
            <a:endParaRPr lang="en-US" sz="1400" dirty="0"/>
          </a:p>
          <a:p>
            <a:pPr eaLnBrk="1" hangingPunct="1"/>
            <a:r>
              <a:rPr lang="en-US" sz="1400" dirty="0">
                <a:hlinkClick r:id="rId30"/>
              </a:rPr>
              <a:t>Moon, Phases of the Moon, Tides, Seasons, Lesson Bundle</a:t>
            </a:r>
            <a:endParaRPr lang="en-US" sz="1400" dirty="0"/>
          </a:p>
          <a:p>
            <a:pPr eaLnBrk="1" hangingPunct="1"/>
            <a:r>
              <a:rPr lang="en-US" sz="1400" dirty="0">
                <a:hlinkClick r:id="rId31"/>
              </a:rPr>
              <a:t>Rocketry Lesson Bundle</a:t>
            </a:r>
            <a:endParaRPr lang="en-US" sz="1400" dirty="0"/>
          </a:p>
          <a:p>
            <a:pPr eaLnBrk="1" hangingPunct="1"/>
            <a:r>
              <a:rPr lang="da-DK" sz="1400" dirty="0">
                <a:hlinkClick r:id="rId32"/>
              </a:rPr>
              <a:t>Asteroid Belt, Meteors, Torino Scale Lesson Bundle</a:t>
            </a:r>
            <a:endParaRPr lang="da-DK" sz="1400" dirty="0"/>
          </a:p>
          <a:p>
            <a:pPr eaLnBrk="1" hangingPunct="1"/>
            <a:r>
              <a:rPr lang="en-US" sz="1400" dirty="0">
                <a:hlinkClick r:id="rId33"/>
              </a:rPr>
              <a:t>Asteroid Belt and Rocketry Review </a:t>
            </a:r>
            <a:r>
              <a:rPr lang="en-US" sz="1400" dirty="0" smtClean="0">
                <a:hlinkClick r:id="rId33"/>
              </a:rPr>
              <a:t>Game</a:t>
            </a:r>
            <a:endParaRPr lang="en-US" sz="1400" dirty="0" smtClean="0"/>
          </a:p>
          <a:p>
            <a:r>
              <a:rPr lang="en-US" sz="1400" dirty="0">
                <a:hlinkClick r:id="rId34"/>
              </a:rPr>
              <a:t>Mission to the Moon, Apollo Lesson</a:t>
            </a:r>
            <a:endParaRPr lang="en-US" sz="1400" dirty="0"/>
          </a:p>
          <a:p>
            <a:pPr eaLnBrk="1" hangingPunct="1"/>
            <a:r>
              <a:rPr lang="en-US" sz="1400" dirty="0">
                <a:hlinkClick r:id="rId35"/>
              </a:rPr>
              <a:t>Outer Planets Lesson Bundle</a:t>
            </a:r>
            <a:endParaRPr lang="en-US" sz="1400" dirty="0"/>
          </a:p>
          <a:p>
            <a:pPr eaLnBrk="1" hangingPunct="1"/>
            <a:r>
              <a:rPr lang="en-US" sz="1400" dirty="0">
                <a:hlinkClick r:id="rId36"/>
              </a:rPr>
              <a:t>Outer Planets Review Game</a:t>
            </a:r>
            <a:endParaRPr lang="en-US" sz="1400" dirty="0"/>
          </a:p>
          <a:p>
            <a:pPr eaLnBrk="1" hangingPunct="1"/>
            <a:r>
              <a:rPr lang="en-US" sz="1400" dirty="0">
                <a:hlinkClick r:id="rId37"/>
              </a:rPr>
              <a:t>Beyond the Solar System Lesson Bundle</a:t>
            </a:r>
            <a:endParaRPr lang="en-US" sz="1400" dirty="0"/>
          </a:p>
          <a:p>
            <a:pPr eaLnBrk="1" hangingPunct="1"/>
            <a:r>
              <a:rPr lang="en-US" sz="1400" dirty="0">
                <a:hlinkClick r:id="rId38"/>
              </a:rPr>
              <a:t>Beyond the Solar System, Galaxies, Black Holes, Constellations Review Game</a:t>
            </a:r>
            <a:endParaRPr lang="en-US" sz="1400" dirty="0"/>
          </a:p>
          <a:p>
            <a:pPr eaLnBrk="1" hangingPunct="1"/>
            <a:r>
              <a:rPr lang="en-US" sz="1400" dirty="0">
                <a:hlinkClick r:id="rId39"/>
              </a:rPr>
              <a:t>Galaxy Lesson, Hubble Exploration</a:t>
            </a:r>
            <a:endParaRPr lang="en-US" sz="1400" dirty="0"/>
          </a:p>
          <a:p>
            <a:pPr eaLnBrk="1" hangingPunct="1"/>
            <a:r>
              <a:rPr lang="en-US" sz="1400" dirty="0">
                <a:hlinkClick r:id="rId40"/>
              </a:rPr>
              <a:t>Astronomy Unit Crossword Puzzle</a:t>
            </a:r>
            <a:endParaRPr lang="en-US" sz="1400" dirty="0"/>
          </a:p>
          <a:p>
            <a:pPr eaLnBrk="1" hangingPunct="1"/>
            <a:r>
              <a:rPr lang="en-US" sz="1400" dirty="0">
                <a:hlinkClick r:id="rId41"/>
              </a:rPr>
              <a:t>Astronomy Unit in Spanish</a:t>
            </a:r>
            <a:endParaRPr lang="en-US" sz="1400" dirty="0"/>
          </a:p>
          <a:p>
            <a:pPr eaLnBrk="1" hangingPunct="1"/>
            <a:endParaRPr lang="en-US" sz="1200" dirty="0"/>
          </a:p>
          <a:p>
            <a:endParaRPr lang="en-US" dirty="0"/>
          </a:p>
        </p:txBody>
      </p:sp>
      <p:pic>
        <p:nvPicPr>
          <p:cNvPr id="16" name="Picture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46605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Earth Science Curriculum Link</a:t>
            </a:r>
            <a:endParaRPr lang="en-US" dirty="0"/>
          </a:p>
          <a:p>
            <a:endParaRPr lang="en-US" dirty="0"/>
          </a:p>
        </p:txBody>
      </p:sp>
      <p:sp>
        <p:nvSpPr>
          <p:cNvPr id="12" name="TextBox 11"/>
          <p:cNvSpPr txBox="1"/>
          <p:nvPr/>
        </p:nvSpPr>
        <p:spPr>
          <a:xfrm>
            <a:off x="4419600" y="2140116"/>
            <a:ext cx="3962400" cy="4555093"/>
          </a:xfrm>
          <a:prstGeom prst="rect">
            <a:avLst/>
          </a:prstGeom>
          <a:noFill/>
        </p:spPr>
        <p:txBody>
          <a:bodyPr wrap="square" rtlCol="0">
            <a:spAutoFit/>
          </a:bodyPr>
          <a:lstStyle/>
          <a:p>
            <a:r>
              <a:rPr lang="en-US" dirty="0" smtClean="0">
                <a:solidFill>
                  <a:srgbClr val="FFCC66"/>
                </a:solidFill>
              </a:rPr>
              <a:t>Weather and Climate Unit</a:t>
            </a:r>
          </a:p>
          <a:p>
            <a:pPr eaLnBrk="1" hangingPunct="1"/>
            <a:r>
              <a:rPr lang="en-US" sz="1600" dirty="0">
                <a:hlinkClick r:id="rId3"/>
              </a:rPr>
              <a:t>Atmosphere Lesson Bundle</a:t>
            </a:r>
            <a:endParaRPr lang="en-US" sz="1600" dirty="0"/>
          </a:p>
          <a:p>
            <a:pPr eaLnBrk="1" hangingPunct="1"/>
            <a:r>
              <a:rPr lang="fr-FR" sz="1600" dirty="0">
                <a:hlinkClick r:id="rId4"/>
              </a:rPr>
              <a:t>Ozone Layer, Air Pollution, Skin Cancer</a:t>
            </a:r>
            <a:endParaRPr lang="fr-FR" sz="1600" dirty="0"/>
          </a:p>
          <a:p>
            <a:pPr eaLnBrk="1" hangingPunct="1"/>
            <a:r>
              <a:rPr lang="en-US" sz="1600" dirty="0">
                <a:hlinkClick r:id="rId5"/>
              </a:rPr>
              <a:t>Atmosphere, Layers of the Atmosphere, Pollution Quiz Game</a:t>
            </a:r>
            <a:endParaRPr lang="en-US" sz="1600" dirty="0"/>
          </a:p>
          <a:p>
            <a:pPr eaLnBrk="1" hangingPunct="1"/>
            <a:r>
              <a:rPr lang="en-US" sz="1600" dirty="0">
                <a:hlinkClick r:id="rId6"/>
              </a:rPr>
              <a:t>Air Pressure and Winds Lesson Bundle</a:t>
            </a:r>
            <a:endParaRPr lang="en-US" sz="1600" dirty="0"/>
          </a:p>
          <a:p>
            <a:pPr eaLnBrk="1" hangingPunct="1"/>
            <a:r>
              <a:rPr lang="en-US" sz="1600" dirty="0">
                <a:hlinkClick r:id="rId7"/>
              </a:rPr>
              <a:t>Severe Weather Lesson Bundle, Hurricanes, Tornado, Blizzards</a:t>
            </a:r>
            <a:endParaRPr lang="en-US" sz="1600" dirty="0"/>
          </a:p>
          <a:p>
            <a:pPr eaLnBrk="1" hangingPunct="1"/>
            <a:r>
              <a:rPr lang="en-US" sz="1600" dirty="0">
                <a:hlinkClick r:id="rId8"/>
              </a:rPr>
              <a:t>Seasons Lesson Bundle, Axial Tilt</a:t>
            </a:r>
            <a:endParaRPr lang="en-US" sz="1600" dirty="0"/>
          </a:p>
          <a:p>
            <a:pPr eaLnBrk="1" hangingPunct="1"/>
            <a:r>
              <a:rPr lang="en-US" sz="1600" dirty="0">
                <a:hlinkClick r:id="rId9"/>
              </a:rPr>
              <a:t>Weather, Wind, Seasons, Quiz Game</a:t>
            </a:r>
            <a:endParaRPr lang="en-US" sz="1600" dirty="0"/>
          </a:p>
          <a:p>
            <a:pPr eaLnBrk="1" hangingPunct="1"/>
            <a:r>
              <a:rPr lang="en-US" sz="1600" dirty="0">
                <a:hlinkClick r:id="rId10"/>
              </a:rPr>
              <a:t>Winds, Global Winds, Wind Chill Lesson Bundle</a:t>
            </a:r>
            <a:endParaRPr lang="en-US" sz="1600" dirty="0"/>
          </a:p>
          <a:p>
            <a:pPr eaLnBrk="1" hangingPunct="1"/>
            <a:r>
              <a:rPr lang="en-US" sz="1600" dirty="0">
                <a:hlinkClick r:id="rId11"/>
              </a:rPr>
              <a:t>Oceans and Weather, Water Cycle, Clouds Lesson Bundle</a:t>
            </a:r>
            <a:endParaRPr lang="en-US" sz="1600" dirty="0"/>
          </a:p>
          <a:p>
            <a:pPr eaLnBrk="1" hangingPunct="1"/>
            <a:r>
              <a:rPr lang="en-US" sz="1600" dirty="0">
                <a:hlinkClick r:id="rId12"/>
              </a:rPr>
              <a:t>Water Cycle and Clouds Lesson Bundle</a:t>
            </a:r>
            <a:endParaRPr lang="en-US" sz="1600" dirty="0"/>
          </a:p>
          <a:p>
            <a:endParaRPr lang="en-US" dirty="0" smtClean="0"/>
          </a:p>
          <a:p>
            <a:pPr eaLnBrk="1" hangingPunct="1"/>
            <a:endParaRPr lang="en-US" sz="1200" dirty="0">
              <a:solidFill>
                <a:srgbClr val="FFCC99"/>
              </a:solidFill>
            </a:endParaRPr>
          </a:p>
          <a:p>
            <a:endParaRPr lang="en-US" dirty="0"/>
          </a:p>
        </p:txBody>
      </p:sp>
      <p:sp>
        <p:nvSpPr>
          <p:cNvPr id="15" name="TextBox 14"/>
          <p:cNvSpPr txBox="1"/>
          <p:nvPr/>
        </p:nvSpPr>
        <p:spPr>
          <a:xfrm>
            <a:off x="311462" y="900499"/>
            <a:ext cx="3879538" cy="6586418"/>
          </a:xfrm>
          <a:prstGeom prst="rect">
            <a:avLst/>
          </a:prstGeom>
          <a:noFill/>
        </p:spPr>
        <p:txBody>
          <a:bodyPr wrap="square" rtlCol="0">
            <a:spAutoFit/>
          </a:bodyPr>
          <a:lstStyle/>
          <a:p>
            <a:r>
              <a:rPr lang="en-US" dirty="0" smtClean="0">
                <a:solidFill>
                  <a:srgbClr val="FFCC66"/>
                </a:solidFill>
              </a:rPr>
              <a:t>Weathering, Soil Science, Soil Conservation, Ice Ages, Glaciers Unit</a:t>
            </a:r>
          </a:p>
          <a:p>
            <a:r>
              <a:rPr lang="en-US" sz="1600" dirty="0">
                <a:hlinkClick r:id="rId13"/>
              </a:rPr>
              <a:t>Mechanical and Chemical Weathering Lesson Bundle</a:t>
            </a:r>
            <a:endParaRPr lang="en-US" sz="1600" dirty="0"/>
          </a:p>
          <a:p>
            <a:r>
              <a:rPr lang="en-US" sz="1600" dirty="0">
                <a:hlinkClick r:id="rId14"/>
              </a:rPr>
              <a:t>Mechanical and Chemical Weathering Review Game</a:t>
            </a:r>
            <a:endParaRPr lang="en-US" sz="1600" dirty="0"/>
          </a:p>
          <a:p>
            <a:r>
              <a:rPr lang="en-US" sz="1600" dirty="0">
                <a:hlinkClick r:id="rId15"/>
              </a:rPr>
              <a:t>Soil Science Lesson Bundle</a:t>
            </a:r>
            <a:endParaRPr lang="en-US" sz="1600" dirty="0"/>
          </a:p>
          <a:p>
            <a:r>
              <a:rPr lang="en-US" sz="1600" dirty="0">
                <a:hlinkClick r:id="rId16"/>
              </a:rPr>
              <a:t>Erosion, Soil Conservation Lesson Bundle</a:t>
            </a:r>
            <a:endParaRPr lang="en-US" sz="1600" dirty="0"/>
          </a:p>
          <a:p>
            <a:r>
              <a:rPr lang="en-US" sz="1600" dirty="0">
                <a:hlinkClick r:id="rId17"/>
              </a:rPr>
              <a:t>Soil Science, Erosion, Soil Conservation Review Game</a:t>
            </a:r>
            <a:endParaRPr lang="en-US" sz="1600" dirty="0"/>
          </a:p>
          <a:p>
            <a:r>
              <a:rPr lang="en-US" sz="1600" dirty="0">
                <a:hlinkClick r:id="rId18"/>
              </a:rPr>
              <a:t>Weathering, Soil Science Unit Flash Cards</a:t>
            </a:r>
            <a:endParaRPr lang="en-US" sz="1600" dirty="0"/>
          </a:p>
          <a:p>
            <a:r>
              <a:rPr lang="en-US" sz="1600" dirty="0">
                <a:hlinkClick r:id="rId19"/>
              </a:rPr>
              <a:t>Weathering and Soil Science Crossword Puzzle</a:t>
            </a:r>
            <a:endParaRPr lang="en-US" sz="1600" dirty="0"/>
          </a:p>
          <a:p>
            <a:r>
              <a:rPr lang="en-US" sz="1600" dirty="0">
                <a:hlinkClick r:id="rId20"/>
              </a:rPr>
              <a:t>Ice Ages and Glaciers Lesson Bundle</a:t>
            </a:r>
            <a:endParaRPr lang="en-US" sz="1600" dirty="0"/>
          </a:p>
          <a:p>
            <a:r>
              <a:rPr lang="en-US" sz="1600" dirty="0">
                <a:hlinkClick r:id="rId21"/>
              </a:rPr>
              <a:t>Ice Ages and Glaciers Review Game</a:t>
            </a:r>
            <a:endParaRPr lang="en-US" sz="1600" dirty="0"/>
          </a:p>
          <a:p>
            <a:r>
              <a:rPr lang="en-US" sz="1600" dirty="0">
                <a:hlinkClick r:id="rId22"/>
              </a:rPr>
              <a:t>Ice Ages and Glaciers Crossword Puzzle</a:t>
            </a:r>
            <a:endParaRPr lang="en-US" sz="1600" dirty="0"/>
          </a:p>
          <a:p>
            <a:r>
              <a:rPr lang="en-US" sz="1600" dirty="0">
                <a:hlinkClick r:id="rId23"/>
              </a:rPr>
              <a:t>Ice Ages, Glaciers Unit Flash Cards</a:t>
            </a:r>
            <a:endParaRPr lang="en-US" sz="1600" dirty="0"/>
          </a:p>
          <a:p>
            <a:r>
              <a:rPr lang="en-US" sz="1600" dirty="0">
                <a:hlinkClick r:id="rId24"/>
              </a:rPr>
              <a:t>Weathering, Soil Science, Soil Conservation, Ice Ages, Glaciers Unit Preview</a:t>
            </a:r>
            <a:endParaRPr lang="en-US" sz="1600" dirty="0"/>
          </a:p>
          <a:p>
            <a:endParaRPr lang="en-US" dirty="0" smtClean="0"/>
          </a:p>
          <a:p>
            <a:pPr eaLnBrk="1" hangingPunct="1"/>
            <a:endParaRPr lang="en-US" sz="1200" dirty="0"/>
          </a:p>
          <a:p>
            <a:endParaRPr lang="en-US" dirty="0"/>
          </a:p>
        </p:txBody>
      </p:sp>
      <p:pic>
        <p:nvPicPr>
          <p:cNvPr id="1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43369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Earth Science Curriculum Link</a:t>
            </a:r>
            <a:endParaRPr lang="en-US" dirty="0"/>
          </a:p>
          <a:p>
            <a:endParaRPr lang="en-US" dirty="0"/>
          </a:p>
        </p:txBody>
      </p:sp>
      <p:sp>
        <p:nvSpPr>
          <p:cNvPr id="12" name="TextBox 11"/>
          <p:cNvSpPr txBox="1"/>
          <p:nvPr/>
        </p:nvSpPr>
        <p:spPr>
          <a:xfrm>
            <a:off x="311462" y="4572000"/>
            <a:ext cx="6934201" cy="2031325"/>
          </a:xfrm>
          <a:prstGeom prst="rect">
            <a:avLst/>
          </a:prstGeom>
          <a:noFill/>
        </p:spPr>
        <p:txBody>
          <a:bodyPr wrap="square" rtlCol="0">
            <a:spAutoFit/>
          </a:bodyPr>
          <a:lstStyle/>
          <a:p>
            <a:r>
              <a:rPr lang="en-US" dirty="0" smtClean="0">
                <a:solidFill>
                  <a:srgbClr val="FFCC66"/>
                </a:solidFill>
              </a:rPr>
              <a:t>Water Molecule Unit</a:t>
            </a:r>
          </a:p>
          <a:p>
            <a:pPr>
              <a:defRPr/>
            </a:pPr>
            <a:r>
              <a:rPr lang="en-US" dirty="0">
                <a:hlinkClick r:id="rId3"/>
              </a:rPr>
              <a:t>Water Use, Water on Earth, Water Conservation Lesson Bundle</a:t>
            </a:r>
            <a:endParaRPr lang="en-US" dirty="0"/>
          </a:p>
          <a:p>
            <a:pPr>
              <a:defRPr/>
            </a:pPr>
            <a:r>
              <a:rPr lang="en-US" dirty="0">
                <a:hlinkClick r:id="rId4"/>
              </a:rPr>
              <a:t>Groundwater, Groundwater Pollution Lesson Bundle</a:t>
            </a:r>
            <a:endParaRPr lang="en-US" dirty="0"/>
          </a:p>
          <a:p>
            <a:pPr>
              <a:defRPr/>
            </a:pPr>
            <a:r>
              <a:rPr lang="en-US" dirty="0">
                <a:hlinkClick r:id="rId5"/>
              </a:rPr>
              <a:t>Properties of Water Lesson Bundle</a:t>
            </a:r>
            <a:endParaRPr lang="en-US" dirty="0"/>
          </a:p>
          <a:p>
            <a:pPr>
              <a:defRPr/>
            </a:pPr>
            <a:r>
              <a:rPr lang="en-US" dirty="0">
                <a:hlinkClick r:id="rId6"/>
              </a:rPr>
              <a:t>Water Cycle Lesson Bundle</a:t>
            </a:r>
            <a:endParaRPr lang="en-US" dirty="0"/>
          </a:p>
          <a:p>
            <a:pPr>
              <a:defRPr/>
            </a:pPr>
            <a:r>
              <a:rPr lang="en-US" dirty="0">
                <a:hlinkClick r:id="rId7"/>
              </a:rPr>
              <a:t>Water Unit Review Game</a:t>
            </a:r>
            <a:endParaRPr lang="en-US" dirty="0"/>
          </a:p>
          <a:p>
            <a:pPr>
              <a:defRPr/>
            </a:pPr>
            <a:r>
              <a:rPr lang="en-US" dirty="0">
                <a:hlinkClick r:id="rId8"/>
              </a:rPr>
              <a:t>Water Unit Preview, Homework Package, Unit Notes, </a:t>
            </a:r>
            <a:r>
              <a:rPr lang="en-US" dirty="0" smtClean="0">
                <a:hlinkClick r:id="rId8"/>
              </a:rPr>
              <a:t>more</a:t>
            </a:r>
            <a:endParaRPr lang="en-US" dirty="0"/>
          </a:p>
        </p:txBody>
      </p:sp>
      <p:sp>
        <p:nvSpPr>
          <p:cNvPr id="15" name="TextBox 14"/>
          <p:cNvSpPr txBox="1"/>
          <p:nvPr/>
        </p:nvSpPr>
        <p:spPr>
          <a:xfrm>
            <a:off x="311462" y="931139"/>
            <a:ext cx="7079938" cy="3693319"/>
          </a:xfrm>
          <a:prstGeom prst="rect">
            <a:avLst/>
          </a:prstGeom>
          <a:noFill/>
        </p:spPr>
        <p:txBody>
          <a:bodyPr wrap="square" rtlCol="0">
            <a:spAutoFit/>
          </a:bodyPr>
          <a:lstStyle/>
          <a:p>
            <a:r>
              <a:rPr lang="en-US" dirty="0" smtClean="0">
                <a:solidFill>
                  <a:srgbClr val="FFCC66"/>
                </a:solidFill>
              </a:rPr>
              <a:t>Rivers, Lakes, and </a:t>
            </a:r>
          </a:p>
          <a:p>
            <a:r>
              <a:rPr lang="en-US" dirty="0" smtClean="0">
                <a:solidFill>
                  <a:srgbClr val="FFCC66"/>
                </a:solidFill>
              </a:rPr>
              <a:t>Water Quality Unit</a:t>
            </a:r>
          </a:p>
          <a:p>
            <a:pPr eaLnBrk="1" hangingPunct="1"/>
            <a:r>
              <a:rPr lang="en-US" dirty="0">
                <a:hlinkClick r:id="rId9"/>
              </a:rPr>
              <a:t>Rivers and Watershed Lesson Bundle</a:t>
            </a:r>
            <a:endParaRPr lang="en-US" dirty="0"/>
          </a:p>
          <a:p>
            <a:pPr eaLnBrk="1" hangingPunct="1"/>
            <a:r>
              <a:rPr lang="en-US" dirty="0">
                <a:hlinkClick r:id="rId10"/>
              </a:rPr>
              <a:t>Flooding Lesson Bundle</a:t>
            </a:r>
            <a:endParaRPr lang="en-US" dirty="0"/>
          </a:p>
          <a:p>
            <a:pPr eaLnBrk="1" hangingPunct="1"/>
            <a:r>
              <a:rPr lang="en-US" dirty="0">
                <a:hlinkClick r:id="rId11"/>
              </a:rPr>
              <a:t>Benthic </a:t>
            </a:r>
            <a:r>
              <a:rPr lang="en-US" dirty="0" err="1">
                <a:hlinkClick r:id="rId11"/>
              </a:rPr>
              <a:t>Macroinvertebrate</a:t>
            </a:r>
            <a:r>
              <a:rPr lang="en-US" dirty="0">
                <a:hlinkClick r:id="rId11"/>
              </a:rPr>
              <a:t> Lesson Bundle</a:t>
            </a:r>
            <a:endParaRPr lang="en-US" dirty="0"/>
          </a:p>
          <a:p>
            <a:pPr eaLnBrk="1" hangingPunct="1"/>
            <a:r>
              <a:rPr lang="en-US" dirty="0">
                <a:hlinkClick r:id="rId12"/>
              </a:rPr>
              <a:t>Lake Turnover Lesson Bundle</a:t>
            </a:r>
            <a:endParaRPr lang="en-US" dirty="0"/>
          </a:p>
          <a:p>
            <a:pPr eaLnBrk="1" hangingPunct="1"/>
            <a:r>
              <a:rPr lang="en-US" dirty="0">
                <a:hlinkClick r:id="rId13"/>
              </a:rPr>
              <a:t>Salmon Lesson Bundle</a:t>
            </a:r>
            <a:endParaRPr lang="en-US" dirty="0"/>
          </a:p>
          <a:p>
            <a:pPr eaLnBrk="1" hangingPunct="1"/>
            <a:r>
              <a:rPr lang="en-US" dirty="0">
                <a:hlinkClick r:id="rId14"/>
              </a:rPr>
              <a:t>Fish Lesson, Fashion a Fish, Lesson Bundle</a:t>
            </a:r>
            <a:endParaRPr lang="en-US" dirty="0"/>
          </a:p>
          <a:p>
            <a:pPr eaLnBrk="1" hangingPunct="1"/>
            <a:r>
              <a:rPr lang="en-US" dirty="0">
                <a:hlinkClick r:id="rId15"/>
              </a:rPr>
              <a:t>Rivers, Lakes, and Water Quality Unit Review Game</a:t>
            </a:r>
            <a:endParaRPr lang="en-US" dirty="0"/>
          </a:p>
          <a:p>
            <a:pPr eaLnBrk="1" hangingPunct="1"/>
            <a:r>
              <a:rPr lang="en-US" dirty="0">
                <a:hlinkClick r:id="rId16"/>
              </a:rPr>
              <a:t>Rivers, Lakes, and Water Quality Crossword Puzzle</a:t>
            </a:r>
            <a:r>
              <a:rPr lang="en-US" dirty="0">
                <a:solidFill>
                  <a:srgbClr val="FFFF99"/>
                </a:solidFill>
              </a:rPr>
              <a:t> </a:t>
            </a:r>
            <a:r>
              <a:rPr lang="en-US" dirty="0"/>
              <a:t> </a:t>
            </a:r>
          </a:p>
          <a:p>
            <a:pPr eaLnBrk="1" hangingPunct="1"/>
            <a:r>
              <a:rPr lang="en-US" dirty="0">
                <a:hlinkClick r:id="rId17"/>
              </a:rPr>
              <a:t>Rivers, Lakes, and Water Quality Unit Preview, Homework Bundle, Unit Notes</a:t>
            </a:r>
            <a:endParaRPr lang="en-US" dirty="0"/>
          </a:p>
          <a:p>
            <a:endParaRPr lang="en-US" dirty="0" smtClean="0"/>
          </a:p>
        </p:txBody>
      </p:sp>
      <p:pic>
        <p:nvPicPr>
          <p:cNvPr id="1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724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996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1"/>
          </p:nvPr>
        </p:nvSpPr>
        <p:spPr>
          <a:xfrm>
            <a:off x="152400" y="228600"/>
            <a:ext cx="8763000" cy="5897563"/>
          </a:xfrm>
        </p:spPr>
        <p:txBody>
          <a:bodyPr/>
          <a:lstStyle/>
          <a:p>
            <a:r>
              <a:rPr lang="en-US" smtClean="0">
                <a:solidFill>
                  <a:srgbClr val="FFCC99"/>
                </a:solidFill>
              </a:rPr>
              <a:t>Individual units within the curriculum</a:t>
            </a:r>
            <a:endParaRPr lang="en-US" smtClean="0">
              <a:solidFill>
                <a:srgbClr val="9999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03062614"/>
              </p:ext>
            </p:extLst>
          </p:nvPr>
        </p:nvGraphicFramePr>
        <p:xfrm>
          <a:off x="228600" y="914400"/>
          <a:ext cx="8763000" cy="4854575"/>
        </p:xfrm>
        <a:graphic>
          <a:graphicData uri="http://schemas.openxmlformats.org/drawingml/2006/table">
            <a:tbl>
              <a:tblPr firstRow="1" bandRow="1">
                <a:tableStyleId>{5C22544A-7EE6-4342-B048-85BDC9FD1C3A}</a:tableStyleId>
              </a:tblPr>
              <a:tblGrid>
                <a:gridCol w="3886200"/>
                <a:gridCol w="4876800"/>
              </a:tblGrid>
              <a:tr h="632396">
                <a:tc>
                  <a:txBody>
                    <a:bodyPr/>
                    <a:lstStyle/>
                    <a:p>
                      <a:r>
                        <a:rPr lang="en-US" sz="1800" dirty="0" smtClean="0"/>
                        <a:t>Earth Science Units</a:t>
                      </a:r>
                      <a:endParaRPr lang="en-US" sz="1800" dirty="0"/>
                    </a:p>
                  </a:txBody>
                  <a:tcPr marT="45706" marB="45706"/>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tc>
              </a:tr>
              <a:tr h="731513">
                <a:tc>
                  <a:txBody>
                    <a:bodyPr/>
                    <a:lstStyle/>
                    <a:p>
                      <a:r>
                        <a:rPr lang="en-US" sz="1800" dirty="0" smtClean="0"/>
                        <a:t>Geology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tc>
              </a:tr>
              <a:tr h="675880">
                <a:tc>
                  <a:txBody>
                    <a:bodyPr/>
                    <a:lstStyle/>
                    <a:p>
                      <a:r>
                        <a:rPr lang="en-US" sz="1800" dirty="0" smtClean="0"/>
                        <a:t>Astronomy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tc>
              </a:tr>
              <a:tr h="731513">
                <a:tc>
                  <a:txBody>
                    <a:bodyPr/>
                    <a:lstStyle/>
                    <a:p>
                      <a:r>
                        <a:rPr lang="en-US" sz="1800" dirty="0" smtClean="0"/>
                        <a:t>Weather and Climate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tc>
              </a:tr>
              <a:tr h="731513">
                <a:tc>
                  <a:txBody>
                    <a:bodyPr/>
                    <a:lstStyle/>
                    <a:p>
                      <a:r>
                        <a:rPr lang="en-US" sz="1800" dirty="0" smtClean="0"/>
                        <a:t>Soil Science,</a:t>
                      </a:r>
                      <a:r>
                        <a:rPr lang="en-US" sz="1800" baseline="0" dirty="0" smtClean="0"/>
                        <a:t> Weathering, More</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tc>
              </a:tr>
              <a:tr h="675880">
                <a:tc>
                  <a:txBody>
                    <a:bodyPr/>
                    <a:lstStyle/>
                    <a:p>
                      <a:r>
                        <a:rPr lang="en-US" sz="1800" dirty="0" smtClean="0"/>
                        <a:t>Water</a:t>
                      </a:r>
                      <a:r>
                        <a:rPr lang="en-US" sz="1800" baseline="0" dirty="0" smtClean="0"/>
                        <a:t>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tc>
              </a:tr>
              <a:tr h="675880">
                <a:tc>
                  <a:txBody>
                    <a:bodyPr/>
                    <a:lstStyle/>
                    <a:p>
                      <a:r>
                        <a:rPr lang="en-US" sz="1800" dirty="0" smtClean="0"/>
                        <a:t>Rivers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tc>
              </a:tr>
            </a:tbl>
          </a:graphicData>
        </a:graphic>
      </p:graphicFrame>
      <p:sp>
        <p:nvSpPr>
          <p:cNvPr id="312349"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 Easier 		          = More Difficult                             = Most Difficult</a:t>
            </a:r>
          </a:p>
        </p:txBody>
      </p:sp>
      <p:sp>
        <p:nvSpPr>
          <p:cNvPr id="312350"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(5</a:t>
            </a:r>
            <a:r>
              <a:rPr lang="en-US" baseline="30000"/>
              <a:t>th</a:t>
            </a:r>
            <a:r>
              <a:rPr lang="en-US"/>
              <a:t> – 7</a:t>
            </a:r>
            <a:r>
              <a:rPr lang="en-US" baseline="30000"/>
              <a:t>th</a:t>
            </a:r>
            <a:r>
              <a:rPr lang="en-US"/>
              <a:t> grade) 	     (6</a:t>
            </a:r>
            <a:r>
              <a:rPr lang="en-US" baseline="30000"/>
              <a:t>th</a:t>
            </a:r>
            <a:r>
              <a:rPr lang="en-US"/>
              <a:t> – 8</a:t>
            </a:r>
            <a:r>
              <a:rPr lang="en-US" baseline="30000"/>
              <a:t>th</a:t>
            </a:r>
            <a:r>
              <a:rPr lang="en-US"/>
              <a:t> grade)                               (8</a:t>
            </a:r>
            <a:r>
              <a:rPr lang="en-US" baseline="30000"/>
              <a:t>th</a:t>
            </a:r>
            <a:r>
              <a:rPr lang="en-US"/>
              <a:t> – 10</a:t>
            </a:r>
            <a:r>
              <a:rPr lang="en-US" baseline="30000"/>
              <a:t>th</a:t>
            </a:r>
            <a:r>
              <a:rPr lang="en-US"/>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1676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68725" y="45640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84600" y="51609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68725" y="2362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68725" y="3048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75075" y="372586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84600" y="372586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8611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3268010"/>
              </p:ext>
            </p:extLst>
          </p:nvPr>
        </p:nvGraphicFramePr>
        <p:xfrm>
          <a:off x="152400" y="152400"/>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43270073"/>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Systems and Health Topics Unit on </a:t>
                      </a:r>
                      <a:r>
                        <a:rPr lang="en-US" sz="1000" dirty="0" err="1" smtClean="0">
                          <a:hlinkClick r:id="rId6"/>
                        </a:rPr>
                        <a:t>TpT</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on </a:t>
                      </a:r>
                      <a:r>
                        <a:rPr lang="en-US" sz="1000" dirty="0" err="1" smtClean="0">
                          <a:hlinkClick r:id="rId7"/>
                        </a:rPr>
                        <a:t>TpT</a:t>
                      </a: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on </a:t>
                      </a:r>
                      <a:r>
                        <a:rPr lang="en-US" sz="1000" dirty="0" err="1" smtClean="0">
                          <a:hlinkClick r:id="rId8"/>
                        </a:rPr>
                        <a:t>TpT</a:t>
                      </a: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9"/>
                        </a:rPr>
                        <a:t>Virus, Bacteria, Parasites, Diseases Unit</a:t>
                      </a:r>
                      <a:endParaRPr lang="en-US" sz="8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a:t>
                      </a: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on </a:t>
                      </a:r>
                      <a:r>
                        <a:rPr lang="en-US" sz="1000" dirty="0" err="1" smtClean="0">
                          <a:hlinkClick r:id="rId11"/>
                        </a:rPr>
                        <a:t>TpT</a:t>
                      </a: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on </a:t>
                      </a:r>
                      <a:r>
                        <a:rPr lang="en-US" sz="1000" dirty="0" err="1" smtClean="0">
                          <a:hlinkClick r:id="rId13"/>
                        </a:rPr>
                        <a:t>TpT</a:t>
                      </a: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on </a:t>
                      </a:r>
                      <a:r>
                        <a:rPr lang="en-US" sz="1000" dirty="0" err="1" smtClean="0">
                          <a:hlinkClick r:id="rId14"/>
                        </a:rPr>
                        <a:t>TpT</a:t>
                      </a: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on </a:t>
                      </a:r>
                      <a:r>
                        <a:rPr lang="en-US" sz="1000" dirty="0" err="1" smtClean="0">
                          <a:hlinkClick r:id="rId15"/>
                        </a:rPr>
                        <a:t>TpT</a:t>
                      </a: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11" y="469265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8526479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Link</a:t>
            </a:r>
            <a:endParaRPr lang="en-US" sz="2800" dirty="0">
              <a:solidFill>
                <a:srgbClr val="FFCCFF"/>
              </a:solidFill>
            </a:endParaRPr>
          </a:p>
          <a:p>
            <a:pPr eaLnBrk="1" hangingPunct="1">
              <a:defRPr/>
            </a:pPr>
            <a:r>
              <a:rPr lang="en-US" sz="2800" dirty="0" smtClean="0">
                <a:solidFill>
                  <a:srgbClr val="FFCCFF"/>
                </a:solidFill>
              </a:rPr>
              <a:t>Thank you for your time and interest.  The curriculum link above will allow to see previews of the curriculum, bundled homework packages, review games, unit notes, the welcome guide, and much more. Thank you for your interest and feel free to contact me with any questions you may have.  Best wishes.  </a:t>
            </a:r>
          </a:p>
          <a:p>
            <a:pPr eaLnBrk="1" hangingPunct="1">
              <a:defRPr/>
            </a:pPr>
            <a:endParaRPr lang="en-US" sz="2800" dirty="0" smtClean="0"/>
          </a:p>
          <a:p>
            <a:pPr marL="0" indent="0" eaLnBrk="1" hangingPunct="1">
              <a:buFontTx/>
              <a:buNone/>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05200"/>
            <a:ext cx="4552951" cy="3157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77844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5943600"/>
            <a:ext cx="8686800" cy="639763"/>
          </a:xfrm>
        </p:spPr>
        <p:txBody>
          <a:bodyPr>
            <a:prstTxWarp prst="textDeflateTop">
              <a:avLst/>
            </a:prstTxWarp>
          </a:bodyPr>
          <a:lstStyle/>
          <a:p>
            <a:pPr marL="0" indent="0" algn="ctr" eaLnBrk="1" hangingPunct="1">
              <a:buNone/>
            </a:pPr>
            <a:r>
              <a:rPr lang="en-US" sz="2800" dirty="0">
                <a:hlinkClick r:id="rId2"/>
              </a:rPr>
              <a:t>Entire Science Curriculum Link</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875"/>
            <a:ext cx="8153400" cy="5749925"/>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5396"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590800"/>
            <a:ext cx="54800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861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4"/>
          <p:cNvSpPr>
            <a:spLocks noChangeArrowheads="1"/>
          </p:cNvSpPr>
          <p:nvPr/>
        </p:nvSpPr>
        <p:spPr bwMode="auto">
          <a:xfrm>
            <a:off x="685800" y="2895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1" name="Rectangle 5"/>
          <p:cNvSpPr>
            <a:spLocks noChangeArrowheads="1"/>
          </p:cNvSpPr>
          <p:nvPr/>
        </p:nvSpPr>
        <p:spPr bwMode="auto">
          <a:xfrm>
            <a:off x="762000" y="16002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2" name="Rectangle 6"/>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3" name="Rectangle 7"/>
          <p:cNvSpPr>
            <a:spLocks noChangeArrowheads="1"/>
          </p:cNvSpPr>
          <p:nvPr/>
        </p:nvSpPr>
        <p:spPr bwMode="auto">
          <a:xfrm>
            <a:off x="762000" y="4800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4" name="Text Box 8"/>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1385" name="Text Box 9"/>
          <p:cNvSpPr txBox="1">
            <a:spLocks noChangeArrowheads="1"/>
          </p:cNvSpPr>
          <p:nvPr/>
        </p:nvSpPr>
        <p:spPr bwMode="auto">
          <a:xfrm>
            <a:off x="685800" y="2819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B</a:t>
            </a:r>
          </a:p>
        </p:txBody>
      </p:sp>
      <p:sp>
        <p:nvSpPr>
          <p:cNvPr id="101386" name="Text Box 10"/>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1387" name="Text Box 11"/>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1388" name="Text Box 12"/>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1389"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1390"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0256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3669" name="Text Box 5"/>
          <p:cNvSpPr txBox="1">
            <a:spLocks noChangeArrowheads="1"/>
          </p:cNvSpPr>
          <p:nvPr/>
        </p:nvSpPr>
        <p:spPr bwMode="auto">
          <a:xfrm>
            <a:off x="3429000" y="15240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13670"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13671"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C</a:t>
            </a:r>
          </a:p>
        </p:txBody>
      </p:sp>
      <p:sp>
        <p:nvSpPr>
          <p:cNvPr id="11367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51202"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44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4525963"/>
          </a:xfrm>
        </p:spPr>
        <p:txBody>
          <a:bodyPr/>
          <a:lstStyle/>
          <a:p>
            <a:r>
              <a:rPr lang="en-US" dirty="0" smtClean="0"/>
              <a:t>1-10 (and bonus) Quiz Sheet Available</a:t>
            </a:r>
            <a:endParaRPr lang="en-US" dirty="0"/>
          </a:p>
        </p:txBody>
      </p:sp>
      <p:pic>
        <p:nvPicPr>
          <p:cNvPr id="4" name="Picture 3"/>
          <p:cNvPicPr>
            <a:picLocks noChangeAspect="1"/>
          </p:cNvPicPr>
          <p:nvPr/>
        </p:nvPicPr>
        <p:blipFill>
          <a:blip r:embed="rId2"/>
          <a:stretch>
            <a:fillRect/>
          </a:stretch>
        </p:blipFill>
        <p:spPr>
          <a:xfrm>
            <a:off x="304800" y="914400"/>
            <a:ext cx="83820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3025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2"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4693" name="Text Box 5"/>
          <p:cNvSpPr txBox="1">
            <a:spLocks noChangeArrowheads="1"/>
          </p:cNvSpPr>
          <p:nvPr/>
        </p:nvSpPr>
        <p:spPr bwMode="auto">
          <a:xfrm>
            <a:off x="3429000" y="15240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14694"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14695"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C</a:t>
            </a:r>
          </a:p>
        </p:txBody>
      </p:sp>
      <p:sp>
        <p:nvSpPr>
          <p:cNvPr id="114696" name="Rectangle 8"/>
          <p:cNvSpPr>
            <a:spLocks noChangeArrowheads="1"/>
          </p:cNvSpPr>
          <p:nvPr/>
        </p:nvSpPr>
        <p:spPr bwMode="auto">
          <a:xfrm>
            <a:off x="1905000" y="3200400"/>
            <a:ext cx="4876800" cy="1905000"/>
          </a:xfrm>
          <a:prstGeom prst="rect">
            <a:avLst/>
          </a:prstGeom>
          <a:solidFill>
            <a:schemeClr val="tx1"/>
          </a:solidFill>
          <a:ln w="76200">
            <a:solidFill>
              <a:schemeClr val="bg2"/>
            </a:solidFill>
            <a:miter lim="800000"/>
            <a:headEnd/>
            <a:tailEnd/>
          </a:ln>
        </p:spPr>
        <p:txBody>
          <a:bodyPr wrap="none" anchor="ctr"/>
          <a:lstStyle/>
          <a:p>
            <a:endParaRPr lang="en-US"/>
          </a:p>
        </p:txBody>
      </p:sp>
      <p:sp>
        <p:nvSpPr>
          <p:cNvPr id="114697" name="Text Box 9"/>
          <p:cNvSpPr txBox="1">
            <a:spLocks noChangeArrowheads="1"/>
          </p:cNvSpPr>
          <p:nvPr/>
        </p:nvSpPr>
        <p:spPr bwMode="auto">
          <a:xfrm>
            <a:off x="2209800" y="3352800"/>
            <a:ext cx="3962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1 bonus point each if you can identify each bone (A, B, C)</a:t>
            </a:r>
          </a:p>
        </p:txBody>
      </p:sp>
      <p:sp>
        <p:nvSpPr>
          <p:cNvPr id="11469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1"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27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304800" y="228600"/>
            <a:ext cx="8610600" cy="5897563"/>
          </a:xfrm>
        </p:spPr>
        <p:txBody>
          <a:bodyPr/>
          <a:lstStyle/>
          <a:p>
            <a:pPr eaLnBrk="1" hangingPunct="1"/>
            <a:r>
              <a:rPr lang="en-US" dirty="0" smtClean="0"/>
              <a:t>Which Joint is the following?</a:t>
            </a:r>
          </a:p>
          <a:p>
            <a:pPr lvl="1" eaLnBrk="1" hangingPunct="1"/>
            <a:r>
              <a:rPr lang="en-US" dirty="0" smtClean="0">
                <a:solidFill>
                  <a:srgbClr val="99CCFF"/>
                </a:solidFill>
              </a:rPr>
              <a:t> Fibrous (immovable)</a:t>
            </a:r>
          </a:p>
          <a:p>
            <a:pPr lvl="1" eaLnBrk="1" hangingPunct="1"/>
            <a:r>
              <a:rPr lang="en-US" dirty="0" smtClean="0">
                <a:solidFill>
                  <a:srgbClr val="FF99FF"/>
                </a:solidFill>
              </a:rPr>
              <a:t> </a:t>
            </a:r>
            <a:r>
              <a:rPr lang="en-US" dirty="0" err="1" smtClean="0">
                <a:solidFill>
                  <a:srgbClr val="FF99FF"/>
                </a:solidFill>
              </a:rPr>
              <a:t>Cartilagenous</a:t>
            </a:r>
            <a:r>
              <a:rPr lang="en-US" dirty="0" smtClean="0">
                <a:solidFill>
                  <a:srgbClr val="FF99FF"/>
                </a:solidFill>
              </a:rPr>
              <a:t> (partially movable)</a:t>
            </a:r>
          </a:p>
          <a:p>
            <a:pPr lvl="1" eaLnBrk="1" hangingPunct="1"/>
            <a:r>
              <a:rPr lang="en-US" dirty="0" smtClean="0">
                <a:solidFill>
                  <a:srgbClr val="9933FF"/>
                </a:solidFill>
              </a:rPr>
              <a:t> Synovial (freely movable)</a:t>
            </a:r>
          </a:p>
          <a:p>
            <a:pPr lvl="1" eaLnBrk="1" hangingPunct="1"/>
            <a:endParaRPr lang="en-US" u="sng" dirty="0" smtClean="0">
              <a:solidFill>
                <a:srgbClr val="9933FF"/>
              </a:solidFill>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402" y="2514600"/>
            <a:ext cx="2781300"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449286" cy="3733800"/>
          </a:xfrm>
          <a:prstGeom prst="rect">
            <a:avLst/>
          </a:prstGeom>
          <a:solidFill>
            <a:srgbClr val="FF66CC"/>
          </a:solidFill>
          <a:ln w="57150">
            <a:solidFill>
              <a:schemeClr val="bg1">
                <a:lumMod val="50000"/>
              </a:schemeClr>
            </a:solidFill>
            <a:miter lim="800000"/>
            <a:headEnd/>
            <a:tailEnd/>
          </a:ln>
        </p:spPr>
      </p:pic>
      <p:pic>
        <p:nvPicPr>
          <p:cNvPr id="135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172" y="2514600"/>
            <a:ext cx="2836227" cy="3733800"/>
          </a:xfrm>
          <a:prstGeom prst="rect">
            <a:avLst/>
          </a:prstGeom>
          <a:noFill/>
          <a:ln w="571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51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7462157" y="1524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486"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2059" y="253386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79173" y="25600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64903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type of joint shown below?</a:t>
            </a:r>
          </a:p>
          <a:p>
            <a:pPr eaLnBrk="1" hangingPunct="1"/>
            <a:endParaRPr lang="en-US" smtClean="0"/>
          </a:p>
          <a:p>
            <a:pPr eaLnBrk="1" hangingPunct="1"/>
            <a:endParaRPr lang="en-US" smtClean="0"/>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Oval 4"/>
          <p:cNvSpPr>
            <a:spLocks noChangeArrowheads="1"/>
          </p:cNvSpPr>
          <p:nvPr/>
        </p:nvSpPr>
        <p:spPr bwMode="auto">
          <a:xfrm>
            <a:off x="6705600" y="2743200"/>
            <a:ext cx="2057400" cy="1676400"/>
          </a:xfrm>
          <a:prstGeom prst="ellipse">
            <a:avLst/>
          </a:prstGeom>
          <a:noFill/>
          <a:ln w="5715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197" name="Text Box 5"/>
          <p:cNvSpPr txBox="1">
            <a:spLocks noChangeArrowheads="1"/>
          </p:cNvSpPr>
          <p:nvPr/>
        </p:nvSpPr>
        <p:spPr bwMode="auto">
          <a:xfrm>
            <a:off x="304800" y="12192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smtClean="0">
                <a:solidFill>
                  <a:schemeClr val="bg1"/>
                </a:solidFill>
              </a:rPr>
              <a:t>11</a:t>
            </a:r>
            <a:endParaRPr lang="en-US" sz="9600" dirty="0">
              <a:solidFill>
                <a:schemeClr val="bg1"/>
              </a:solidFill>
            </a:endParaRPr>
          </a:p>
        </p:txBody>
      </p:sp>
      <p:sp>
        <p:nvSpPr>
          <p:cNvPr id="13619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3" name="Picture 2"/>
          <p:cNvPicPr>
            <a:picLocks noChangeAspect="1"/>
          </p:cNvPicPr>
          <p:nvPr/>
        </p:nvPicPr>
        <p:blipFill>
          <a:blip r:embed="rId3"/>
          <a:stretch>
            <a:fillRect/>
          </a:stretch>
        </p:blipFill>
        <p:spPr>
          <a:xfrm>
            <a:off x="381000" y="5678488"/>
            <a:ext cx="3476625" cy="752475"/>
          </a:xfrm>
          <a:prstGeom prst="rect">
            <a:avLst/>
          </a:prstGeom>
        </p:spPr>
      </p:pic>
    </p:spTree>
    <p:extLst>
      <p:ext uri="{BB962C8B-B14F-4D97-AF65-F5344CB8AC3E}">
        <p14:creationId xmlns:p14="http://schemas.microsoft.com/office/powerpoint/2010/main" val="1396274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type of joint shown below?</a:t>
            </a:r>
          </a:p>
        </p:txBody>
      </p:sp>
      <p:pic>
        <p:nvPicPr>
          <p:cNvPr id="139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2825"/>
            <a:ext cx="4495800" cy="5616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38100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304800" y="11430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t>12</a:t>
            </a:r>
            <a:endParaRPr lang="en-US" sz="7200" dirty="0"/>
          </a:p>
        </p:txBody>
      </p:sp>
      <p:pic>
        <p:nvPicPr>
          <p:cNvPr id="139270"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9"/>
          <p:cNvPicPr>
            <a:picLocks noChangeAspect="1"/>
          </p:cNvPicPr>
          <p:nvPr/>
        </p:nvPicPr>
        <p:blipFill>
          <a:blip r:embed="rId5"/>
          <a:stretch>
            <a:fillRect/>
          </a:stretch>
        </p:blipFill>
        <p:spPr>
          <a:xfrm>
            <a:off x="419100" y="5444490"/>
            <a:ext cx="1287084" cy="846138"/>
          </a:xfrm>
          <a:prstGeom prst="rect">
            <a:avLst/>
          </a:prstGeom>
        </p:spPr>
      </p:pic>
    </p:spTree>
    <p:extLst>
      <p:ext uri="{BB962C8B-B14F-4D97-AF65-F5344CB8AC3E}">
        <p14:creationId xmlns:p14="http://schemas.microsoft.com/office/powerpoint/2010/main" val="107851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457200" y="381000"/>
            <a:ext cx="8229600" cy="5745163"/>
          </a:xfrm>
        </p:spPr>
        <p:txBody>
          <a:bodyPr/>
          <a:lstStyle/>
          <a:p>
            <a:pPr eaLnBrk="1" hangingPunct="1"/>
            <a:r>
              <a:rPr lang="en-US" dirty="0" smtClean="0"/>
              <a:t>Please name the type of joint shown below?</a:t>
            </a:r>
          </a:p>
          <a:p>
            <a:pPr eaLnBrk="1" hangingPunct="1"/>
            <a:endParaRPr lang="en-US" dirty="0" smtClean="0"/>
          </a:p>
        </p:txBody>
      </p:sp>
      <p:pic>
        <p:nvPicPr>
          <p:cNvPr id="144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4400" cy="5543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4388" name="Oval 4"/>
          <p:cNvSpPr>
            <a:spLocks noChangeArrowheads="1"/>
          </p:cNvSpPr>
          <p:nvPr/>
        </p:nvSpPr>
        <p:spPr bwMode="auto">
          <a:xfrm>
            <a:off x="5257800" y="3429000"/>
            <a:ext cx="1371600" cy="9906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89" name="Oval 5"/>
          <p:cNvSpPr>
            <a:spLocks noChangeArrowheads="1"/>
          </p:cNvSpPr>
          <p:nvPr/>
        </p:nvSpPr>
        <p:spPr bwMode="auto">
          <a:xfrm>
            <a:off x="1981200" y="2667000"/>
            <a:ext cx="1295400" cy="1066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0" name="Text Box 6"/>
          <p:cNvSpPr txBox="1">
            <a:spLocks noChangeArrowheads="1"/>
          </p:cNvSpPr>
          <p:nvPr/>
        </p:nvSpPr>
        <p:spPr bwMode="auto">
          <a:xfrm>
            <a:off x="7162800" y="1295400"/>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smtClean="0"/>
              <a:t>*13</a:t>
            </a:r>
            <a:endParaRPr lang="en-US" sz="5400" dirty="0"/>
          </a:p>
        </p:txBody>
      </p:sp>
      <p:sp>
        <p:nvSpPr>
          <p:cNvPr id="144391"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2306758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457200" y="304800"/>
            <a:ext cx="8229600" cy="5821363"/>
          </a:xfrm>
        </p:spPr>
        <p:txBody>
          <a:bodyPr/>
          <a:lstStyle/>
          <a:p>
            <a:pPr eaLnBrk="1" hangingPunct="1"/>
            <a:r>
              <a:rPr lang="en-US" dirty="0" smtClean="0"/>
              <a:t>Please name the two types of joints shown below?</a:t>
            </a:r>
          </a:p>
          <a:p>
            <a:pPr eaLnBrk="1" hangingPunct="1"/>
            <a:endParaRPr lang="en-US" dirty="0" smtClean="0"/>
          </a:p>
        </p:txBody>
      </p:sp>
      <p:pic>
        <p:nvPicPr>
          <p:cNvPr id="146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943475"/>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46436" name="Oval 4"/>
          <p:cNvSpPr>
            <a:spLocks noChangeArrowheads="1"/>
          </p:cNvSpPr>
          <p:nvPr/>
        </p:nvSpPr>
        <p:spPr bwMode="auto">
          <a:xfrm>
            <a:off x="914400" y="4648200"/>
            <a:ext cx="762000" cy="5334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6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91000" cy="49149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6438" name="Oval 6"/>
          <p:cNvSpPr>
            <a:spLocks noChangeArrowheads="1"/>
          </p:cNvSpPr>
          <p:nvPr/>
        </p:nvSpPr>
        <p:spPr bwMode="auto">
          <a:xfrm>
            <a:off x="5943600" y="3962400"/>
            <a:ext cx="609600" cy="685800"/>
          </a:xfrm>
          <a:prstGeom prst="ellipse">
            <a:avLst/>
          </a:prstGeom>
          <a:noFill/>
          <a:ln w="76200">
            <a:solidFill>
              <a:srgbClr val="66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39" name="Text Box 7"/>
          <p:cNvSpPr txBox="1">
            <a:spLocks noChangeArrowheads="1"/>
          </p:cNvSpPr>
          <p:nvPr/>
        </p:nvSpPr>
        <p:spPr bwMode="auto">
          <a:xfrm>
            <a:off x="304800" y="17526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p:txBody>
      </p:sp>
      <p:sp>
        <p:nvSpPr>
          <p:cNvPr id="146440" name="Text Box 8"/>
          <p:cNvSpPr txBox="1">
            <a:spLocks noChangeArrowheads="1"/>
          </p:cNvSpPr>
          <p:nvPr/>
        </p:nvSpPr>
        <p:spPr bwMode="auto">
          <a:xfrm>
            <a:off x="4800600" y="1676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B</a:t>
            </a:r>
          </a:p>
        </p:txBody>
      </p:sp>
      <p:sp>
        <p:nvSpPr>
          <p:cNvPr id="146442"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2" name="Picture 8" descr="http://upload.wikimedia.org/wikipedia/commons/f/fd/14_%28ALESA%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524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66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228600"/>
            <a:ext cx="8229600" cy="5897563"/>
          </a:xfrm>
        </p:spPr>
        <p:txBody>
          <a:bodyPr/>
          <a:lstStyle/>
          <a:p>
            <a:pPr eaLnBrk="1" hangingPunct="1"/>
            <a:r>
              <a:rPr lang="en-US" smtClean="0"/>
              <a:t>Name the character from this movie?</a:t>
            </a:r>
          </a:p>
          <a:p>
            <a:pPr eaLnBrk="1" hangingPunct="1"/>
            <a:r>
              <a:rPr lang="en-US" smtClean="0">
                <a:solidFill>
                  <a:srgbClr val="6699FF"/>
                </a:solidFill>
              </a:rPr>
              <a:t>Jack Sparrow</a:t>
            </a:r>
          </a:p>
          <a:p>
            <a:pPr eaLnBrk="1" hangingPunct="1"/>
            <a:endParaRPr lang="en-US" smtClean="0">
              <a:solidFill>
                <a:srgbClr val="6699FF"/>
              </a:solidFill>
            </a:endParaRP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 Box 4"/>
          <p:cNvSpPr txBox="1">
            <a:spLocks noChangeArrowheads="1"/>
          </p:cNvSpPr>
          <p:nvPr/>
        </p:nvSpPr>
        <p:spPr bwMode="auto">
          <a:xfrm>
            <a:off x="7239000" y="457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sp>
        <p:nvSpPr>
          <p:cNvPr id="20378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457200" y="4999931"/>
            <a:ext cx="122341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*15</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93771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4525963"/>
          </a:xfrm>
        </p:spPr>
        <p:txBody>
          <a:bodyPr/>
          <a:lstStyle/>
          <a:p>
            <a:r>
              <a:rPr lang="en-US" dirty="0" smtClean="0"/>
              <a:t>1-10 Skeletal System Quiz (10 pts each)</a:t>
            </a:r>
          </a:p>
          <a:p>
            <a:pPr marL="457200" lvl="1" indent="0">
              <a:buNone/>
            </a:pPr>
            <a:r>
              <a:rPr lang="en-US" dirty="0" smtClean="0"/>
              <a:t>With 5 Bonus Questions (2 pts each)</a:t>
            </a:r>
          </a:p>
          <a:p>
            <a:pPr lvl="1"/>
            <a:endParaRPr lang="en-US" dirty="0"/>
          </a:p>
        </p:txBody>
      </p:sp>
      <p:pic>
        <p:nvPicPr>
          <p:cNvPr id="1026" name="Picture 2" descr="http://gcaptain.com/wp-content/uploads/2011/08/pirate-qui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rot="19146186">
            <a:off x="1332974" y="2967335"/>
            <a:ext cx="6478055" cy="1569660"/>
          </a:xfrm>
          <a:prstGeom prst="rect">
            <a:avLst/>
          </a:prstGeom>
          <a:noFill/>
        </p:spPr>
        <p:txBody>
          <a:bodyPr wrap="non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ANSWERS</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08116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381000"/>
            <a:ext cx="8229600" cy="5745163"/>
          </a:xfrm>
        </p:spPr>
        <p:txBody>
          <a:bodyPr/>
          <a:lstStyle/>
          <a:p>
            <a:pPr eaLnBrk="1" hangingPunct="1"/>
            <a:r>
              <a:rPr lang="en-US" smtClean="0"/>
              <a:t>Bone Cells perform all of the following jobs </a:t>
            </a:r>
            <a:r>
              <a:rPr lang="en-US" u="sng" smtClean="0">
                <a:solidFill>
                  <a:srgbClr val="FFFF00"/>
                </a:solidFill>
              </a:rPr>
              <a:t>except…</a:t>
            </a:r>
          </a:p>
          <a:p>
            <a:pPr lvl="1" eaLnBrk="1" hangingPunct="1">
              <a:buFontTx/>
              <a:buNone/>
            </a:pPr>
            <a:r>
              <a:rPr lang="en-US" smtClean="0">
                <a:solidFill>
                  <a:schemeClr val="tx1"/>
                </a:solidFill>
              </a:rPr>
              <a:t>A.) Make new bone and help repair damage.</a:t>
            </a:r>
          </a:p>
          <a:p>
            <a:pPr lvl="1" eaLnBrk="1" hangingPunct="1">
              <a:buFontTx/>
              <a:buNone/>
            </a:pPr>
            <a:r>
              <a:rPr lang="en-US" smtClean="0">
                <a:solidFill>
                  <a:schemeClr val="tx1"/>
                </a:solidFill>
              </a:rPr>
              <a:t>B.) Carry nutrients and waste products to and from blood vessels in the bone.</a:t>
            </a:r>
          </a:p>
          <a:p>
            <a:pPr lvl="1" eaLnBrk="1" hangingPunct="1">
              <a:buFontTx/>
              <a:buNone/>
            </a:pPr>
            <a:r>
              <a:rPr lang="en-US" smtClean="0">
                <a:solidFill>
                  <a:schemeClr val="tx1"/>
                </a:solidFill>
              </a:rPr>
              <a:t>C.) Allows muscle fibers to contract and relax.</a:t>
            </a:r>
          </a:p>
          <a:p>
            <a:pPr lvl="1" eaLnBrk="1" hangingPunct="1">
              <a:buFontTx/>
              <a:buNone/>
            </a:pPr>
            <a:r>
              <a:rPr lang="en-US" smtClean="0">
                <a:solidFill>
                  <a:schemeClr val="tx1"/>
                </a:solidFill>
              </a:rPr>
              <a:t>D.) Break down bone and help to sculpt and shape it.</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2613025" cy="2447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0"/>
            <a:ext cx="2819400" cy="24431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819400" cy="2438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42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381000"/>
            <a:ext cx="8229600" cy="5745163"/>
          </a:xfrm>
        </p:spPr>
        <p:txBody>
          <a:bodyPr/>
          <a:lstStyle/>
          <a:p>
            <a:pPr eaLnBrk="1" hangingPunct="1"/>
            <a:r>
              <a:rPr lang="en-US" smtClean="0"/>
              <a:t>Bone Cells perform all of the following jobs </a:t>
            </a:r>
            <a:r>
              <a:rPr lang="en-US" u="sng" smtClean="0">
                <a:solidFill>
                  <a:srgbClr val="FFFF00"/>
                </a:solidFill>
              </a:rPr>
              <a:t>except…</a:t>
            </a:r>
          </a:p>
          <a:p>
            <a:pPr lvl="1" eaLnBrk="1" hangingPunct="1">
              <a:buFontTx/>
              <a:buNone/>
            </a:pPr>
            <a:r>
              <a:rPr lang="en-US" smtClean="0">
                <a:solidFill>
                  <a:srgbClr val="99CCFF"/>
                </a:solidFill>
              </a:rPr>
              <a:t>A.) Make new bone and help repair damage.</a:t>
            </a:r>
          </a:p>
          <a:p>
            <a:pPr lvl="1" eaLnBrk="1" hangingPunct="1">
              <a:buFontTx/>
              <a:buNone/>
            </a:pPr>
            <a:r>
              <a:rPr lang="en-US" smtClean="0">
                <a:solidFill>
                  <a:schemeClr val="tx1"/>
                </a:solidFill>
              </a:rPr>
              <a:t>B.) Carry nutrients and waste products to and from blood vessels in the bone.</a:t>
            </a:r>
          </a:p>
          <a:p>
            <a:pPr lvl="1" eaLnBrk="1" hangingPunct="1">
              <a:buFontTx/>
              <a:buNone/>
            </a:pPr>
            <a:r>
              <a:rPr lang="en-US" smtClean="0">
                <a:solidFill>
                  <a:schemeClr val="tx1"/>
                </a:solidFill>
              </a:rPr>
              <a:t>C.) Allows muscle fibers to contract and relax.</a:t>
            </a:r>
          </a:p>
          <a:p>
            <a:pPr lvl="1" eaLnBrk="1" hangingPunct="1">
              <a:buFontTx/>
              <a:buNone/>
            </a:pPr>
            <a:r>
              <a:rPr lang="en-US" smtClean="0">
                <a:solidFill>
                  <a:schemeClr val="tx1"/>
                </a:solidFill>
              </a:rPr>
              <a:t>D.) Break down bone and help to sculpt and shape it.</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2613025" cy="2447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0"/>
            <a:ext cx="2819400" cy="24431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819400" cy="2438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607"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4525963"/>
          </a:xfrm>
        </p:spPr>
        <p:txBody>
          <a:bodyPr/>
          <a:lstStyle/>
          <a:p>
            <a:r>
              <a:rPr lang="en-US" dirty="0" smtClean="0"/>
              <a:t>1-10 Skeletal System Quiz (10 pts each)</a:t>
            </a:r>
          </a:p>
          <a:p>
            <a:pPr marL="457200" lvl="1" indent="0">
              <a:buNone/>
            </a:pPr>
            <a:r>
              <a:rPr lang="en-US" dirty="0" smtClean="0"/>
              <a:t>With 5 Bonus Questions (2 pts each)</a:t>
            </a:r>
          </a:p>
          <a:p>
            <a:pPr lvl="1"/>
            <a:endParaRPr lang="en-US" dirty="0"/>
          </a:p>
        </p:txBody>
      </p:sp>
      <p:pic>
        <p:nvPicPr>
          <p:cNvPr id="1026" name="Picture 2" descr="http://gcaptain.com/wp-content/uploads/2011/08/pirate-qui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23438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381000"/>
            <a:ext cx="8229600" cy="5745163"/>
          </a:xfrm>
        </p:spPr>
        <p:txBody>
          <a:bodyPr/>
          <a:lstStyle/>
          <a:p>
            <a:pPr eaLnBrk="1" hangingPunct="1"/>
            <a:r>
              <a:rPr lang="en-US" smtClean="0"/>
              <a:t>Bone Cells perform all of the following jobs </a:t>
            </a:r>
            <a:r>
              <a:rPr lang="en-US" u="sng" smtClean="0">
                <a:solidFill>
                  <a:srgbClr val="FFFF00"/>
                </a:solidFill>
              </a:rPr>
              <a:t>except…</a:t>
            </a:r>
          </a:p>
          <a:p>
            <a:pPr lvl="1" eaLnBrk="1" hangingPunct="1">
              <a:buFontTx/>
              <a:buNone/>
            </a:pPr>
            <a:r>
              <a:rPr lang="en-US" smtClean="0">
                <a:solidFill>
                  <a:srgbClr val="99CCFF"/>
                </a:solidFill>
              </a:rPr>
              <a:t>A.) Make new bone and help repair damage.</a:t>
            </a:r>
          </a:p>
          <a:p>
            <a:pPr lvl="1" eaLnBrk="1" hangingPunct="1">
              <a:buFontTx/>
              <a:buNone/>
            </a:pPr>
            <a:r>
              <a:rPr lang="en-US" smtClean="0">
                <a:solidFill>
                  <a:srgbClr val="FF99FF"/>
                </a:solidFill>
              </a:rPr>
              <a:t>B.) Carry nutrients and waste products to and from blood vessels in the bone.</a:t>
            </a:r>
          </a:p>
          <a:p>
            <a:pPr lvl="1" eaLnBrk="1" hangingPunct="1">
              <a:buFontTx/>
              <a:buNone/>
            </a:pPr>
            <a:r>
              <a:rPr lang="en-US" smtClean="0">
                <a:solidFill>
                  <a:schemeClr val="tx1"/>
                </a:solidFill>
              </a:rPr>
              <a:t>C.) Allows muscle fibers to contract and relax.</a:t>
            </a:r>
          </a:p>
          <a:p>
            <a:pPr lvl="1" eaLnBrk="1" hangingPunct="1">
              <a:buFontTx/>
              <a:buNone/>
            </a:pPr>
            <a:r>
              <a:rPr lang="en-US" smtClean="0">
                <a:solidFill>
                  <a:schemeClr val="tx1"/>
                </a:solidFill>
              </a:rPr>
              <a:t>D.) Break down bone and help to sculpt and shape it.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2613025" cy="2447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0"/>
            <a:ext cx="2819400" cy="24431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819400" cy="2438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6631"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35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381000"/>
            <a:ext cx="8229600" cy="5745163"/>
          </a:xfrm>
        </p:spPr>
        <p:txBody>
          <a:bodyPr/>
          <a:lstStyle/>
          <a:p>
            <a:pPr eaLnBrk="1" hangingPunct="1"/>
            <a:r>
              <a:rPr lang="en-US" dirty="0" smtClean="0"/>
              <a:t>Bone Cells perform all of the following jobs </a:t>
            </a:r>
            <a:r>
              <a:rPr lang="en-US" u="sng" dirty="0" smtClean="0">
                <a:solidFill>
                  <a:srgbClr val="FFFF00"/>
                </a:solidFill>
              </a:rPr>
              <a:t>except…</a:t>
            </a:r>
          </a:p>
          <a:p>
            <a:pPr lvl="1" eaLnBrk="1" hangingPunct="1">
              <a:buFontTx/>
              <a:buNone/>
            </a:pPr>
            <a:r>
              <a:rPr lang="en-US" dirty="0" smtClean="0">
                <a:solidFill>
                  <a:srgbClr val="99CCFF"/>
                </a:solidFill>
              </a:rPr>
              <a:t>A.) Make new bone and help repair damage.</a:t>
            </a:r>
          </a:p>
          <a:p>
            <a:pPr lvl="1" eaLnBrk="1" hangingPunct="1">
              <a:buFontTx/>
              <a:buNone/>
            </a:pPr>
            <a:r>
              <a:rPr lang="en-US" dirty="0" smtClean="0">
                <a:solidFill>
                  <a:srgbClr val="FF99FF"/>
                </a:solidFill>
              </a:rPr>
              <a:t>B.) Carry nutrients and waste products to and from blood vessels in the bone.</a:t>
            </a:r>
          </a:p>
          <a:p>
            <a:pPr lvl="1" eaLnBrk="1" hangingPunct="1">
              <a:buFontTx/>
              <a:buNone/>
            </a:pPr>
            <a:r>
              <a:rPr lang="en-US" dirty="0" smtClean="0">
                <a:solidFill>
                  <a:srgbClr val="9900FF"/>
                </a:solidFill>
              </a:rPr>
              <a:t>C.) Make muscle fibers contract and relax.</a:t>
            </a:r>
          </a:p>
          <a:p>
            <a:pPr lvl="1" eaLnBrk="1" hangingPunct="1">
              <a:buFontTx/>
              <a:buNone/>
            </a:pPr>
            <a:r>
              <a:rPr lang="en-US" dirty="0" smtClean="0">
                <a:solidFill>
                  <a:schemeClr val="tx1"/>
                </a:solidFill>
              </a:rPr>
              <a:t>D.) Break down bone and help to sculpt and shape it.</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2613025" cy="2447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0"/>
            <a:ext cx="2819400" cy="24431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819400" cy="2438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7655"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73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381000"/>
            <a:ext cx="8229600" cy="5745163"/>
          </a:xfrm>
        </p:spPr>
        <p:txBody>
          <a:bodyPr/>
          <a:lstStyle/>
          <a:p>
            <a:pPr eaLnBrk="1" hangingPunct="1"/>
            <a:r>
              <a:rPr lang="en-US" dirty="0" smtClean="0"/>
              <a:t>Bone Cells perform all of the following jobs </a:t>
            </a:r>
            <a:r>
              <a:rPr lang="en-US" u="sng" dirty="0" smtClean="0">
                <a:solidFill>
                  <a:srgbClr val="FFFF00"/>
                </a:solidFill>
              </a:rPr>
              <a:t>except…</a:t>
            </a:r>
          </a:p>
          <a:p>
            <a:pPr lvl="1" eaLnBrk="1" hangingPunct="1">
              <a:buFontTx/>
              <a:buNone/>
            </a:pPr>
            <a:r>
              <a:rPr lang="en-US" dirty="0" smtClean="0">
                <a:solidFill>
                  <a:srgbClr val="99CCFF"/>
                </a:solidFill>
              </a:rPr>
              <a:t>A.) Make new bone and help repair damage.</a:t>
            </a:r>
          </a:p>
          <a:p>
            <a:pPr lvl="1" eaLnBrk="1" hangingPunct="1">
              <a:buFontTx/>
              <a:buNone/>
            </a:pPr>
            <a:r>
              <a:rPr lang="en-US" dirty="0" smtClean="0">
                <a:solidFill>
                  <a:srgbClr val="FF99FF"/>
                </a:solidFill>
              </a:rPr>
              <a:t>B.) Carry nutrients and waste products to and from blood vessels in the bone.</a:t>
            </a:r>
          </a:p>
          <a:p>
            <a:pPr lvl="1" eaLnBrk="1" hangingPunct="1">
              <a:buFontTx/>
              <a:buNone/>
            </a:pPr>
            <a:r>
              <a:rPr lang="en-US" dirty="0" smtClean="0">
                <a:solidFill>
                  <a:srgbClr val="9900FF"/>
                </a:solidFill>
              </a:rPr>
              <a:t>C.) Make muscle fibers contract and relax.</a:t>
            </a:r>
          </a:p>
          <a:p>
            <a:pPr lvl="1" eaLnBrk="1" hangingPunct="1">
              <a:buFontTx/>
              <a:buNone/>
            </a:pPr>
            <a:r>
              <a:rPr lang="en-US" dirty="0" smtClean="0">
                <a:solidFill>
                  <a:srgbClr val="00CC99"/>
                </a:solidFill>
              </a:rPr>
              <a:t>D.) Break down bone and help to sculpt and shape it.</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2613025" cy="22193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819400" cy="22145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3400"/>
            <a:ext cx="2819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679"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AutoShape 2" descr="data:image/jpeg;base64,/9j/4AAQSkZJRgABAQAAAQABAAD/2wCEAAkGBwgHBgkIBwgKCgkRDR0YGBgYDRsaIRwhJx0iHScoHx8mKDQsKSYxJx8cJj0tMTQsNzoxIy0/Qz8uOjQwOi0BCgoKBQUFDgUFDisZExkrKysrKysrKysrKysrKysrKysrKysrKysrKysrKysrKysrKysrKysrKysrKysrKysrK//AABEIAL4BCgMBIgACEQEDEQH/xAAbAAEBAQEBAQEBAAAAAAAAAAAABgcIAwUEAv/EAEIQAQAAAwMFDQYDBgcAAAAAAAABAgUDBAYHETeU0QgWF0ZVVnF0g5LBw9ISIWFzsbMxNFETJDJBU4EVIjZydZHw/8QAFAEBAAAAAAAAAAAAAAAAAAAAAP/EABQRAQAAAAAAAAAAAAAAAAAAAAD/2gAMAwEAAhEDEQA/ANxAAGe4nywYYw/ULS4fvN/vEk0YT/spJYyyxh/KM0Ywzx6M/wDaL43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WXHLthe8XmSyvN1qV1s4x/jmspZoQ6YSzRj/1CLTrrebC+XayvN0tZLawnlhNLNLNnhGEfwjCIPUAB8DH1/t6ZgutX26Txkt5LpP7MYfjCMYZoRh8YZ8776Wyo6Pa91SPgDkUAAAAAAAAAAAAAAAAAAAAAAAAAAAB0RucqrPesM1CmWlrGeN2vMIywzfwyzwz5ofD2pZ4/wB4ud25bmXjJ2Hmg3EABLZUdHte6pHwVKWyo6Pa91SPgDkUAAAAAAAAAAAAAAfrulMqF9s42lzuN6vFnCObPJYzTQz/AKZ4Q+MHt/gFZ5Iv+rT7AfOHpeLvbXW2msbzY2ljaw/GWaWMIw/n74ReYAAAAAAAAAADctzLxk7DzWGty3MvGTsPNBuIACWyo6Pa91SPgqUtlR0e17qkfAHIoAAAAAAAAAAP6s5J7SeWzs5Zp55o5oQhDPGMfhAH8j7FlhTEdtCEbHD9WnhH8M1ytI+D71ByV4urF5srOel2txsJo++e2h7EJYf7Y/5s/wAMwNg3PVztLtgKe2tP4be/Tzy9EIS2f1kmaa/FRaZdqLSbpTLlLmu9jZQkl+OaH4x+Mfxj8Yv2g5Uy2aTq12X2bNDrjLZpOrXTZfZs0OAAAAAAAAAAA3Lcy8ZOw81hrctzLxk7DzQbiAAlsqOj2vdUj4KlLZUdHte6pHwByKAAAAAAAAAA+xg3/V9D/wCRsfuSvjvo4dvllT8QUy+3mMYWNje7OebNDPHNLPCMc0OiAO0hm/DZg3+rfdWjtOG3Bv8AVv2rR2g0gfzZTwtbOS0lz+zNLCMH9A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pe7ZacHWV2srOa2vvtSyQhH92j+nS9OGzBv9a+6tHa5kAU+Uqt3PEWNalVqbGea62vsez7UuaPus5ZY+7phFMAAAAAAAAAAAA3Lcy8ZOw81hrctzLxk7DzQbiAAlsqOj2vdUj4Kl8rFNKjXMOVKlSzwkmt7tNJCMfwhGMPdGPwz5gcYj9NSuF7pd+t7jULCe73qzm9maWaHvhH/wB78/8AOD8wAAAAAAAAAAAAAAAAAAAAAAAAAADctzLxk7DzWGun8h2Gr3h7CE1pUbKaxvV6tv2nsRhmjLLmhCWE0P190Y/3/XODRAAAAfNq1Ao1Zmkmq1KuV8mlhmhG0sJZow6IxhnfP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HxLjhHDdPvMl5uVBpthbyxzyzS3aSEYdEc3ufbAAAH/9k="/>
          <p:cNvSpPr>
            <a:spLocks noChangeAspect="1" noChangeArrowheads="1"/>
          </p:cNvSpPr>
          <p:nvPr/>
        </p:nvSpPr>
        <p:spPr bwMode="auto">
          <a:xfrm>
            <a:off x="155575" y="-24003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RDR0YGBgYDRsaIRwhJx0iHScoHx8mKDQsKSYxJx8cJj0tMTQsNzoxIy0/Qz8uOjQwOi0BCgoKBQUFDgUFDisZExkrKysrKysrKysrKysrKysrKysrKysrKysrKysrKysrKysrKysrKysrKysrKysrKysrK//AABEIAL4BCgMBIgACEQEDEQH/xAAbAAEBAQEBAQEBAAAAAAAAAAAABgcIAwUEAv/EAEIQAQAAAwMFDQYDBgcAAAAAAAABAgUDBAYHETeU0QgWF0ZVVnF0g5LBw9ISIWFzsbMxNFETJDJBU4EVIjZydZHw/8QAFAEBAAAAAAAAAAAAAAAAAAAAAP/EABQRAQAAAAAAAAAAAAAAAAAAAAD/2gAMAwEAAhEDEQA/ANxAAGe4nywYYw/ULS4fvN/vEk0YT/spJYyyxh/KM0Ywzx6M/wDaL43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WXHLthe8XmSyvN1qV1s4x/jmspZoQ6YSzRj/1CLTrrebC+XayvN0tZLawnlhNLNLNnhGEfwjCIPUAB8DH1/t6ZgutX26Txkt5LpP7MYfjCMYZoRh8YZ8776Wyo6Pa91SPgDkUAAAAAAAAAAAAAAAAAAAAAAAAAAAB0RucqrPesM1CmWlrGeN2vMIywzfwyzwz5ofD2pZ4/wB4ud25bmXjJ2Hmg3EABLZUdHte6pHwVKWyo6Pa91SPgDkUAAAAAAAAAAAAAAfrulMqF9s42lzuN6vFnCObPJYzTQz/AKZ4Q+MHt/gFZ5Iv+rT7AfOHpeLvbXW2msbzY2ljaw/GWaWMIw/n74ReYAAAAAAAAAADctzLxk7DzWGty3MvGTsPNBuIACWyo6Pa91SPgqUtlR0e17qkfAHIoAAAAAAAAAAP6s5J7SeWzs5Zp55o5oQhDPGMfhAH8j7FlhTEdtCEbHD9WnhH8M1ytI+D71ByV4urF5srOel2txsJo++e2h7EJYf7Y/5s/wAMwNg3PVztLtgKe2tP4be/Tzy9EIS2f1kmaa/FRaZdqLSbpTLlLmu9jZQkl+OaH4x+Mfxj8Yv2g5Uy2aTq12X2bNDrjLZpOrXTZfZs0OAAAAAAAAAAA3Lcy8ZOw81hrctzLxk7DzQbiAAlsqOj2vdUj4KlLZUdHte6pHwByKAAAAAAAAAA+xg3/V9D/wCRsfuSvjvo4dvllT8QUy+3mMYWNje7OebNDPHNLPCMc0OiAO0hm/DZg3+rfdWjtOG3Bv8AVv2rR2g0gfzZTwtbOS0lz+zNLCMH9A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pe7ZacHWV2srOa2vvtSyQhH92j+nS9OGzBv9a+6tHa5kAU+Uqt3PEWNalVqbGea62vsez7UuaPus5ZY+7phFMAAAAAAAAAAAA3Lcy8ZOw81hrctzLxk7DzQbiAAlsqOj2vdUj4Kl8rFNKjXMOVKlSzwkmt7tNJCMfwhGMPdGPwz5gcYj9NSuF7pd+t7jULCe73qzm9maWaHvhH/wB78/8AOD8wAAAAAAAAAAAAAAAAAAAAAAAAAADctzLxk7DzWGun8h2Gr3h7CE1pUbKaxvV6tv2nsRhmjLLmhCWE0P190Y/3/XODRAAAAfNq1Ao1Zmkmq1KuV8mlhmhG0sJZow6IxhnfP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HxLjhHDdPvMl5uVBpthbyxzyzS3aSEYdEc3ufbAAAH/9k="/>
          <p:cNvSpPr>
            <a:spLocks noChangeAspect="1" noChangeArrowheads="1"/>
          </p:cNvSpPr>
          <p:nvPr/>
        </p:nvSpPr>
        <p:spPr bwMode="auto">
          <a:xfrm>
            <a:off x="307975" y="-22479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08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381000"/>
            <a:ext cx="8229600" cy="5745163"/>
          </a:xfrm>
        </p:spPr>
        <p:txBody>
          <a:bodyPr/>
          <a:lstStyle/>
          <a:p>
            <a:pPr eaLnBrk="1" hangingPunct="1"/>
            <a:r>
              <a:rPr lang="en-US" dirty="0" smtClean="0"/>
              <a:t>Bone Cells perform all of the following jobs </a:t>
            </a:r>
            <a:r>
              <a:rPr lang="en-US" u="sng" dirty="0" smtClean="0">
                <a:solidFill>
                  <a:srgbClr val="FFFF00"/>
                </a:solidFill>
              </a:rPr>
              <a:t>except…</a:t>
            </a:r>
          </a:p>
          <a:p>
            <a:pPr lvl="1" eaLnBrk="1" hangingPunct="1">
              <a:buFontTx/>
              <a:buNone/>
            </a:pPr>
            <a:r>
              <a:rPr lang="en-US" dirty="0" smtClean="0">
                <a:solidFill>
                  <a:srgbClr val="99CCFF"/>
                </a:solidFill>
              </a:rPr>
              <a:t>A.) Make new bone and help repair damage.</a:t>
            </a:r>
          </a:p>
          <a:p>
            <a:pPr lvl="1" eaLnBrk="1" hangingPunct="1">
              <a:buFontTx/>
              <a:buNone/>
            </a:pPr>
            <a:r>
              <a:rPr lang="en-US" dirty="0" smtClean="0">
                <a:solidFill>
                  <a:srgbClr val="FF99FF"/>
                </a:solidFill>
              </a:rPr>
              <a:t>B.) Carry nutrients and waste products to and from blood vessels in the bone.</a:t>
            </a:r>
          </a:p>
          <a:p>
            <a:pPr lvl="1" eaLnBrk="1" hangingPunct="1">
              <a:buFontTx/>
              <a:buNone/>
            </a:pPr>
            <a:r>
              <a:rPr lang="en-US" dirty="0" smtClean="0">
                <a:solidFill>
                  <a:srgbClr val="9900FF"/>
                </a:solidFill>
              </a:rPr>
              <a:t>C.) Make muscle fibers contract and relax.</a:t>
            </a:r>
          </a:p>
          <a:p>
            <a:pPr lvl="1" eaLnBrk="1" hangingPunct="1">
              <a:buFontTx/>
              <a:buNone/>
            </a:pPr>
            <a:r>
              <a:rPr lang="en-US" dirty="0" smtClean="0">
                <a:solidFill>
                  <a:srgbClr val="00CC99"/>
                </a:solidFill>
              </a:rPr>
              <a:t>D.) Break down bone and help to sculpt and shape it.</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2613025" cy="22193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819400" cy="22145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3400"/>
            <a:ext cx="2819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679"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AutoShape 2" descr="data:image/jpeg;base64,/9j/4AAQSkZJRgABAQAAAQABAAD/2wCEAAkGBwgHBgkIBwgKCgkRDR0YGBgYDRsaIRwhJx0iHScoHx8mKDQsKSYxJx8cJj0tMTQsNzoxIy0/Qz8uOjQwOi0BCgoKBQUFDgUFDisZExkrKysrKysrKysrKysrKysrKysrKysrKysrKysrKysrKysrKysrKysrKysrKysrKysrK//AABEIAL4BCgMBIgACEQEDEQH/xAAbAAEBAQEBAQEBAAAAAAAAAAAABgcIAwUEAv/EAEIQAQAAAwMFDQYDBgcAAAAAAAABAgUDBAYHETeU0QgWF0ZVVnF0g5LBw9ISIWFzsbMxNFETJDJBU4EVIjZydZHw/8QAFAEBAAAAAAAAAAAAAAAAAAAAAP/EABQRAQAAAAAAAAAAAAAAAAAAAAD/2gAMAwEAAhEDEQA/ANxAAGe4nywYYw/ULS4fvN/vEk0YT/spJYyyxh/KM0Ywzx6M/wDaL43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WXHLthe8XmSyvN1qV1s4x/jmspZoQ6YSzRj/1CLTrrebC+XayvN0tZLawnlhNLNLNnhGEfwjCIPUAB8DH1/t6ZgutX26Txkt5LpP7MYfjCMYZoRh8YZ8776Wyo6Pa91SPgDkUAAAAAAAAAAAAAAAAAAAAAAAAAAAB0RucqrPesM1CmWlrGeN2vMIywzfwyzwz5ofD2pZ4/wB4ud25bmXjJ2Hmg3EABLZUdHte6pHwVKWyo6Pa91SPgDkUAAAAAAAAAAAAAAfrulMqF9s42lzuN6vFnCObPJYzTQz/AKZ4Q+MHt/gFZ5Iv+rT7AfOHpeLvbXW2msbzY2ljaw/GWaWMIw/n74ReYAAAAAAAAAADctzLxk7DzWGty3MvGTsPNBuIACWyo6Pa91SPgqUtlR0e17qkfAHIoAAAAAAAAAAP6s5J7SeWzs5Zp55o5oQhDPGMfhAH8j7FlhTEdtCEbHD9WnhH8M1ytI+D71ByV4urF5srOel2txsJo++e2h7EJYf7Y/5s/wAMwNg3PVztLtgKe2tP4be/Tzy9EIS2f1kmaa/FRaZdqLSbpTLlLmu9jZQkl+OaH4x+Mfxj8Yv2g5Uy2aTq12X2bNDrjLZpOrXTZfZs0OAAAAAAAAAAA3Lcy8ZOw81hrctzLxk7DzQbiAAlsqOj2vdUj4KlLZUdHte6pHwByKAAAAAAAAAA+xg3/V9D/wCRsfuSvjvo4dvllT8QUy+3mMYWNje7OebNDPHNLPCMc0OiAO0hm/DZg3+rfdWjtOG3Bv8AVv2rR2g0gfzZTwtbOS0lz+zNLCMH9A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pe7ZacHWV2srOa2vvtSyQhH92j+nS9OGzBv9a+6tHa5kAU+Uqt3PEWNalVqbGea62vsez7UuaPus5ZY+7phFMAAAAAAAAAAAA3Lcy8ZOw81hrctzLxk7DzQbiAAlsqOj2vdUj4Kl8rFNKjXMOVKlSzwkmt7tNJCMfwhGMPdGPwz5gcYj9NSuF7pd+t7jULCe73qzm9maWaHvhH/wB78/8AOD8wAAAAAAAAAAAAAAAAAAAAAAAAAADctzLxk7DzWGun8h2Gr3h7CE1pUbKaxvV6tv2nsRhmjLLmhCWE0P190Y/3/XODRAAAAfNq1Ao1Zmkmq1KuV8mlhmhG0sJZow6IxhnfP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HxLjhHDdPvMl5uVBpthbyxzyzS3aSEYdEc3ufbAAAH/9k="/>
          <p:cNvSpPr>
            <a:spLocks noChangeAspect="1" noChangeArrowheads="1"/>
          </p:cNvSpPr>
          <p:nvPr/>
        </p:nvSpPr>
        <p:spPr bwMode="auto">
          <a:xfrm>
            <a:off x="155575" y="-24003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RDR0YGBgYDRsaIRwhJx0iHScoHx8mKDQsKSYxJx8cJj0tMTQsNzoxIy0/Qz8uOjQwOi0BCgoKBQUFDgUFDisZExkrKysrKysrKysrKysrKysrKysrKysrKysrKysrKysrKysrKysrKysrKysrKysrKysrK//AABEIAL4BCgMBIgACEQEDEQH/xAAbAAEBAQEBAQEBAAAAAAAAAAAABgcIAwUEAv/EAEIQAQAAAwMFDQYDBgcAAAAAAAABAgUDBAYHETeU0QgWF0ZVVnF0g5LBw9ISIWFzsbMxNFETJDJBU4EVIjZydZHw/8QAFAEBAAAAAAAAAAAAAAAAAAAAAP/EABQRAQAAAAAAAAAAAAAAAAAAAAD/2gAMAwEAAhEDEQA/ANxAAGe4nywYYw/ULS4fvN/vEk0YT/spJYyyxh/KM0Ywzx6M/wDaL43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WXHLthe8XmSyvN1qV1s4x/jmspZoQ6YSzRj/1CLTrrebC+XayvN0tZLawnlhNLNLNnhGEfwjCIPUAB8DH1/t6ZgutX26Txkt5LpP7MYfjCMYZoRh8YZ8776Wyo6Pa91SPgDkUAAAAAAAAAAAAAAAAAAAAAAAAAAAB0RucqrPesM1CmWlrGeN2vMIywzfwyzwz5ofD2pZ4/wB4ud25bmXjJ2Hmg3EABLZUdHte6pHwVKWyo6Pa91SPgDkUAAAAAAAAAAAAAAfrulMqF9s42lzuN6vFnCObPJYzTQz/AKZ4Q+MHt/gFZ5Iv+rT7AfOHpeLvbXW2msbzY2ljaw/GWaWMIw/n74ReYAAAAAAAAAADctzLxk7DzWGty3MvGTsPNBuIACWyo6Pa91SPgqUtlR0e17qkfAHIoAAAAAAAAAAP6s5J7SeWzs5Zp55o5oQhDPGMfhAH8j7FlhTEdtCEbHD9WnhH8M1ytI+D71ByV4urF5srOel2txsJo++e2h7EJYf7Y/5s/wAMwNg3PVztLtgKe2tP4be/Tzy9EIS2f1kmaa/FRaZdqLSbpTLlLmu9jZQkl+OaH4x+Mfxj8Yv2g5Uy2aTq12X2bNDrjLZpOrXTZfZs0OAAAAAAAAAAA3Lcy8ZOw81hrctzLxk7DzQbiAAlsqOj2vdUj4KlLZUdHte6pHwByKAAAAAAAAAA+xg3/V9D/wCRsfuSvjvo4dvllT8QUy+3mMYWNje7OebNDPHNLPCMc0OiAO0hm/DZg3+rfdWjtOG3Bv8AVv2rR2g0gfzZTwtbOS0lz+zNLCMH9A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pe7ZacHWV2srOa2vvtSyQhH92j+nS9OGzBv9a+6tHa5kAU+Uqt3PEWNalVqbGea62vsez7UuaPus5ZY+7phFMAAAAAAAAAAAA3Lcy8ZOw81hrctzLxk7DzQbiAAlsqOj2vdUj4Kl8rFNKjXMOVKlSzwkmt7tNJCMfwhGMPdGPwz5gcYj9NSuF7pd+t7jULCe73qzm9maWaHvhH/wB78/8AOD8wAAAAAAAAAAAAAAAAAAAAAAAAAADctzLxk7DzWGun8h2Gr3h7CE1pUbKaxvV6tv2nsRhmjLLmhCWE0P190Y/3/XODRAAAAfNq1Ao1Zmkmq1KuV8mlhmhG0sJZow6IxhnfP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HxLjhHDdPvMl5uVBpthbyxzyzS3aSEYdEc3ufbAAAH/9k="/>
          <p:cNvSpPr>
            <a:spLocks noChangeAspect="1" noChangeArrowheads="1"/>
          </p:cNvSpPr>
          <p:nvPr/>
        </p:nvSpPr>
        <p:spPr bwMode="auto">
          <a:xfrm>
            <a:off x="307975" y="-22479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18861" y="5625405"/>
            <a:ext cx="668644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28116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381000"/>
            <a:ext cx="8229600" cy="5745163"/>
          </a:xfrm>
        </p:spPr>
        <p:txBody>
          <a:bodyPr/>
          <a:lstStyle/>
          <a:p>
            <a:pPr eaLnBrk="1" hangingPunct="1"/>
            <a:r>
              <a:rPr lang="en-US" dirty="0" smtClean="0"/>
              <a:t>Bone Cells perform all of the following jobs </a:t>
            </a:r>
            <a:r>
              <a:rPr lang="en-US" u="sng" dirty="0" smtClean="0">
                <a:solidFill>
                  <a:srgbClr val="FFFF00"/>
                </a:solidFill>
              </a:rPr>
              <a:t>except…</a:t>
            </a:r>
          </a:p>
          <a:p>
            <a:pPr lvl="1" eaLnBrk="1" hangingPunct="1">
              <a:buFontTx/>
              <a:buNone/>
            </a:pPr>
            <a:r>
              <a:rPr lang="en-US" dirty="0" smtClean="0">
                <a:solidFill>
                  <a:srgbClr val="99CCFF"/>
                </a:solidFill>
              </a:rPr>
              <a:t>A.) Make new bone and help repair damage.</a:t>
            </a:r>
          </a:p>
          <a:p>
            <a:pPr lvl="1" eaLnBrk="1" hangingPunct="1">
              <a:buFontTx/>
              <a:buNone/>
            </a:pPr>
            <a:r>
              <a:rPr lang="en-US" dirty="0" smtClean="0">
                <a:solidFill>
                  <a:srgbClr val="FF99FF"/>
                </a:solidFill>
              </a:rPr>
              <a:t>B.) Carry nutrients and waste products to and from blood vessels in the bone.</a:t>
            </a:r>
          </a:p>
          <a:p>
            <a:pPr lvl="1" eaLnBrk="1" hangingPunct="1">
              <a:buFontTx/>
              <a:buNone/>
            </a:pPr>
            <a:r>
              <a:rPr lang="en-US" dirty="0" smtClean="0">
                <a:solidFill>
                  <a:srgbClr val="9900FF"/>
                </a:solidFill>
              </a:rPr>
              <a:t>C.) Make muscle fibers contract and relax.</a:t>
            </a:r>
          </a:p>
          <a:p>
            <a:pPr lvl="1" eaLnBrk="1" hangingPunct="1">
              <a:buFontTx/>
              <a:buNone/>
            </a:pPr>
            <a:r>
              <a:rPr lang="en-US" dirty="0" smtClean="0">
                <a:solidFill>
                  <a:srgbClr val="00CC99"/>
                </a:solidFill>
              </a:rPr>
              <a:t>D.) Break down bone and help to sculpt and shape it.</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2613025" cy="22193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819400" cy="22145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3400"/>
            <a:ext cx="2819400" cy="2209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679"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AutoShape 2" descr="data:image/jpeg;base64,/9j/4AAQSkZJRgABAQAAAQABAAD/2wCEAAkGBwgHBgkIBwgKCgkRDR0YGBgYDRsaIRwhJx0iHScoHx8mKDQsKSYxJx8cJj0tMTQsNzoxIy0/Qz8uOjQwOi0BCgoKBQUFDgUFDisZExkrKysrKysrKysrKysrKysrKysrKysrKysrKysrKysrKysrKysrKysrKysrKysrKysrK//AABEIAL4BCgMBIgACEQEDEQH/xAAbAAEBAQEBAQEBAAAAAAAAAAAABgcIAwUEAv/EAEIQAQAAAwMFDQYDBgcAAAAAAAABAgUDBAYHETeU0QgWF0ZVVnF0g5LBw9ISIWFzsbMxNFETJDJBU4EVIjZydZHw/8QAFAEBAAAAAAAAAAAAAAAAAAAAAP/EABQRAQAAAAAAAAAAAAAAAAAAAAD/2gAMAwEAAhEDEQA/ANxAAGe4nywYYw/ULS4fvN/vEk0YT/spJYyyxh/KM0Ywzx6M/wDaL43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WXHLthe8XmSyvN1qV1s4x/jmspZoQ6YSzRj/1CLTrrebC+XayvN0tZLawnlhNLNLNnhGEfwjCIPUAB8DH1/t6ZgutX26Txkt5LpP7MYfjCMYZoRh8YZ8776Wyo6Pa91SPgDkUAAAAAAAAAAAAAAAAAAAAAAAAAAAB0RucqrPesM1CmWlrGeN2vMIywzfwyzwz5ofD2pZ4/wB4ud25bmXjJ2Hmg3EABLZUdHte6pHwVKWyo6Pa91SPgDkUAAAAAAAAAAAAAAfrulMqF9s42lzuN6vFnCObPJYzTQz/AKZ4Q+MHt/gFZ5Iv+rT7AfOHpeLvbXW2msbzY2ljaw/GWaWMIw/n74ReYAAAAAAAAAADctzLxk7DzWGty3MvGTsPNBuIACWyo6Pa91SPgqUtlR0e17qkfAHIoAAAAAAAAAAP6s5J7SeWzs5Zp55o5oQhDPGMfhAH8j7FlhTEdtCEbHD9WnhH8M1ytI+D71ByV4urF5srOel2txsJo++e2h7EJYf7Y/5s/wAMwNg3PVztLtgKe2tP4be/Tzy9EIS2f1kmaa/FRaZdqLSbpTLlLmu9jZQkl+OaH4x+Mfxj8Yv2g5Uy2aTq12X2bNDrjLZpOrXTZfZs0OAAAAAAAAAAA3Lcy8ZOw81hrctzLxk7DzQbiAAlsqOj2vdUj4KlLZUdHte6pHwByKAAAAAAAAAA+xg3/V9D/wCRsfuSvjvo4dvllT8QUy+3mMYWNje7OebNDPHNLPCMc0OiAO0hm/DZg3+rfdWjtOG3Bv8AVv2rR2g0gfzZTwtbOS0lz+zNLCMH9A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pe7ZacHWV2srOa2vvtSyQhH92j+nS9OGzBv9a+6tHa5kAU+Uqt3PEWNalVqbGea62vsez7UuaPus5ZY+7phFMAAAAAAAAAAAA3Lcy8ZOw81hrctzLxk7DzQbiAAlsqOj2vdUj4Kl8rFNKjXMOVKlSzwkmt7tNJCMfwhGMPdGPwz5gcYj9NSuF7pd+t7jULCe73qzm9maWaHvhH/wB78/8AOD8wAAAAAAAAAAAAAAAAAAAAAAAAAADctzLxk7DzWGun8h2Gr3h7CE1pUbKaxvV6tv2nsRhmjLLmhCWE0P190Y/3/XODRAAAAfNq1Ao1Zmkmq1KuV8mlhmhG0sJZow6IxhnfP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HxLjhHDdPvMl5uVBpthbyxzyzS3aSEYdEc3ufbAAAH/9k="/>
          <p:cNvSpPr>
            <a:spLocks noChangeAspect="1" noChangeArrowheads="1"/>
          </p:cNvSpPr>
          <p:nvPr/>
        </p:nvSpPr>
        <p:spPr bwMode="auto">
          <a:xfrm>
            <a:off x="155575" y="-24003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RDR0YGBgYDRsaIRwhJx0iHScoHx8mKDQsKSYxJx8cJj0tMTQsNzoxIy0/Qz8uOjQwOi0BCgoKBQUFDgUFDisZExkrKysrKysrKysrKysrKysrKysrKysrKysrKysrKysrKysrKysrKysrKysrKysrKysrK//AABEIAL4BCgMBIgACEQEDEQH/xAAbAAEBAQEBAQEBAAAAAAAAAAAABgcIAwUEAv/EAEIQAQAAAwMFDQYDBgcAAAAAAAABAgUDBAYHETeU0QgWF0ZVVnF0g5LBw9ISIWFzsbMxNFETJDJBU4EVIjZydZHw/8QAFAEBAAAAAAAAAAAAAAAAAAAAAP/EABQRAQAAAAAAAAAAAAAAAAAAAAD/2gAMAwEAAhEDEQA/ANxAAGe4nywYYw/ULS4fvN/vEk0YT/spJYyyxh/KM0Ywzx6M/wDaL43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ScPmHuS6p3bP1HD5h7kuqd2z9QNbGWXHLthe8XmSyvN1qV1s4x/jmspZoQ6YSzRj/1CLTrrebC+XayvN0tZLawnlhNLNLNnhGEfwjCIPUAB8DH1/t6ZgutX26Txkt5LpP7MYfjCMYZoRh8YZ8776Wyo6Pa91SPgDkUAAAAAAAAAAAAAAAAAAAAAAAAAAAB0RucqrPesM1CmWlrGeN2vMIywzfwyzwz5ofD2pZ4/wB4ud25bmXjJ2Hmg3EABLZUdHte6pHwVKWyo6Pa91SPgDkUAAAAAAAAAAAAAAfrulMqF9s42lzuN6vFnCObPJYzTQz/AKZ4Q+MHt/gFZ5Iv+rT7AfOHpeLvbXW2msbzY2ljaw/GWaWMIw/n74ReYAAAAAAAAAADctzLxk7DzWGty3MvGTsPNBuIACWyo6Pa91SPgqUtlR0e17qkfAHIoAAAAAAAAAAP6s5J7SeWzs5Zp55o5oQhDPGMfhAH8j7FlhTEdtCEbHD9WnhH8M1ytI+D71ByV4urF5srOel2txsJo++e2h7EJYf7Y/5s/wAMwNg3PVztLtgKe2tP4be/Tzy9EIS2f1kmaa/FRaZdqLSbpTLlLmu9jZQkl+OaH4x+Mfxj8Yv2g5Uy2aTq12X2bNDrjLZpOrXTZfZs0OAAAAAAAAAAA3Lcy8ZOw81hrctzLxk7DzQbiAAlsqOj2vdUj4KlLZUdHte6pHwByKAAAAAAAAAA+xg3/V9D/wCRsfuSvjvo4dvllT8QUy+3mMYWNje7OebNDPHNLPCMc0OiAO0hm/DZg3+rfdWjtOG3Bv8AVv2rR2g0gfzZTwtbOS0lz+zNLCMH9A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ty4/krv8qX6Pd4XH8ld/lS/R7g5Uy2aTq102X2bNDrjLZpOrXTZfZs0OAAAAAAAAAAA3Lcy8ZOw81hrctzLxk7DzQbiAAlsqOj2vdUj4KlLZUdHte6pHwByKAAAAAAAAAAAAADpe7ZacHWV2srOa2vvtSyQhH92j+nS9OGzBv9a+6tHa5kAU+Uqt3PEWNalVqbGea62vsez7UuaPus5ZY+7phFMAAAAAAAAAAAA3Lcy8ZOw81hrctzLxk7DzQbiAAlsqOj2vdUj4Kl8rFNKjXMOVKlSzwkmt7tNJCMfwhGMPdGPwz5gcYj9NSuF7pd+t7jULCe73qzm9maWaHvhH/wB78/8AOD8wAAAAAAAAAAAAAAAAAAAAAAAAAADctzLxk7DzWGun8h2Gr3h7CE1pUbKaxvV6tv2nsRhmjLLmhCWE0P190Y/3/XODRAAAAfNq1Ao1Zmkmq1KuV8mlhmhG0sJZow6IxhnfP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E7vEwlzbpeqybDeJhLm3S9Vk2KIBO7xMJc26Xqsmw3iYS5t0vVZNiiATu8TCXNul6rJsN4mEubdL1WTYogHxLjhHDdPvMl5uVBpthbyxzyzS3aSEYdEc3ufbAAAH/9k="/>
          <p:cNvSpPr>
            <a:spLocks noChangeAspect="1" noChangeArrowheads="1"/>
          </p:cNvSpPr>
          <p:nvPr/>
        </p:nvSpPr>
        <p:spPr bwMode="auto">
          <a:xfrm>
            <a:off x="307975" y="-22479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762000" y="2895600"/>
            <a:ext cx="6956879" cy="533400"/>
          </a:xfrm>
          <a:prstGeom prst="roundRect">
            <a:avLst/>
          </a:prstGeom>
          <a:solidFill>
            <a:srgbClr val="9966FF">
              <a:alpha val="29000"/>
            </a:srgbClr>
          </a:solidFill>
          <a:ln w="381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8861" y="5625405"/>
            <a:ext cx="668644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189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13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30716" y="1524000"/>
            <a:ext cx="7981672" cy="1569660"/>
          </a:xfrm>
          <a:prstGeom prst="rect">
            <a:avLst/>
          </a:prstGeom>
          <a:noFill/>
        </p:spPr>
        <p:txBody>
          <a:bodyPr wrap="none" lIns="91440" tIns="45720" rIns="91440" bIns="45720">
            <a:prstTxWarp prst="textDeflateBottom">
              <a:avLst/>
            </a:prstTxWarp>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Bone Marrow</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6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5"/>
          <p:cNvSpPr>
            <a:spLocks/>
          </p:cNvSpPr>
          <p:nvPr/>
        </p:nvSpPr>
        <p:spPr bwMode="auto">
          <a:xfrm>
            <a:off x="1469571" y="4281002"/>
            <a:ext cx="4191000" cy="1206500"/>
          </a:xfrm>
          <a:custGeom>
            <a:avLst/>
            <a:gdLst>
              <a:gd name="T0" fmla="*/ 2147483647 w 2504"/>
              <a:gd name="T1" fmla="*/ 2147483647 h 596"/>
              <a:gd name="T2" fmla="*/ 2147483647 w 2504"/>
              <a:gd name="T3" fmla="*/ 2147483647 h 596"/>
              <a:gd name="T4" fmla="*/ 2147483647 w 2504"/>
              <a:gd name="T5" fmla="*/ 2147483647 h 596"/>
              <a:gd name="T6" fmla="*/ 2147483647 w 2504"/>
              <a:gd name="T7" fmla="*/ 2147483647 h 596"/>
              <a:gd name="T8" fmla="*/ 2147483647 w 2504"/>
              <a:gd name="T9" fmla="*/ 2147483647 h 596"/>
              <a:gd name="T10" fmla="*/ 2147483647 w 2504"/>
              <a:gd name="T11" fmla="*/ 2147483647 h 596"/>
              <a:gd name="T12" fmla="*/ 2147483647 w 2504"/>
              <a:gd name="T13" fmla="*/ 2147483647 h 596"/>
              <a:gd name="T14" fmla="*/ 2147483647 w 2504"/>
              <a:gd name="T15" fmla="*/ 2147483647 h 596"/>
              <a:gd name="T16" fmla="*/ 2147483647 w 2504"/>
              <a:gd name="T17" fmla="*/ 2147483647 h 596"/>
              <a:gd name="T18" fmla="*/ 2147483647 w 2504"/>
              <a:gd name="T19" fmla="*/ 2147483647 h 596"/>
              <a:gd name="T20" fmla="*/ 2147483647 w 2504"/>
              <a:gd name="T21" fmla="*/ 2147483647 h 596"/>
              <a:gd name="T22" fmla="*/ 2147483647 w 2504"/>
              <a:gd name="T23" fmla="*/ 2147483647 h 596"/>
              <a:gd name="T24" fmla="*/ 2147483647 w 2504"/>
              <a:gd name="T25" fmla="*/ 2147483647 h 596"/>
              <a:gd name="T26" fmla="*/ 2147483647 w 2504"/>
              <a:gd name="T27" fmla="*/ 2147483647 h 596"/>
              <a:gd name="T28" fmla="*/ 2147483647 w 2504"/>
              <a:gd name="T29" fmla="*/ 2147483647 h 596"/>
              <a:gd name="T30" fmla="*/ 2147483647 w 2504"/>
              <a:gd name="T31" fmla="*/ 2147483647 h 596"/>
              <a:gd name="T32" fmla="*/ 2147483647 w 2504"/>
              <a:gd name="T33" fmla="*/ 2147483647 h 596"/>
              <a:gd name="T34" fmla="*/ 2147483647 w 2504"/>
              <a:gd name="T35" fmla="*/ 2147483647 h 596"/>
              <a:gd name="T36" fmla="*/ 2147483647 w 2504"/>
              <a:gd name="T37" fmla="*/ 2147483647 h 596"/>
              <a:gd name="T38" fmla="*/ 2147483647 w 2504"/>
              <a:gd name="T39" fmla="*/ 2147483647 h 596"/>
              <a:gd name="T40" fmla="*/ 2147483647 w 2504"/>
              <a:gd name="T41" fmla="*/ 2147483647 h 596"/>
              <a:gd name="T42" fmla="*/ 2147483647 w 2504"/>
              <a:gd name="T43" fmla="*/ 0 h 596"/>
              <a:gd name="T44" fmla="*/ 2147483647 w 2504"/>
              <a:gd name="T45" fmla="*/ 2147483647 h 596"/>
              <a:gd name="T46" fmla="*/ 2147483647 w 2504"/>
              <a:gd name="T47" fmla="*/ 2147483647 h 596"/>
              <a:gd name="T48" fmla="*/ 2147483647 w 2504"/>
              <a:gd name="T49" fmla="*/ 2147483647 h 596"/>
              <a:gd name="T50" fmla="*/ 2147483647 w 2504"/>
              <a:gd name="T51" fmla="*/ 2147483647 h 596"/>
              <a:gd name="T52" fmla="*/ 2147483647 w 2504"/>
              <a:gd name="T53" fmla="*/ 2147483647 h 596"/>
              <a:gd name="T54" fmla="*/ 2147483647 w 2504"/>
              <a:gd name="T55" fmla="*/ 2147483647 h 596"/>
              <a:gd name="T56" fmla="*/ 2147483647 w 2504"/>
              <a:gd name="T57" fmla="*/ 2147483647 h 596"/>
              <a:gd name="T58" fmla="*/ 2147483647 w 2504"/>
              <a:gd name="T59" fmla="*/ 2147483647 h 5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4"/>
              <a:gd name="T91" fmla="*/ 0 h 596"/>
              <a:gd name="T92" fmla="*/ 2504 w 2504"/>
              <a:gd name="T93" fmla="*/ 596 h 5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4" h="596">
                <a:moveTo>
                  <a:pt x="382" y="233"/>
                </a:moveTo>
                <a:cubicBezTo>
                  <a:pt x="278" y="268"/>
                  <a:pt x="163" y="228"/>
                  <a:pt x="59" y="263"/>
                </a:cubicBezTo>
                <a:cubicBezTo>
                  <a:pt x="0" y="352"/>
                  <a:pt x="26" y="401"/>
                  <a:pt x="89" y="475"/>
                </a:cubicBezTo>
                <a:cubicBezTo>
                  <a:pt x="98" y="486"/>
                  <a:pt x="107" y="498"/>
                  <a:pt x="120" y="505"/>
                </a:cubicBezTo>
                <a:cubicBezTo>
                  <a:pt x="138" y="515"/>
                  <a:pt x="180" y="526"/>
                  <a:pt x="180" y="526"/>
                </a:cubicBezTo>
                <a:cubicBezTo>
                  <a:pt x="187" y="536"/>
                  <a:pt x="190" y="550"/>
                  <a:pt x="200" y="556"/>
                </a:cubicBezTo>
                <a:cubicBezTo>
                  <a:pt x="238" y="579"/>
                  <a:pt x="310" y="588"/>
                  <a:pt x="352" y="596"/>
                </a:cubicBezTo>
                <a:cubicBezTo>
                  <a:pt x="436" y="575"/>
                  <a:pt x="528" y="567"/>
                  <a:pt x="615" y="556"/>
                </a:cubicBezTo>
                <a:cubicBezTo>
                  <a:pt x="744" y="513"/>
                  <a:pt x="874" y="477"/>
                  <a:pt x="1009" y="465"/>
                </a:cubicBezTo>
                <a:cubicBezTo>
                  <a:pt x="1108" y="432"/>
                  <a:pt x="1048" y="447"/>
                  <a:pt x="1191" y="435"/>
                </a:cubicBezTo>
                <a:cubicBezTo>
                  <a:pt x="1224" y="424"/>
                  <a:pt x="1237" y="400"/>
                  <a:pt x="1272" y="394"/>
                </a:cubicBezTo>
                <a:cubicBezTo>
                  <a:pt x="1395" y="374"/>
                  <a:pt x="1520" y="370"/>
                  <a:pt x="1645" y="364"/>
                </a:cubicBezTo>
                <a:cubicBezTo>
                  <a:pt x="1709" y="355"/>
                  <a:pt x="1775" y="342"/>
                  <a:pt x="1837" y="324"/>
                </a:cubicBezTo>
                <a:cubicBezTo>
                  <a:pt x="1859" y="318"/>
                  <a:pt x="1876" y="298"/>
                  <a:pt x="1898" y="293"/>
                </a:cubicBezTo>
                <a:cubicBezTo>
                  <a:pt x="1928" y="286"/>
                  <a:pt x="1959" y="286"/>
                  <a:pt x="1989" y="283"/>
                </a:cubicBezTo>
                <a:cubicBezTo>
                  <a:pt x="2057" y="260"/>
                  <a:pt x="1973" y="286"/>
                  <a:pt x="2080" y="263"/>
                </a:cubicBezTo>
                <a:cubicBezTo>
                  <a:pt x="2124" y="253"/>
                  <a:pt x="2169" y="227"/>
                  <a:pt x="2211" y="212"/>
                </a:cubicBezTo>
                <a:cubicBezTo>
                  <a:pt x="2269" y="192"/>
                  <a:pt x="2364" y="189"/>
                  <a:pt x="2424" y="182"/>
                </a:cubicBezTo>
                <a:cubicBezTo>
                  <a:pt x="2464" y="169"/>
                  <a:pt x="2481" y="157"/>
                  <a:pt x="2504" y="121"/>
                </a:cubicBezTo>
                <a:cubicBezTo>
                  <a:pt x="2467" y="96"/>
                  <a:pt x="2440" y="84"/>
                  <a:pt x="2413" y="51"/>
                </a:cubicBezTo>
                <a:cubicBezTo>
                  <a:pt x="2405" y="42"/>
                  <a:pt x="2403" y="27"/>
                  <a:pt x="2393" y="20"/>
                </a:cubicBezTo>
                <a:cubicBezTo>
                  <a:pt x="2375" y="9"/>
                  <a:pt x="2333" y="0"/>
                  <a:pt x="2333" y="0"/>
                </a:cubicBezTo>
                <a:cubicBezTo>
                  <a:pt x="1982" y="16"/>
                  <a:pt x="1632" y="12"/>
                  <a:pt x="1282" y="41"/>
                </a:cubicBezTo>
                <a:cubicBezTo>
                  <a:pt x="1128" y="71"/>
                  <a:pt x="974" y="82"/>
                  <a:pt x="817" y="91"/>
                </a:cubicBezTo>
                <a:cubicBezTo>
                  <a:pt x="760" y="99"/>
                  <a:pt x="701" y="97"/>
                  <a:pt x="645" y="111"/>
                </a:cubicBezTo>
                <a:cubicBezTo>
                  <a:pt x="636" y="113"/>
                  <a:pt x="634" y="129"/>
                  <a:pt x="625" y="132"/>
                </a:cubicBezTo>
                <a:cubicBezTo>
                  <a:pt x="586" y="145"/>
                  <a:pt x="544" y="142"/>
                  <a:pt x="504" y="152"/>
                </a:cubicBezTo>
                <a:cubicBezTo>
                  <a:pt x="445" y="167"/>
                  <a:pt x="393" y="183"/>
                  <a:pt x="332" y="192"/>
                </a:cubicBezTo>
                <a:cubicBezTo>
                  <a:pt x="281" y="225"/>
                  <a:pt x="303" y="237"/>
                  <a:pt x="241" y="253"/>
                </a:cubicBezTo>
                <a:cubicBezTo>
                  <a:pt x="208" y="275"/>
                  <a:pt x="223" y="273"/>
                  <a:pt x="200" y="273"/>
                </a:cubicBezTo>
              </a:path>
            </a:pathLst>
          </a:custGeom>
          <a:gradFill rotWithShape="1">
            <a:gsLst>
              <a:gs pos="0">
                <a:srgbClr val="FFFF66">
                  <a:alpha val="53998"/>
                </a:srgbClr>
              </a:gs>
              <a:gs pos="100000">
                <a:srgbClr val="76762F">
                  <a:alpha val="57001"/>
                </a:srgbClr>
              </a:gs>
            </a:gsLst>
            <a:lin ang="5400000" scaled="1"/>
          </a:gradFill>
          <a:ln w="9525">
            <a:solidFill>
              <a:srgbClr val="FFFF66"/>
            </a:solidFill>
            <a:round/>
            <a:headEnd/>
            <a:tailEnd/>
          </a:ln>
        </p:spPr>
        <p:txBody>
          <a:bodyPr/>
          <a:lstStyle/>
          <a:p>
            <a:endParaRPr lang="en-US"/>
          </a:p>
        </p:txBody>
      </p:sp>
      <p:sp>
        <p:nvSpPr>
          <p:cNvPr id="6" name="Freeform 6"/>
          <p:cNvSpPr>
            <a:spLocks/>
          </p:cNvSpPr>
          <p:nvPr/>
        </p:nvSpPr>
        <p:spPr bwMode="auto">
          <a:xfrm rot="20708823">
            <a:off x="6005770" y="4077373"/>
            <a:ext cx="1546225" cy="686601"/>
          </a:xfrm>
          <a:custGeom>
            <a:avLst/>
            <a:gdLst>
              <a:gd name="T0" fmla="*/ 0 w 974"/>
              <a:gd name="T1" fmla="*/ 2147483647 h 253"/>
              <a:gd name="T2" fmla="*/ 2147483647 w 974"/>
              <a:gd name="T3" fmla="*/ 2147483647 h 253"/>
              <a:gd name="T4" fmla="*/ 2147483647 w 974"/>
              <a:gd name="T5" fmla="*/ 2147483647 h 253"/>
              <a:gd name="T6" fmla="*/ 2147483647 w 974"/>
              <a:gd name="T7" fmla="*/ 0 h 253"/>
              <a:gd name="T8" fmla="*/ 2147483647 w 974"/>
              <a:gd name="T9" fmla="*/ 2147483647 h 253"/>
              <a:gd name="T10" fmla="*/ 2147483647 w 974"/>
              <a:gd name="T11" fmla="*/ 2147483647 h 253"/>
              <a:gd name="T12" fmla="*/ 2147483647 w 974"/>
              <a:gd name="T13" fmla="*/ 2147483647 h 253"/>
              <a:gd name="T14" fmla="*/ 2147483647 w 974"/>
              <a:gd name="T15" fmla="*/ 2147483647 h 253"/>
              <a:gd name="T16" fmla="*/ 2147483647 w 974"/>
              <a:gd name="T17" fmla="*/ 2147483647 h 253"/>
              <a:gd name="T18" fmla="*/ 2147483647 w 974"/>
              <a:gd name="T19" fmla="*/ 2147483647 h 253"/>
              <a:gd name="T20" fmla="*/ 2147483647 w 974"/>
              <a:gd name="T21" fmla="*/ 2147483647 h 253"/>
              <a:gd name="T22" fmla="*/ 2147483647 w 974"/>
              <a:gd name="T23" fmla="*/ 2147483647 h 253"/>
              <a:gd name="T24" fmla="*/ 0 w 974"/>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4"/>
              <a:gd name="T40" fmla="*/ 0 h 253"/>
              <a:gd name="T41" fmla="*/ 974 w 974"/>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4" h="253">
                <a:moveTo>
                  <a:pt x="0" y="71"/>
                </a:moveTo>
                <a:cubicBezTo>
                  <a:pt x="20" y="64"/>
                  <a:pt x="46" y="66"/>
                  <a:pt x="61" y="51"/>
                </a:cubicBezTo>
                <a:cubicBezTo>
                  <a:pt x="68" y="44"/>
                  <a:pt x="72" y="33"/>
                  <a:pt x="81" y="30"/>
                </a:cubicBezTo>
                <a:cubicBezTo>
                  <a:pt x="148" y="4"/>
                  <a:pt x="233" y="12"/>
                  <a:pt x="304" y="0"/>
                </a:cubicBezTo>
                <a:cubicBezTo>
                  <a:pt x="479" y="3"/>
                  <a:pt x="654" y="1"/>
                  <a:pt x="829" y="10"/>
                </a:cubicBezTo>
                <a:cubicBezTo>
                  <a:pt x="869" y="12"/>
                  <a:pt x="897" y="77"/>
                  <a:pt x="940" y="91"/>
                </a:cubicBezTo>
                <a:cubicBezTo>
                  <a:pt x="946" y="100"/>
                  <a:pt x="974" y="137"/>
                  <a:pt x="971" y="152"/>
                </a:cubicBezTo>
                <a:cubicBezTo>
                  <a:pt x="969" y="161"/>
                  <a:pt x="958" y="166"/>
                  <a:pt x="950" y="172"/>
                </a:cubicBezTo>
                <a:cubicBezTo>
                  <a:pt x="890" y="216"/>
                  <a:pt x="862" y="238"/>
                  <a:pt x="789" y="253"/>
                </a:cubicBezTo>
                <a:cubicBezTo>
                  <a:pt x="634" y="250"/>
                  <a:pt x="479" y="250"/>
                  <a:pt x="324" y="243"/>
                </a:cubicBezTo>
                <a:cubicBezTo>
                  <a:pt x="263" y="240"/>
                  <a:pt x="226" y="169"/>
                  <a:pt x="172" y="152"/>
                </a:cubicBezTo>
                <a:cubicBezTo>
                  <a:pt x="125" y="102"/>
                  <a:pt x="101" y="140"/>
                  <a:pt x="31" y="111"/>
                </a:cubicBezTo>
                <a:cubicBezTo>
                  <a:pt x="15" y="105"/>
                  <a:pt x="10" y="84"/>
                  <a:pt x="0" y="71"/>
                </a:cubicBezTo>
                <a:close/>
              </a:path>
            </a:pathLst>
          </a:custGeom>
          <a:gradFill rotWithShape="1">
            <a:gsLst>
              <a:gs pos="0">
                <a:srgbClr val="FFFF66">
                  <a:alpha val="53998"/>
                </a:srgbClr>
              </a:gs>
              <a:gs pos="100000">
                <a:srgbClr val="76762F">
                  <a:alpha val="56000"/>
                </a:srgbClr>
              </a:gs>
            </a:gsLst>
            <a:lin ang="5400000" scaled="1"/>
          </a:gradFill>
          <a:ln w="9525">
            <a:solidFill>
              <a:srgbClr val="FFFF66"/>
            </a:solidFill>
            <a:round/>
            <a:headEnd/>
            <a:tailEnd/>
          </a:ln>
        </p:spPr>
        <p:txBody>
          <a:bodyPr/>
          <a:lstStyle/>
          <a:p>
            <a:endParaRPr lang="en-US"/>
          </a:p>
        </p:txBody>
      </p:sp>
      <p:sp>
        <p:nvSpPr>
          <p:cNvPr id="7" name="Freeform 7"/>
          <p:cNvSpPr>
            <a:spLocks/>
          </p:cNvSpPr>
          <p:nvPr/>
        </p:nvSpPr>
        <p:spPr bwMode="auto">
          <a:xfrm>
            <a:off x="700087" y="3890664"/>
            <a:ext cx="1158875" cy="1940895"/>
          </a:xfrm>
          <a:custGeom>
            <a:avLst/>
            <a:gdLst>
              <a:gd name="T0" fmla="*/ 2147483647 w 730"/>
              <a:gd name="T1" fmla="*/ 2147483647 h 894"/>
              <a:gd name="T2" fmla="*/ 2147483647 w 730"/>
              <a:gd name="T3" fmla="*/ 2147483647 h 894"/>
              <a:gd name="T4" fmla="*/ 2147483647 w 730"/>
              <a:gd name="T5" fmla="*/ 2147483647 h 894"/>
              <a:gd name="T6" fmla="*/ 2147483647 w 730"/>
              <a:gd name="T7" fmla="*/ 2147483647 h 894"/>
              <a:gd name="T8" fmla="*/ 2147483647 w 730"/>
              <a:gd name="T9" fmla="*/ 2147483647 h 894"/>
              <a:gd name="T10" fmla="*/ 2147483647 w 730"/>
              <a:gd name="T11" fmla="*/ 2147483647 h 894"/>
              <a:gd name="T12" fmla="*/ 2147483647 w 730"/>
              <a:gd name="T13" fmla="*/ 0 h 894"/>
              <a:gd name="T14" fmla="*/ 2147483647 w 730"/>
              <a:gd name="T15" fmla="*/ 2147483647 h 894"/>
              <a:gd name="T16" fmla="*/ 2147483647 w 730"/>
              <a:gd name="T17" fmla="*/ 2147483647 h 894"/>
              <a:gd name="T18" fmla="*/ 2147483647 w 730"/>
              <a:gd name="T19" fmla="*/ 2147483647 h 894"/>
              <a:gd name="T20" fmla="*/ 2147483647 w 730"/>
              <a:gd name="T21" fmla="*/ 2147483647 h 894"/>
              <a:gd name="T22" fmla="*/ 2147483647 w 730"/>
              <a:gd name="T23" fmla="*/ 2147483647 h 894"/>
              <a:gd name="T24" fmla="*/ 2147483647 w 730"/>
              <a:gd name="T25" fmla="*/ 2147483647 h 894"/>
              <a:gd name="T26" fmla="*/ 2147483647 w 730"/>
              <a:gd name="T27" fmla="*/ 2147483647 h 894"/>
              <a:gd name="T28" fmla="*/ 2147483647 w 730"/>
              <a:gd name="T29" fmla="*/ 2147483647 h 894"/>
              <a:gd name="T30" fmla="*/ 2147483647 w 730"/>
              <a:gd name="T31" fmla="*/ 2147483647 h 894"/>
              <a:gd name="T32" fmla="*/ 2147483647 w 730"/>
              <a:gd name="T33" fmla="*/ 2147483647 h 894"/>
              <a:gd name="T34" fmla="*/ 2147483647 w 730"/>
              <a:gd name="T35" fmla="*/ 2147483647 h 894"/>
              <a:gd name="T36" fmla="*/ 2147483647 w 730"/>
              <a:gd name="T37" fmla="*/ 2147483647 h 894"/>
              <a:gd name="T38" fmla="*/ 2147483647 w 730"/>
              <a:gd name="T39" fmla="*/ 2147483647 h 894"/>
              <a:gd name="T40" fmla="*/ 2147483647 w 730"/>
              <a:gd name="T41" fmla="*/ 2147483647 h 894"/>
              <a:gd name="T42" fmla="*/ 2147483647 w 730"/>
              <a:gd name="T43" fmla="*/ 2147483647 h 894"/>
              <a:gd name="T44" fmla="*/ 2147483647 w 730"/>
              <a:gd name="T45" fmla="*/ 2147483647 h 894"/>
              <a:gd name="T46" fmla="*/ 2147483647 w 730"/>
              <a:gd name="T47" fmla="*/ 2147483647 h 894"/>
              <a:gd name="T48" fmla="*/ 2147483647 w 730"/>
              <a:gd name="T49" fmla="*/ 2147483647 h 894"/>
              <a:gd name="T50" fmla="*/ 2147483647 w 730"/>
              <a:gd name="T51" fmla="*/ 2147483647 h 894"/>
              <a:gd name="T52" fmla="*/ 2147483647 w 730"/>
              <a:gd name="T53" fmla="*/ 2147483647 h 8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0"/>
              <a:gd name="T82" fmla="*/ 0 h 894"/>
              <a:gd name="T83" fmla="*/ 730 w 730"/>
              <a:gd name="T84" fmla="*/ 894 h 8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0" h="894">
                <a:moveTo>
                  <a:pt x="650" y="395"/>
                </a:moveTo>
                <a:cubicBezTo>
                  <a:pt x="631" y="388"/>
                  <a:pt x="604" y="381"/>
                  <a:pt x="590" y="364"/>
                </a:cubicBezTo>
                <a:cubicBezTo>
                  <a:pt x="528" y="289"/>
                  <a:pt x="613" y="352"/>
                  <a:pt x="539" y="304"/>
                </a:cubicBezTo>
                <a:cubicBezTo>
                  <a:pt x="520" y="245"/>
                  <a:pt x="455" y="217"/>
                  <a:pt x="398" y="203"/>
                </a:cubicBezTo>
                <a:cubicBezTo>
                  <a:pt x="349" y="154"/>
                  <a:pt x="313" y="88"/>
                  <a:pt x="256" y="51"/>
                </a:cubicBezTo>
                <a:cubicBezTo>
                  <a:pt x="249" y="41"/>
                  <a:pt x="246" y="27"/>
                  <a:pt x="236" y="21"/>
                </a:cubicBezTo>
                <a:cubicBezTo>
                  <a:pt x="218" y="10"/>
                  <a:pt x="175" y="0"/>
                  <a:pt x="175" y="0"/>
                </a:cubicBezTo>
                <a:cubicBezTo>
                  <a:pt x="142" y="35"/>
                  <a:pt x="135" y="53"/>
                  <a:pt x="125" y="101"/>
                </a:cubicBezTo>
                <a:cubicBezTo>
                  <a:pt x="135" y="232"/>
                  <a:pt x="134" y="380"/>
                  <a:pt x="175" y="506"/>
                </a:cubicBezTo>
                <a:cubicBezTo>
                  <a:pt x="172" y="519"/>
                  <a:pt x="173" y="535"/>
                  <a:pt x="165" y="546"/>
                </a:cubicBezTo>
                <a:cubicBezTo>
                  <a:pt x="158" y="556"/>
                  <a:pt x="144" y="558"/>
                  <a:pt x="135" y="566"/>
                </a:cubicBezTo>
                <a:cubicBezTo>
                  <a:pt x="102" y="593"/>
                  <a:pt x="88" y="606"/>
                  <a:pt x="44" y="617"/>
                </a:cubicBezTo>
                <a:cubicBezTo>
                  <a:pt x="0" y="683"/>
                  <a:pt x="31" y="788"/>
                  <a:pt x="95" y="829"/>
                </a:cubicBezTo>
                <a:cubicBezTo>
                  <a:pt x="113" y="882"/>
                  <a:pt x="125" y="871"/>
                  <a:pt x="175" y="859"/>
                </a:cubicBezTo>
                <a:cubicBezTo>
                  <a:pt x="283" y="894"/>
                  <a:pt x="258" y="879"/>
                  <a:pt x="438" y="869"/>
                </a:cubicBezTo>
                <a:cubicBezTo>
                  <a:pt x="448" y="862"/>
                  <a:pt x="457" y="854"/>
                  <a:pt x="468" y="849"/>
                </a:cubicBezTo>
                <a:cubicBezTo>
                  <a:pt x="478" y="844"/>
                  <a:pt x="491" y="847"/>
                  <a:pt x="499" y="839"/>
                </a:cubicBezTo>
                <a:cubicBezTo>
                  <a:pt x="507" y="832"/>
                  <a:pt x="502" y="816"/>
                  <a:pt x="509" y="809"/>
                </a:cubicBezTo>
                <a:cubicBezTo>
                  <a:pt x="528" y="790"/>
                  <a:pt x="669" y="780"/>
                  <a:pt x="681" y="779"/>
                </a:cubicBezTo>
                <a:cubicBezTo>
                  <a:pt x="694" y="770"/>
                  <a:pt x="730" y="754"/>
                  <a:pt x="721" y="728"/>
                </a:cubicBezTo>
                <a:cubicBezTo>
                  <a:pt x="717" y="715"/>
                  <a:pt x="702" y="707"/>
                  <a:pt x="691" y="698"/>
                </a:cubicBezTo>
                <a:cubicBezTo>
                  <a:pt x="672" y="683"/>
                  <a:pt x="630" y="657"/>
                  <a:pt x="630" y="657"/>
                </a:cubicBezTo>
                <a:cubicBezTo>
                  <a:pt x="619" y="623"/>
                  <a:pt x="605" y="602"/>
                  <a:pt x="580" y="576"/>
                </a:cubicBezTo>
                <a:cubicBezTo>
                  <a:pt x="563" y="528"/>
                  <a:pt x="548" y="524"/>
                  <a:pt x="570" y="485"/>
                </a:cubicBezTo>
                <a:cubicBezTo>
                  <a:pt x="582" y="464"/>
                  <a:pt x="597" y="445"/>
                  <a:pt x="610" y="425"/>
                </a:cubicBezTo>
                <a:cubicBezTo>
                  <a:pt x="617" y="415"/>
                  <a:pt x="630" y="395"/>
                  <a:pt x="630" y="395"/>
                </a:cubicBezTo>
                <a:cubicBezTo>
                  <a:pt x="608" y="361"/>
                  <a:pt x="622" y="364"/>
                  <a:pt x="600" y="364"/>
                </a:cubicBezTo>
              </a:path>
            </a:pathLst>
          </a:custGeom>
          <a:gradFill rotWithShape="1">
            <a:gsLst>
              <a:gs pos="0">
                <a:srgbClr val="FF3300">
                  <a:alpha val="57001"/>
                </a:srgbClr>
              </a:gs>
              <a:gs pos="100000">
                <a:srgbClr val="761800">
                  <a:alpha val="56000"/>
                </a:srgbClr>
              </a:gs>
            </a:gsLst>
            <a:lin ang="5400000" scaled="1"/>
          </a:gradFill>
          <a:ln w="9525">
            <a:solidFill>
              <a:srgbClr val="CC3300"/>
            </a:solidFill>
            <a:round/>
            <a:headEnd/>
            <a:tailEnd/>
          </a:ln>
        </p:spPr>
        <p:txBody>
          <a:bodyPr/>
          <a:lstStyle/>
          <a:p>
            <a:endParaRPr lang="en-US"/>
          </a:p>
        </p:txBody>
      </p:sp>
      <p:sp>
        <p:nvSpPr>
          <p:cNvPr id="9" name="Freeform 8"/>
          <p:cNvSpPr>
            <a:spLocks/>
          </p:cNvSpPr>
          <p:nvPr/>
        </p:nvSpPr>
        <p:spPr bwMode="auto">
          <a:xfrm>
            <a:off x="6927571" y="3730746"/>
            <a:ext cx="1373187" cy="1153506"/>
          </a:xfrm>
          <a:custGeom>
            <a:avLst/>
            <a:gdLst>
              <a:gd name="T0" fmla="*/ 0 w 865"/>
              <a:gd name="T1" fmla="*/ 2147483647 h 599"/>
              <a:gd name="T2" fmla="*/ 2147483647 w 865"/>
              <a:gd name="T3" fmla="*/ 2147483647 h 599"/>
              <a:gd name="T4" fmla="*/ 2147483647 w 865"/>
              <a:gd name="T5" fmla="*/ 2147483647 h 599"/>
              <a:gd name="T6" fmla="*/ 2147483647 w 865"/>
              <a:gd name="T7" fmla="*/ 2147483647 h 599"/>
              <a:gd name="T8" fmla="*/ 2147483647 w 865"/>
              <a:gd name="T9" fmla="*/ 0 h 599"/>
              <a:gd name="T10" fmla="*/ 2147483647 w 865"/>
              <a:gd name="T11" fmla="*/ 2147483647 h 599"/>
              <a:gd name="T12" fmla="*/ 2147483647 w 865"/>
              <a:gd name="T13" fmla="*/ 2147483647 h 599"/>
              <a:gd name="T14" fmla="*/ 2147483647 w 865"/>
              <a:gd name="T15" fmla="*/ 2147483647 h 599"/>
              <a:gd name="T16" fmla="*/ 2147483647 w 865"/>
              <a:gd name="T17" fmla="*/ 2147483647 h 599"/>
              <a:gd name="T18" fmla="*/ 2147483647 w 865"/>
              <a:gd name="T19" fmla="*/ 2147483647 h 599"/>
              <a:gd name="T20" fmla="*/ 2147483647 w 865"/>
              <a:gd name="T21" fmla="*/ 2147483647 h 599"/>
              <a:gd name="T22" fmla="*/ 2147483647 w 865"/>
              <a:gd name="T23" fmla="*/ 2147483647 h 599"/>
              <a:gd name="T24" fmla="*/ 2147483647 w 865"/>
              <a:gd name="T25" fmla="*/ 2147483647 h 599"/>
              <a:gd name="T26" fmla="*/ 2147483647 w 865"/>
              <a:gd name="T27" fmla="*/ 2147483647 h 599"/>
              <a:gd name="T28" fmla="*/ 2147483647 w 865"/>
              <a:gd name="T29" fmla="*/ 2147483647 h 599"/>
              <a:gd name="T30" fmla="*/ 2147483647 w 865"/>
              <a:gd name="T31" fmla="*/ 2147483647 h 599"/>
              <a:gd name="T32" fmla="*/ 2147483647 w 865"/>
              <a:gd name="T33" fmla="*/ 2147483647 h 599"/>
              <a:gd name="T34" fmla="*/ 2147483647 w 865"/>
              <a:gd name="T35" fmla="*/ 2147483647 h 599"/>
              <a:gd name="T36" fmla="*/ 2147483647 w 865"/>
              <a:gd name="T37" fmla="*/ 2147483647 h 599"/>
              <a:gd name="T38" fmla="*/ 2147483647 w 865"/>
              <a:gd name="T39" fmla="*/ 2147483647 h 599"/>
              <a:gd name="T40" fmla="*/ 2147483647 w 865"/>
              <a:gd name="T41" fmla="*/ 2147483647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5"/>
              <a:gd name="T64" fmla="*/ 0 h 599"/>
              <a:gd name="T65" fmla="*/ 865 w 865"/>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5" h="599">
                <a:moveTo>
                  <a:pt x="0" y="142"/>
                </a:moveTo>
                <a:cubicBezTo>
                  <a:pt x="54" y="137"/>
                  <a:pt x="114" y="148"/>
                  <a:pt x="161" y="121"/>
                </a:cubicBezTo>
                <a:cubicBezTo>
                  <a:pt x="199" y="99"/>
                  <a:pt x="235" y="66"/>
                  <a:pt x="272" y="41"/>
                </a:cubicBezTo>
                <a:cubicBezTo>
                  <a:pt x="280" y="36"/>
                  <a:pt x="283" y="22"/>
                  <a:pt x="293" y="20"/>
                </a:cubicBezTo>
                <a:cubicBezTo>
                  <a:pt x="311" y="16"/>
                  <a:pt x="544" y="0"/>
                  <a:pt x="545" y="0"/>
                </a:cubicBezTo>
                <a:cubicBezTo>
                  <a:pt x="579" y="3"/>
                  <a:pt x="613" y="5"/>
                  <a:pt x="646" y="10"/>
                </a:cubicBezTo>
                <a:cubicBezTo>
                  <a:pt x="657" y="12"/>
                  <a:pt x="669" y="12"/>
                  <a:pt x="677" y="20"/>
                </a:cubicBezTo>
                <a:cubicBezTo>
                  <a:pt x="691" y="34"/>
                  <a:pt x="753" y="121"/>
                  <a:pt x="768" y="142"/>
                </a:cubicBezTo>
                <a:cubicBezTo>
                  <a:pt x="783" y="202"/>
                  <a:pt x="801" y="258"/>
                  <a:pt x="828" y="313"/>
                </a:cubicBezTo>
                <a:cubicBezTo>
                  <a:pt x="818" y="521"/>
                  <a:pt x="865" y="512"/>
                  <a:pt x="727" y="556"/>
                </a:cubicBezTo>
                <a:cubicBezTo>
                  <a:pt x="680" y="587"/>
                  <a:pt x="632" y="588"/>
                  <a:pt x="576" y="596"/>
                </a:cubicBezTo>
                <a:cubicBezTo>
                  <a:pt x="555" y="594"/>
                  <a:pt x="450" y="599"/>
                  <a:pt x="404" y="576"/>
                </a:cubicBezTo>
                <a:cubicBezTo>
                  <a:pt x="393" y="571"/>
                  <a:pt x="383" y="563"/>
                  <a:pt x="374" y="556"/>
                </a:cubicBezTo>
                <a:cubicBezTo>
                  <a:pt x="366" y="550"/>
                  <a:pt x="362" y="540"/>
                  <a:pt x="353" y="536"/>
                </a:cubicBezTo>
                <a:cubicBezTo>
                  <a:pt x="334" y="526"/>
                  <a:pt x="293" y="515"/>
                  <a:pt x="293" y="515"/>
                </a:cubicBezTo>
                <a:cubicBezTo>
                  <a:pt x="258" y="481"/>
                  <a:pt x="251" y="499"/>
                  <a:pt x="222" y="455"/>
                </a:cubicBezTo>
                <a:cubicBezTo>
                  <a:pt x="274" y="438"/>
                  <a:pt x="293" y="415"/>
                  <a:pt x="333" y="374"/>
                </a:cubicBezTo>
                <a:cubicBezTo>
                  <a:pt x="348" y="359"/>
                  <a:pt x="368" y="349"/>
                  <a:pt x="384" y="334"/>
                </a:cubicBezTo>
                <a:cubicBezTo>
                  <a:pt x="358" y="295"/>
                  <a:pt x="327" y="248"/>
                  <a:pt x="283" y="233"/>
                </a:cubicBezTo>
                <a:cubicBezTo>
                  <a:pt x="257" y="207"/>
                  <a:pt x="229" y="206"/>
                  <a:pt x="202" y="182"/>
                </a:cubicBezTo>
                <a:cubicBezTo>
                  <a:pt x="172" y="156"/>
                  <a:pt x="143" y="100"/>
                  <a:pt x="101" y="121"/>
                </a:cubicBezTo>
              </a:path>
            </a:pathLst>
          </a:custGeom>
          <a:gradFill rotWithShape="1">
            <a:gsLst>
              <a:gs pos="0">
                <a:srgbClr val="FF3300">
                  <a:alpha val="60001"/>
                </a:srgbClr>
              </a:gs>
              <a:gs pos="100000">
                <a:srgbClr val="761800">
                  <a:alpha val="62999"/>
                </a:srgbClr>
              </a:gs>
            </a:gsLst>
            <a:lin ang="5400000" scaled="1"/>
          </a:gradFill>
          <a:ln w="9525">
            <a:solidFill>
              <a:srgbClr val="CC3300"/>
            </a:solidFill>
            <a:round/>
            <a:headEnd/>
            <a:tailEnd/>
          </a:ln>
        </p:spPr>
        <p:txBody>
          <a:bodyPr/>
          <a:lstStyle/>
          <a:p>
            <a:endParaRPr lang="en-US"/>
          </a:p>
        </p:txBody>
      </p:sp>
      <p:sp>
        <p:nvSpPr>
          <p:cNvPr id="2" name="Rectangle 1"/>
          <p:cNvSpPr/>
          <p:nvPr/>
        </p:nvSpPr>
        <p:spPr>
          <a:xfrm>
            <a:off x="830716" y="1524000"/>
            <a:ext cx="7981672" cy="1569660"/>
          </a:xfrm>
          <a:prstGeom prst="rect">
            <a:avLst/>
          </a:prstGeom>
          <a:noFill/>
        </p:spPr>
        <p:txBody>
          <a:bodyPr wrap="none" lIns="91440" tIns="45720" rIns="91440" bIns="45720">
            <a:prstTxWarp prst="textDeflateBottom">
              <a:avLst/>
            </a:prstTxWarp>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Bone Marrow</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743200" y="5440690"/>
            <a:ext cx="1173719" cy="523220"/>
          </a:xfrm>
          <a:prstGeom prst="rect">
            <a:avLst/>
          </a:prstGeom>
          <a:noFill/>
        </p:spPr>
        <p:txBody>
          <a:bodyPr wrap="none" lIns="91440" tIns="45720" rIns="91440" bIns="45720">
            <a:spAutoFit/>
          </a:bodyPr>
          <a:lstStyle/>
          <a:p>
            <a:r>
              <a:rPr lang="en-US" sz="28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Red =</a:t>
            </a:r>
            <a:endParaRPr lang="en-US" sz="2800" b="1" cap="none" spc="0" dirty="0">
              <a:ln w="17780" cmpd="sng">
                <a:solidFill>
                  <a:schemeClr val="tx1"/>
                </a:solidFill>
                <a:prstDash val="solid"/>
                <a:miter lim="800000"/>
              </a:ln>
              <a:solidFill>
                <a:srgbClr val="FF0000"/>
              </a:solidFill>
              <a:effectLst>
                <a:outerShdw blurRad="50800" algn="tl" rotWithShape="0">
                  <a:srgbClr val="000000"/>
                </a:outerShdw>
              </a:effectLst>
            </a:endParaRPr>
          </a:p>
        </p:txBody>
      </p:sp>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76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5"/>
          <p:cNvSpPr>
            <a:spLocks/>
          </p:cNvSpPr>
          <p:nvPr/>
        </p:nvSpPr>
        <p:spPr bwMode="auto">
          <a:xfrm>
            <a:off x="1469571" y="4281002"/>
            <a:ext cx="4191000" cy="1206500"/>
          </a:xfrm>
          <a:custGeom>
            <a:avLst/>
            <a:gdLst>
              <a:gd name="T0" fmla="*/ 2147483647 w 2504"/>
              <a:gd name="T1" fmla="*/ 2147483647 h 596"/>
              <a:gd name="T2" fmla="*/ 2147483647 w 2504"/>
              <a:gd name="T3" fmla="*/ 2147483647 h 596"/>
              <a:gd name="T4" fmla="*/ 2147483647 w 2504"/>
              <a:gd name="T5" fmla="*/ 2147483647 h 596"/>
              <a:gd name="T6" fmla="*/ 2147483647 w 2504"/>
              <a:gd name="T7" fmla="*/ 2147483647 h 596"/>
              <a:gd name="T8" fmla="*/ 2147483647 w 2504"/>
              <a:gd name="T9" fmla="*/ 2147483647 h 596"/>
              <a:gd name="T10" fmla="*/ 2147483647 w 2504"/>
              <a:gd name="T11" fmla="*/ 2147483647 h 596"/>
              <a:gd name="T12" fmla="*/ 2147483647 w 2504"/>
              <a:gd name="T13" fmla="*/ 2147483647 h 596"/>
              <a:gd name="T14" fmla="*/ 2147483647 w 2504"/>
              <a:gd name="T15" fmla="*/ 2147483647 h 596"/>
              <a:gd name="T16" fmla="*/ 2147483647 w 2504"/>
              <a:gd name="T17" fmla="*/ 2147483647 h 596"/>
              <a:gd name="T18" fmla="*/ 2147483647 w 2504"/>
              <a:gd name="T19" fmla="*/ 2147483647 h 596"/>
              <a:gd name="T20" fmla="*/ 2147483647 w 2504"/>
              <a:gd name="T21" fmla="*/ 2147483647 h 596"/>
              <a:gd name="T22" fmla="*/ 2147483647 w 2504"/>
              <a:gd name="T23" fmla="*/ 2147483647 h 596"/>
              <a:gd name="T24" fmla="*/ 2147483647 w 2504"/>
              <a:gd name="T25" fmla="*/ 2147483647 h 596"/>
              <a:gd name="T26" fmla="*/ 2147483647 w 2504"/>
              <a:gd name="T27" fmla="*/ 2147483647 h 596"/>
              <a:gd name="T28" fmla="*/ 2147483647 w 2504"/>
              <a:gd name="T29" fmla="*/ 2147483647 h 596"/>
              <a:gd name="T30" fmla="*/ 2147483647 w 2504"/>
              <a:gd name="T31" fmla="*/ 2147483647 h 596"/>
              <a:gd name="T32" fmla="*/ 2147483647 w 2504"/>
              <a:gd name="T33" fmla="*/ 2147483647 h 596"/>
              <a:gd name="T34" fmla="*/ 2147483647 w 2504"/>
              <a:gd name="T35" fmla="*/ 2147483647 h 596"/>
              <a:gd name="T36" fmla="*/ 2147483647 w 2504"/>
              <a:gd name="T37" fmla="*/ 2147483647 h 596"/>
              <a:gd name="T38" fmla="*/ 2147483647 w 2504"/>
              <a:gd name="T39" fmla="*/ 2147483647 h 596"/>
              <a:gd name="T40" fmla="*/ 2147483647 w 2504"/>
              <a:gd name="T41" fmla="*/ 2147483647 h 596"/>
              <a:gd name="T42" fmla="*/ 2147483647 w 2504"/>
              <a:gd name="T43" fmla="*/ 0 h 596"/>
              <a:gd name="T44" fmla="*/ 2147483647 w 2504"/>
              <a:gd name="T45" fmla="*/ 2147483647 h 596"/>
              <a:gd name="T46" fmla="*/ 2147483647 w 2504"/>
              <a:gd name="T47" fmla="*/ 2147483647 h 596"/>
              <a:gd name="T48" fmla="*/ 2147483647 w 2504"/>
              <a:gd name="T49" fmla="*/ 2147483647 h 596"/>
              <a:gd name="T50" fmla="*/ 2147483647 w 2504"/>
              <a:gd name="T51" fmla="*/ 2147483647 h 596"/>
              <a:gd name="T52" fmla="*/ 2147483647 w 2504"/>
              <a:gd name="T53" fmla="*/ 2147483647 h 596"/>
              <a:gd name="T54" fmla="*/ 2147483647 w 2504"/>
              <a:gd name="T55" fmla="*/ 2147483647 h 596"/>
              <a:gd name="T56" fmla="*/ 2147483647 w 2504"/>
              <a:gd name="T57" fmla="*/ 2147483647 h 596"/>
              <a:gd name="T58" fmla="*/ 2147483647 w 2504"/>
              <a:gd name="T59" fmla="*/ 2147483647 h 5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4"/>
              <a:gd name="T91" fmla="*/ 0 h 596"/>
              <a:gd name="T92" fmla="*/ 2504 w 2504"/>
              <a:gd name="T93" fmla="*/ 596 h 5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4" h="596">
                <a:moveTo>
                  <a:pt x="382" y="233"/>
                </a:moveTo>
                <a:cubicBezTo>
                  <a:pt x="278" y="268"/>
                  <a:pt x="163" y="228"/>
                  <a:pt x="59" y="263"/>
                </a:cubicBezTo>
                <a:cubicBezTo>
                  <a:pt x="0" y="352"/>
                  <a:pt x="26" y="401"/>
                  <a:pt x="89" y="475"/>
                </a:cubicBezTo>
                <a:cubicBezTo>
                  <a:pt x="98" y="486"/>
                  <a:pt x="107" y="498"/>
                  <a:pt x="120" y="505"/>
                </a:cubicBezTo>
                <a:cubicBezTo>
                  <a:pt x="138" y="515"/>
                  <a:pt x="180" y="526"/>
                  <a:pt x="180" y="526"/>
                </a:cubicBezTo>
                <a:cubicBezTo>
                  <a:pt x="187" y="536"/>
                  <a:pt x="190" y="550"/>
                  <a:pt x="200" y="556"/>
                </a:cubicBezTo>
                <a:cubicBezTo>
                  <a:pt x="238" y="579"/>
                  <a:pt x="310" y="588"/>
                  <a:pt x="352" y="596"/>
                </a:cubicBezTo>
                <a:cubicBezTo>
                  <a:pt x="436" y="575"/>
                  <a:pt x="528" y="567"/>
                  <a:pt x="615" y="556"/>
                </a:cubicBezTo>
                <a:cubicBezTo>
                  <a:pt x="744" y="513"/>
                  <a:pt x="874" y="477"/>
                  <a:pt x="1009" y="465"/>
                </a:cubicBezTo>
                <a:cubicBezTo>
                  <a:pt x="1108" y="432"/>
                  <a:pt x="1048" y="447"/>
                  <a:pt x="1191" y="435"/>
                </a:cubicBezTo>
                <a:cubicBezTo>
                  <a:pt x="1224" y="424"/>
                  <a:pt x="1237" y="400"/>
                  <a:pt x="1272" y="394"/>
                </a:cubicBezTo>
                <a:cubicBezTo>
                  <a:pt x="1395" y="374"/>
                  <a:pt x="1520" y="370"/>
                  <a:pt x="1645" y="364"/>
                </a:cubicBezTo>
                <a:cubicBezTo>
                  <a:pt x="1709" y="355"/>
                  <a:pt x="1775" y="342"/>
                  <a:pt x="1837" y="324"/>
                </a:cubicBezTo>
                <a:cubicBezTo>
                  <a:pt x="1859" y="318"/>
                  <a:pt x="1876" y="298"/>
                  <a:pt x="1898" y="293"/>
                </a:cubicBezTo>
                <a:cubicBezTo>
                  <a:pt x="1928" y="286"/>
                  <a:pt x="1959" y="286"/>
                  <a:pt x="1989" y="283"/>
                </a:cubicBezTo>
                <a:cubicBezTo>
                  <a:pt x="2057" y="260"/>
                  <a:pt x="1973" y="286"/>
                  <a:pt x="2080" y="263"/>
                </a:cubicBezTo>
                <a:cubicBezTo>
                  <a:pt x="2124" y="253"/>
                  <a:pt x="2169" y="227"/>
                  <a:pt x="2211" y="212"/>
                </a:cubicBezTo>
                <a:cubicBezTo>
                  <a:pt x="2269" y="192"/>
                  <a:pt x="2364" y="189"/>
                  <a:pt x="2424" y="182"/>
                </a:cubicBezTo>
                <a:cubicBezTo>
                  <a:pt x="2464" y="169"/>
                  <a:pt x="2481" y="157"/>
                  <a:pt x="2504" y="121"/>
                </a:cubicBezTo>
                <a:cubicBezTo>
                  <a:pt x="2467" y="96"/>
                  <a:pt x="2440" y="84"/>
                  <a:pt x="2413" y="51"/>
                </a:cubicBezTo>
                <a:cubicBezTo>
                  <a:pt x="2405" y="42"/>
                  <a:pt x="2403" y="27"/>
                  <a:pt x="2393" y="20"/>
                </a:cubicBezTo>
                <a:cubicBezTo>
                  <a:pt x="2375" y="9"/>
                  <a:pt x="2333" y="0"/>
                  <a:pt x="2333" y="0"/>
                </a:cubicBezTo>
                <a:cubicBezTo>
                  <a:pt x="1982" y="16"/>
                  <a:pt x="1632" y="12"/>
                  <a:pt x="1282" y="41"/>
                </a:cubicBezTo>
                <a:cubicBezTo>
                  <a:pt x="1128" y="71"/>
                  <a:pt x="974" y="82"/>
                  <a:pt x="817" y="91"/>
                </a:cubicBezTo>
                <a:cubicBezTo>
                  <a:pt x="760" y="99"/>
                  <a:pt x="701" y="97"/>
                  <a:pt x="645" y="111"/>
                </a:cubicBezTo>
                <a:cubicBezTo>
                  <a:pt x="636" y="113"/>
                  <a:pt x="634" y="129"/>
                  <a:pt x="625" y="132"/>
                </a:cubicBezTo>
                <a:cubicBezTo>
                  <a:pt x="586" y="145"/>
                  <a:pt x="544" y="142"/>
                  <a:pt x="504" y="152"/>
                </a:cubicBezTo>
                <a:cubicBezTo>
                  <a:pt x="445" y="167"/>
                  <a:pt x="393" y="183"/>
                  <a:pt x="332" y="192"/>
                </a:cubicBezTo>
                <a:cubicBezTo>
                  <a:pt x="281" y="225"/>
                  <a:pt x="303" y="237"/>
                  <a:pt x="241" y="253"/>
                </a:cubicBezTo>
                <a:cubicBezTo>
                  <a:pt x="208" y="275"/>
                  <a:pt x="223" y="273"/>
                  <a:pt x="200" y="273"/>
                </a:cubicBezTo>
              </a:path>
            </a:pathLst>
          </a:custGeom>
          <a:gradFill rotWithShape="1">
            <a:gsLst>
              <a:gs pos="0">
                <a:srgbClr val="FFFF66">
                  <a:alpha val="53998"/>
                </a:srgbClr>
              </a:gs>
              <a:gs pos="100000">
                <a:srgbClr val="76762F">
                  <a:alpha val="57001"/>
                </a:srgbClr>
              </a:gs>
            </a:gsLst>
            <a:lin ang="5400000" scaled="1"/>
          </a:gradFill>
          <a:ln w="9525">
            <a:solidFill>
              <a:srgbClr val="FFFF66"/>
            </a:solidFill>
            <a:round/>
            <a:headEnd/>
            <a:tailEnd/>
          </a:ln>
        </p:spPr>
        <p:txBody>
          <a:bodyPr/>
          <a:lstStyle/>
          <a:p>
            <a:endParaRPr lang="en-US"/>
          </a:p>
        </p:txBody>
      </p:sp>
      <p:sp>
        <p:nvSpPr>
          <p:cNvPr id="6" name="Freeform 6"/>
          <p:cNvSpPr>
            <a:spLocks/>
          </p:cNvSpPr>
          <p:nvPr/>
        </p:nvSpPr>
        <p:spPr bwMode="auto">
          <a:xfrm rot="20708823">
            <a:off x="6005770" y="4077373"/>
            <a:ext cx="1546225" cy="686601"/>
          </a:xfrm>
          <a:custGeom>
            <a:avLst/>
            <a:gdLst>
              <a:gd name="T0" fmla="*/ 0 w 974"/>
              <a:gd name="T1" fmla="*/ 2147483647 h 253"/>
              <a:gd name="T2" fmla="*/ 2147483647 w 974"/>
              <a:gd name="T3" fmla="*/ 2147483647 h 253"/>
              <a:gd name="T4" fmla="*/ 2147483647 w 974"/>
              <a:gd name="T5" fmla="*/ 2147483647 h 253"/>
              <a:gd name="T6" fmla="*/ 2147483647 w 974"/>
              <a:gd name="T7" fmla="*/ 0 h 253"/>
              <a:gd name="T8" fmla="*/ 2147483647 w 974"/>
              <a:gd name="T9" fmla="*/ 2147483647 h 253"/>
              <a:gd name="T10" fmla="*/ 2147483647 w 974"/>
              <a:gd name="T11" fmla="*/ 2147483647 h 253"/>
              <a:gd name="T12" fmla="*/ 2147483647 w 974"/>
              <a:gd name="T13" fmla="*/ 2147483647 h 253"/>
              <a:gd name="T14" fmla="*/ 2147483647 w 974"/>
              <a:gd name="T15" fmla="*/ 2147483647 h 253"/>
              <a:gd name="T16" fmla="*/ 2147483647 w 974"/>
              <a:gd name="T17" fmla="*/ 2147483647 h 253"/>
              <a:gd name="T18" fmla="*/ 2147483647 w 974"/>
              <a:gd name="T19" fmla="*/ 2147483647 h 253"/>
              <a:gd name="T20" fmla="*/ 2147483647 w 974"/>
              <a:gd name="T21" fmla="*/ 2147483647 h 253"/>
              <a:gd name="T22" fmla="*/ 2147483647 w 974"/>
              <a:gd name="T23" fmla="*/ 2147483647 h 253"/>
              <a:gd name="T24" fmla="*/ 0 w 974"/>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4"/>
              <a:gd name="T40" fmla="*/ 0 h 253"/>
              <a:gd name="T41" fmla="*/ 974 w 974"/>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4" h="253">
                <a:moveTo>
                  <a:pt x="0" y="71"/>
                </a:moveTo>
                <a:cubicBezTo>
                  <a:pt x="20" y="64"/>
                  <a:pt x="46" y="66"/>
                  <a:pt x="61" y="51"/>
                </a:cubicBezTo>
                <a:cubicBezTo>
                  <a:pt x="68" y="44"/>
                  <a:pt x="72" y="33"/>
                  <a:pt x="81" y="30"/>
                </a:cubicBezTo>
                <a:cubicBezTo>
                  <a:pt x="148" y="4"/>
                  <a:pt x="233" y="12"/>
                  <a:pt x="304" y="0"/>
                </a:cubicBezTo>
                <a:cubicBezTo>
                  <a:pt x="479" y="3"/>
                  <a:pt x="654" y="1"/>
                  <a:pt x="829" y="10"/>
                </a:cubicBezTo>
                <a:cubicBezTo>
                  <a:pt x="869" y="12"/>
                  <a:pt x="897" y="77"/>
                  <a:pt x="940" y="91"/>
                </a:cubicBezTo>
                <a:cubicBezTo>
                  <a:pt x="946" y="100"/>
                  <a:pt x="974" y="137"/>
                  <a:pt x="971" y="152"/>
                </a:cubicBezTo>
                <a:cubicBezTo>
                  <a:pt x="969" y="161"/>
                  <a:pt x="958" y="166"/>
                  <a:pt x="950" y="172"/>
                </a:cubicBezTo>
                <a:cubicBezTo>
                  <a:pt x="890" y="216"/>
                  <a:pt x="862" y="238"/>
                  <a:pt x="789" y="253"/>
                </a:cubicBezTo>
                <a:cubicBezTo>
                  <a:pt x="634" y="250"/>
                  <a:pt x="479" y="250"/>
                  <a:pt x="324" y="243"/>
                </a:cubicBezTo>
                <a:cubicBezTo>
                  <a:pt x="263" y="240"/>
                  <a:pt x="226" y="169"/>
                  <a:pt x="172" y="152"/>
                </a:cubicBezTo>
                <a:cubicBezTo>
                  <a:pt x="125" y="102"/>
                  <a:pt x="101" y="140"/>
                  <a:pt x="31" y="111"/>
                </a:cubicBezTo>
                <a:cubicBezTo>
                  <a:pt x="15" y="105"/>
                  <a:pt x="10" y="84"/>
                  <a:pt x="0" y="71"/>
                </a:cubicBezTo>
                <a:close/>
              </a:path>
            </a:pathLst>
          </a:custGeom>
          <a:gradFill rotWithShape="1">
            <a:gsLst>
              <a:gs pos="0">
                <a:srgbClr val="FFFF66">
                  <a:alpha val="53998"/>
                </a:srgbClr>
              </a:gs>
              <a:gs pos="100000">
                <a:srgbClr val="76762F">
                  <a:alpha val="56000"/>
                </a:srgbClr>
              </a:gs>
            </a:gsLst>
            <a:lin ang="5400000" scaled="1"/>
          </a:gradFill>
          <a:ln w="9525">
            <a:solidFill>
              <a:srgbClr val="FFFF66"/>
            </a:solidFill>
            <a:round/>
            <a:headEnd/>
            <a:tailEnd/>
          </a:ln>
        </p:spPr>
        <p:txBody>
          <a:bodyPr/>
          <a:lstStyle/>
          <a:p>
            <a:endParaRPr lang="en-US"/>
          </a:p>
        </p:txBody>
      </p:sp>
      <p:sp>
        <p:nvSpPr>
          <p:cNvPr id="7" name="Freeform 7"/>
          <p:cNvSpPr>
            <a:spLocks/>
          </p:cNvSpPr>
          <p:nvPr/>
        </p:nvSpPr>
        <p:spPr bwMode="auto">
          <a:xfrm>
            <a:off x="700087" y="3890664"/>
            <a:ext cx="1158875" cy="1940895"/>
          </a:xfrm>
          <a:custGeom>
            <a:avLst/>
            <a:gdLst>
              <a:gd name="T0" fmla="*/ 2147483647 w 730"/>
              <a:gd name="T1" fmla="*/ 2147483647 h 894"/>
              <a:gd name="T2" fmla="*/ 2147483647 w 730"/>
              <a:gd name="T3" fmla="*/ 2147483647 h 894"/>
              <a:gd name="T4" fmla="*/ 2147483647 w 730"/>
              <a:gd name="T5" fmla="*/ 2147483647 h 894"/>
              <a:gd name="T6" fmla="*/ 2147483647 w 730"/>
              <a:gd name="T7" fmla="*/ 2147483647 h 894"/>
              <a:gd name="T8" fmla="*/ 2147483647 w 730"/>
              <a:gd name="T9" fmla="*/ 2147483647 h 894"/>
              <a:gd name="T10" fmla="*/ 2147483647 w 730"/>
              <a:gd name="T11" fmla="*/ 2147483647 h 894"/>
              <a:gd name="T12" fmla="*/ 2147483647 w 730"/>
              <a:gd name="T13" fmla="*/ 0 h 894"/>
              <a:gd name="T14" fmla="*/ 2147483647 w 730"/>
              <a:gd name="T15" fmla="*/ 2147483647 h 894"/>
              <a:gd name="T16" fmla="*/ 2147483647 w 730"/>
              <a:gd name="T17" fmla="*/ 2147483647 h 894"/>
              <a:gd name="T18" fmla="*/ 2147483647 w 730"/>
              <a:gd name="T19" fmla="*/ 2147483647 h 894"/>
              <a:gd name="T20" fmla="*/ 2147483647 w 730"/>
              <a:gd name="T21" fmla="*/ 2147483647 h 894"/>
              <a:gd name="T22" fmla="*/ 2147483647 w 730"/>
              <a:gd name="T23" fmla="*/ 2147483647 h 894"/>
              <a:gd name="T24" fmla="*/ 2147483647 w 730"/>
              <a:gd name="T25" fmla="*/ 2147483647 h 894"/>
              <a:gd name="T26" fmla="*/ 2147483647 w 730"/>
              <a:gd name="T27" fmla="*/ 2147483647 h 894"/>
              <a:gd name="T28" fmla="*/ 2147483647 w 730"/>
              <a:gd name="T29" fmla="*/ 2147483647 h 894"/>
              <a:gd name="T30" fmla="*/ 2147483647 w 730"/>
              <a:gd name="T31" fmla="*/ 2147483647 h 894"/>
              <a:gd name="T32" fmla="*/ 2147483647 w 730"/>
              <a:gd name="T33" fmla="*/ 2147483647 h 894"/>
              <a:gd name="T34" fmla="*/ 2147483647 w 730"/>
              <a:gd name="T35" fmla="*/ 2147483647 h 894"/>
              <a:gd name="T36" fmla="*/ 2147483647 w 730"/>
              <a:gd name="T37" fmla="*/ 2147483647 h 894"/>
              <a:gd name="T38" fmla="*/ 2147483647 w 730"/>
              <a:gd name="T39" fmla="*/ 2147483647 h 894"/>
              <a:gd name="T40" fmla="*/ 2147483647 w 730"/>
              <a:gd name="T41" fmla="*/ 2147483647 h 894"/>
              <a:gd name="T42" fmla="*/ 2147483647 w 730"/>
              <a:gd name="T43" fmla="*/ 2147483647 h 894"/>
              <a:gd name="T44" fmla="*/ 2147483647 w 730"/>
              <a:gd name="T45" fmla="*/ 2147483647 h 894"/>
              <a:gd name="T46" fmla="*/ 2147483647 w 730"/>
              <a:gd name="T47" fmla="*/ 2147483647 h 894"/>
              <a:gd name="T48" fmla="*/ 2147483647 w 730"/>
              <a:gd name="T49" fmla="*/ 2147483647 h 894"/>
              <a:gd name="T50" fmla="*/ 2147483647 w 730"/>
              <a:gd name="T51" fmla="*/ 2147483647 h 894"/>
              <a:gd name="T52" fmla="*/ 2147483647 w 730"/>
              <a:gd name="T53" fmla="*/ 2147483647 h 8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0"/>
              <a:gd name="T82" fmla="*/ 0 h 894"/>
              <a:gd name="T83" fmla="*/ 730 w 730"/>
              <a:gd name="T84" fmla="*/ 894 h 8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0" h="894">
                <a:moveTo>
                  <a:pt x="650" y="395"/>
                </a:moveTo>
                <a:cubicBezTo>
                  <a:pt x="631" y="388"/>
                  <a:pt x="604" y="381"/>
                  <a:pt x="590" y="364"/>
                </a:cubicBezTo>
                <a:cubicBezTo>
                  <a:pt x="528" y="289"/>
                  <a:pt x="613" y="352"/>
                  <a:pt x="539" y="304"/>
                </a:cubicBezTo>
                <a:cubicBezTo>
                  <a:pt x="520" y="245"/>
                  <a:pt x="455" y="217"/>
                  <a:pt x="398" y="203"/>
                </a:cubicBezTo>
                <a:cubicBezTo>
                  <a:pt x="349" y="154"/>
                  <a:pt x="313" y="88"/>
                  <a:pt x="256" y="51"/>
                </a:cubicBezTo>
                <a:cubicBezTo>
                  <a:pt x="249" y="41"/>
                  <a:pt x="246" y="27"/>
                  <a:pt x="236" y="21"/>
                </a:cubicBezTo>
                <a:cubicBezTo>
                  <a:pt x="218" y="10"/>
                  <a:pt x="175" y="0"/>
                  <a:pt x="175" y="0"/>
                </a:cubicBezTo>
                <a:cubicBezTo>
                  <a:pt x="142" y="35"/>
                  <a:pt x="135" y="53"/>
                  <a:pt x="125" y="101"/>
                </a:cubicBezTo>
                <a:cubicBezTo>
                  <a:pt x="135" y="232"/>
                  <a:pt x="134" y="380"/>
                  <a:pt x="175" y="506"/>
                </a:cubicBezTo>
                <a:cubicBezTo>
                  <a:pt x="172" y="519"/>
                  <a:pt x="173" y="535"/>
                  <a:pt x="165" y="546"/>
                </a:cubicBezTo>
                <a:cubicBezTo>
                  <a:pt x="158" y="556"/>
                  <a:pt x="144" y="558"/>
                  <a:pt x="135" y="566"/>
                </a:cubicBezTo>
                <a:cubicBezTo>
                  <a:pt x="102" y="593"/>
                  <a:pt x="88" y="606"/>
                  <a:pt x="44" y="617"/>
                </a:cubicBezTo>
                <a:cubicBezTo>
                  <a:pt x="0" y="683"/>
                  <a:pt x="31" y="788"/>
                  <a:pt x="95" y="829"/>
                </a:cubicBezTo>
                <a:cubicBezTo>
                  <a:pt x="113" y="882"/>
                  <a:pt x="125" y="871"/>
                  <a:pt x="175" y="859"/>
                </a:cubicBezTo>
                <a:cubicBezTo>
                  <a:pt x="283" y="894"/>
                  <a:pt x="258" y="879"/>
                  <a:pt x="438" y="869"/>
                </a:cubicBezTo>
                <a:cubicBezTo>
                  <a:pt x="448" y="862"/>
                  <a:pt x="457" y="854"/>
                  <a:pt x="468" y="849"/>
                </a:cubicBezTo>
                <a:cubicBezTo>
                  <a:pt x="478" y="844"/>
                  <a:pt x="491" y="847"/>
                  <a:pt x="499" y="839"/>
                </a:cubicBezTo>
                <a:cubicBezTo>
                  <a:pt x="507" y="832"/>
                  <a:pt x="502" y="816"/>
                  <a:pt x="509" y="809"/>
                </a:cubicBezTo>
                <a:cubicBezTo>
                  <a:pt x="528" y="790"/>
                  <a:pt x="669" y="780"/>
                  <a:pt x="681" y="779"/>
                </a:cubicBezTo>
                <a:cubicBezTo>
                  <a:pt x="694" y="770"/>
                  <a:pt x="730" y="754"/>
                  <a:pt x="721" y="728"/>
                </a:cubicBezTo>
                <a:cubicBezTo>
                  <a:pt x="717" y="715"/>
                  <a:pt x="702" y="707"/>
                  <a:pt x="691" y="698"/>
                </a:cubicBezTo>
                <a:cubicBezTo>
                  <a:pt x="672" y="683"/>
                  <a:pt x="630" y="657"/>
                  <a:pt x="630" y="657"/>
                </a:cubicBezTo>
                <a:cubicBezTo>
                  <a:pt x="619" y="623"/>
                  <a:pt x="605" y="602"/>
                  <a:pt x="580" y="576"/>
                </a:cubicBezTo>
                <a:cubicBezTo>
                  <a:pt x="563" y="528"/>
                  <a:pt x="548" y="524"/>
                  <a:pt x="570" y="485"/>
                </a:cubicBezTo>
                <a:cubicBezTo>
                  <a:pt x="582" y="464"/>
                  <a:pt x="597" y="445"/>
                  <a:pt x="610" y="425"/>
                </a:cubicBezTo>
                <a:cubicBezTo>
                  <a:pt x="617" y="415"/>
                  <a:pt x="630" y="395"/>
                  <a:pt x="630" y="395"/>
                </a:cubicBezTo>
                <a:cubicBezTo>
                  <a:pt x="608" y="361"/>
                  <a:pt x="622" y="364"/>
                  <a:pt x="600" y="364"/>
                </a:cubicBezTo>
              </a:path>
            </a:pathLst>
          </a:custGeom>
          <a:gradFill rotWithShape="1">
            <a:gsLst>
              <a:gs pos="0">
                <a:srgbClr val="FF3300">
                  <a:alpha val="57001"/>
                </a:srgbClr>
              </a:gs>
              <a:gs pos="100000">
                <a:srgbClr val="761800">
                  <a:alpha val="56000"/>
                </a:srgbClr>
              </a:gs>
            </a:gsLst>
            <a:lin ang="5400000" scaled="1"/>
          </a:gradFill>
          <a:ln w="9525">
            <a:solidFill>
              <a:srgbClr val="CC3300"/>
            </a:solidFill>
            <a:round/>
            <a:headEnd/>
            <a:tailEnd/>
          </a:ln>
        </p:spPr>
        <p:txBody>
          <a:bodyPr/>
          <a:lstStyle/>
          <a:p>
            <a:endParaRPr lang="en-US"/>
          </a:p>
        </p:txBody>
      </p:sp>
      <p:sp>
        <p:nvSpPr>
          <p:cNvPr id="9" name="Freeform 8"/>
          <p:cNvSpPr>
            <a:spLocks/>
          </p:cNvSpPr>
          <p:nvPr/>
        </p:nvSpPr>
        <p:spPr bwMode="auto">
          <a:xfrm>
            <a:off x="6927571" y="3730746"/>
            <a:ext cx="1373187" cy="1153506"/>
          </a:xfrm>
          <a:custGeom>
            <a:avLst/>
            <a:gdLst>
              <a:gd name="T0" fmla="*/ 0 w 865"/>
              <a:gd name="T1" fmla="*/ 2147483647 h 599"/>
              <a:gd name="T2" fmla="*/ 2147483647 w 865"/>
              <a:gd name="T3" fmla="*/ 2147483647 h 599"/>
              <a:gd name="T4" fmla="*/ 2147483647 w 865"/>
              <a:gd name="T5" fmla="*/ 2147483647 h 599"/>
              <a:gd name="T6" fmla="*/ 2147483647 w 865"/>
              <a:gd name="T7" fmla="*/ 2147483647 h 599"/>
              <a:gd name="T8" fmla="*/ 2147483647 w 865"/>
              <a:gd name="T9" fmla="*/ 0 h 599"/>
              <a:gd name="T10" fmla="*/ 2147483647 w 865"/>
              <a:gd name="T11" fmla="*/ 2147483647 h 599"/>
              <a:gd name="T12" fmla="*/ 2147483647 w 865"/>
              <a:gd name="T13" fmla="*/ 2147483647 h 599"/>
              <a:gd name="T14" fmla="*/ 2147483647 w 865"/>
              <a:gd name="T15" fmla="*/ 2147483647 h 599"/>
              <a:gd name="T16" fmla="*/ 2147483647 w 865"/>
              <a:gd name="T17" fmla="*/ 2147483647 h 599"/>
              <a:gd name="T18" fmla="*/ 2147483647 w 865"/>
              <a:gd name="T19" fmla="*/ 2147483647 h 599"/>
              <a:gd name="T20" fmla="*/ 2147483647 w 865"/>
              <a:gd name="T21" fmla="*/ 2147483647 h 599"/>
              <a:gd name="T22" fmla="*/ 2147483647 w 865"/>
              <a:gd name="T23" fmla="*/ 2147483647 h 599"/>
              <a:gd name="T24" fmla="*/ 2147483647 w 865"/>
              <a:gd name="T25" fmla="*/ 2147483647 h 599"/>
              <a:gd name="T26" fmla="*/ 2147483647 w 865"/>
              <a:gd name="T27" fmla="*/ 2147483647 h 599"/>
              <a:gd name="T28" fmla="*/ 2147483647 w 865"/>
              <a:gd name="T29" fmla="*/ 2147483647 h 599"/>
              <a:gd name="T30" fmla="*/ 2147483647 w 865"/>
              <a:gd name="T31" fmla="*/ 2147483647 h 599"/>
              <a:gd name="T32" fmla="*/ 2147483647 w 865"/>
              <a:gd name="T33" fmla="*/ 2147483647 h 599"/>
              <a:gd name="T34" fmla="*/ 2147483647 w 865"/>
              <a:gd name="T35" fmla="*/ 2147483647 h 599"/>
              <a:gd name="T36" fmla="*/ 2147483647 w 865"/>
              <a:gd name="T37" fmla="*/ 2147483647 h 599"/>
              <a:gd name="T38" fmla="*/ 2147483647 w 865"/>
              <a:gd name="T39" fmla="*/ 2147483647 h 599"/>
              <a:gd name="T40" fmla="*/ 2147483647 w 865"/>
              <a:gd name="T41" fmla="*/ 2147483647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5"/>
              <a:gd name="T64" fmla="*/ 0 h 599"/>
              <a:gd name="T65" fmla="*/ 865 w 865"/>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5" h="599">
                <a:moveTo>
                  <a:pt x="0" y="142"/>
                </a:moveTo>
                <a:cubicBezTo>
                  <a:pt x="54" y="137"/>
                  <a:pt x="114" y="148"/>
                  <a:pt x="161" y="121"/>
                </a:cubicBezTo>
                <a:cubicBezTo>
                  <a:pt x="199" y="99"/>
                  <a:pt x="235" y="66"/>
                  <a:pt x="272" y="41"/>
                </a:cubicBezTo>
                <a:cubicBezTo>
                  <a:pt x="280" y="36"/>
                  <a:pt x="283" y="22"/>
                  <a:pt x="293" y="20"/>
                </a:cubicBezTo>
                <a:cubicBezTo>
                  <a:pt x="311" y="16"/>
                  <a:pt x="544" y="0"/>
                  <a:pt x="545" y="0"/>
                </a:cubicBezTo>
                <a:cubicBezTo>
                  <a:pt x="579" y="3"/>
                  <a:pt x="613" y="5"/>
                  <a:pt x="646" y="10"/>
                </a:cubicBezTo>
                <a:cubicBezTo>
                  <a:pt x="657" y="12"/>
                  <a:pt x="669" y="12"/>
                  <a:pt x="677" y="20"/>
                </a:cubicBezTo>
                <a:cubicBezTo>
                  <a:pt x="691" y="34"/>
                  <a:pt x="753" y="121"/>
                  <a:pt x="768" y="142"/>
                </a:cubicBezTo>
                <a:cubicBezTo>
                  <a:pt x="783" y="202"/>
                  <a:pt x="801" y="258"/>
                  <a:pt x="828" y="313"/>
                </a:cubicBezTo>
                <a:cubicBezTo>
                  <a:pt x="818" y="521"/>
                  <a:pt x="865" y="512"/>
                  <a:pt x="727" y="556"/>
                </a:cubicBezTo>
                <a:cubicBezTo>
                  <a:pt x="680" y="587"/>
                  <a:pt x="632" y="588"/>
                  <a:pt x="576" y="596"/>
                </a:cubicBezTo>
                <a:cubicBezTo>
                  <a:pt x="555" y="594"/>
                  <a:pt x="450" y="599"/>
                  <a:pt x="404" y="576"/>
                </a:cubicBezTo>
                <a:cubicBezTo>
                  <a:pt x="393" y="571"/>
                  <a:pt x="383" y="563"/>
                  <a:pt x="374" y="556"/>
                </a:cubicBezTo>
                <a:cubicBezTo>
                  <a:pt x="366" y="550"/>
                  <a:pt x="362" y="540"/>
                  <a:pt x="353" y="536"/>
                </a:cubicBezTo>
                <a:cubicBezTo>
                  <a:pt x="334" y="526"/>
                  <a:pt x="293" y="515"/>
                  <a:pt x="293" y="515"/>
                </a:cubicBezTo>
                <a:cubicBezTo>
                  <a:pt x="258" y="481"/>
                  <a:pt x="251" y="499"/>
                  <a:pt x="222" y="455"/>
                </a:cubicBezTo>
                <a:cubicBezTo>
                  <a:pt x="274" y="438"/>
                  <a:pt x="293" y="415"/>
                  <a:pt x="333" y="374"/>
                </a:cubicBezTo>
                <a:cubicBezTo>
                  <a:pt x="348" y="359"/>
                  <a:pt x="368" y="349"/>
                  <a:pt x="384" y="334"/>
                </a:cubicBezTo>
                <a:cubicBezTo>
                  <a:pt x="358" y="295"/>
                  <a:pt x="327" y="248"/>
                  <a:pt x="283" y="233"/>
                </a:cubicBezTo>
                <a:cubicBezTo>
                  <a:pt x="257" y="207"/>
                  <a:pt x="229" y="206"/>
                  <a:pt x="202" y="182"/>
                </a:cubicBezTo>
                <a:cubicBezTo>
                  <a:pt x="172" y="156"/>
                  <a:pt x="143" y="100"/>
                  <a:pt x="101" y="121"/>
                </a:cubicBezTo>
              </a:path>
            </a:pathLst>
          </a:custGeom>
          <a:gradFill rotWithShape="1">
            <a:gsLst>
              <a:gs pos="0">
                <a:srgbClr val="FF3300">
                  <a:alpha val="60001"/>
                </a:srgbClr>
              </a:gs>
              <a:gs pos="100000">
                <a:srgbClr val="761800">
                  <a:alpha val="62999"/>
                </a:srgbClr>
              </a:gs>
            </a:gsLst>
            <a:lin ang="5400000" scaled="1"/>
          </a:gradFill>
          <a:ln w="9525">
            <a:solidFill>
              <a:srgbClr val="CC3300"/>
            </a:solidFill>
            <a:round/>
            <a:headEnd/>
            <a:tailEnd/>
          </a:ln>
        </p:spPr>
        <p:txBody>
          <a:bodyPr/>
          <a:lstStyle/>
          <a:p>
            <a:endParaRPr lang="en-US"/>
          </a:p>
        </p:txBody>
      </p:sp>
      <p:sp>
        <p:nvSpPr>
          <p:cNvPr id="2" name="Rectangle 1"/>
          <p:cNvSpPr/>
          <p:nvPr/>
        </p:nvSpPr>
        <p:spPr>
          <a:xfrm>
            <a:off x="830716" y="1524000"/>
            <a:ext cx="7981672" cy="1569660"/>
          </a:xfrm>
          <a:prstGeom prst="rect">
            <a:avLst/>
          </a:prstGeom>
          <a:noFill/>
        </p:spPr>
        <p:txBody>
          <a:bodyPr wrap="none" lIns="91440" tIns="45720" rIns="91440" bIns="45720">
            <a:prstTxWarp prst="textDeflateBottom">
              <a:avLst/>
            </a:prstTxWarp>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Bone Marrow</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743200" y="5440690"/>
            <a:ext cx="4469492" cy="523220"/>
          </a:xfrm>
          <a:prstGeom prst="rect">
            <a:avLst/>
          </a:prstGeom>
          <a:noFill/>
        </p:spPr>
        <p:txBody>
          <a:bodyPr wrap="none" lIns="91440" tIns="45720" rIns="91440" bIns="45720">
            <a:spAutoFit/>
          </a:bodyPr>
          <a:lstStyle/>
          <a:p>
            <a:r>
              <a:rPr lang="en-US" sz="28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Red = Creates Blood Cell</a:t>
            </a:r>
            <a:endParaRPr lang="en-US" sz="2800" b="1" cap="none" spc="0" dirty="0">
              <a:ln w="17780" cmpd="sng">
                <a:solidFill>
                  <a:schemeClr val="tx1"/>
                </a:solidFill>
                <a:prstDash val="solid"/>
                <a:miter lim="800000"/>
              </a:ln>
              <a:solidFill>
                <a:srgbClr val="FF0000"/>
              </a:solidFill>
              <a:effectLst>
                <a:outerShdw blurRad="50800" algn="tl" rotWithShape="0">
                  <a:srgbClr val="000000"/>
                </a:outerShdw>
              </a:effectLst>
            </a:endParaRPr>
          </a:p>
        </p:txBody>
      </p:sp>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19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5"/>
          <p:cNvSpPr>
            <a:spLocks/>
          </p:cNvSpPr>
          <p:nvPr/>
        </p:nvSpPr>
        <p:spPr bwMode="auto">
          <a:xfrm>
            <a:off x="1469571" y="4281002"/>
            <a:ext cx="4191000" cy="1206500"/>
          </a:xfrm>
          <a:custGeom>
            <a:avLst/>
            <a:gdLst>
              <a:gd name="T0" fmla="*/ 2147483647 w 2504"/>
              <a:gd name="T1" fmla="*/ 2147483647 h 596"/>
              <a:gd name="T2" fmla="*/ 2147483647 w 2504"/>
              <a:gd name="T3" fmla="*/ 2147483647 h 596"/>
              <a:gd name="T4" fmla="*/ 2147483647 w 2504"/>
              <a:gd name="T5" fmla="*/ 2147483647 h 596"/>
              <a:gd name="T6" fmla="*/ 2147483647 w 2504"/>
              <a:gd name="T7" fmla="*/ 2147483647 h 596"/>
              <a:gd name="T8" fmla="*/ 2147483647 w 2504"/>
              <a:gd name="T9" fmla="*/ 2147483647 h 596"/>
              <a:gd name="T10" fmla="*/ 2147483647 w 2504"/>
              <a:gd name="T11" fmla="*/ 2147483647 h 596"/>
              <a:gd name="T12" fmla="*/ 2147483647 w 2504"/>
              <a:gd name="T13" fmla="*/ 2147483647 h 596"/>
              <a:gd name="T14" fmla="*/ 2147483647 w 2504"/>
              <a:gd name="T15" fmla="*/ 2147483647 h 596"/>
              <a:gd name="T16" fmla="*/ 2147483647 w 2504"/>
              <a:gd name="T17" fmla="*/ 2147483647 h 596"/>
              <a:gd name="T18" fmla="*/ 2147483647 w 2504"/>
              <a:gd name="T19" fmla="*/ 2147483647 h 596"/>
              <a:gd name="T20" fmla="*/ 2147483647 w 2504"/>
              <a:gd name="T21" fmla="*/ 2147483647 h 596"/>
              <a:gd name="T22" fmla="*/ 2147483647 w 2504"/>
              <a:gd name="T23" fmla="*/ 2147483647 h 596"/>
              <a:gd name="T24" fmla="*/ 2147483647 w 2504"/>
              <a:gd name="T25" fmla="*/ 2147483647 h 596"/>
              <a:gd name="T26" fmla="*/ 2147483647 w 2504"/>
              <a:gd name="T27" fmla="*/ 2147483647 h 596"/>
              <a:gd name="T28" fmla="*/ 2147483647 w 2504"/>
              <a:gd name="T29" fmla="*/ 2147483647 h 596"/>
              <a:gd name="T30" fmla="*/ 2147483647 w 2504"/>
              <a:gd name="T31" fmla="*/ 2147483647 h 596"/>
              <a:gd name="T32" fmla="*/ 2147483647 w 2504"/>
              <a:gd name="T33" fmla="*/ 2147483647 h 596"/>
              <a:gd name="T34" fmla="*/ 2147483647 w 2504"/>
              <a:gd name="T35" fmla="*/ 2147483647 h 596"/>
              <a:gd name="T36" fmla="*/ 2147483647 w 2504"/>
              <a:gd name="T37" fmla="*/ 2147483647 h 596"/>
              <a:gd name="T38" fmla="*/ 2147483647 w 2504"/>
              <a:gd name="T39" fmla="*/ 2147483647 h 596"/>
              <a:gd name="T40" fmla="*/ 2147483647 w 2504"/>
              <a:gd name="T41" fmla="*/ 2147483647 h 596"/>
              <a:gd name="T42" fmla="*/ 2147483647 w 2504"/>
              <a:gd name="T43" fmla="*/ 0 h 596"/>
              <a:gd name="T44" fmla="*/ 2147483647 w 2504"/>
              <a:gd name="T45" fmla="*/ 2147483647 h 596"/>
              <a:gd name="T46" fmla="*/ 2147483647 w 2504"/>
              <a:gd name="T47" fmla="*/ 2147483647 h 596"/>
              <a:gd name="T48" fmla="*/ 2147483647 w 2504"/>
              <a:gd name="T49" fmla="*/ 2147483647 h 596"/>
              <a:gd name="T50" fmla="*/ 2147483647 w 2504"/>
              <a:gd name="T51" fmla="*/ 2147483647 h 596"/>
              <a:gd name="T52" fmla="*/ 2147483647 w 2504"/>
              <a:gd name="T53" fmla="*/ 2147483647 h 596"/>
              <a:gd name="T54" fmla="*/ 2147483647 w 2504"/>
              <a:gd name="T55" fmla="*/ 2147483647 h 596"/>
              <a:gd name="T56" fmla="*/ 2147483647 w 2504"/>
              <a:gd name="T57" fmla="*/ 2147483647 h 596"/>
              <a:gd name="T58" fmla="*/ 2147483647 w 2504"/>
              <a:gd name="T59" fmla="*/ 2147483647 h 5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4"/>
              <a:gd name="T91" fmla="*/ 0 h 596"/>
              <a:gd name="T92" fmla="*/ 2504 w 2504"/>
              <a:gd name="T93" fmla="*/ 596 h 5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4" h="596">
                <a:moveTo>
                  <a:pt x="382" y="233"/>
                </a:moveTo>
                <a:cubicBezTo>
                  <a:pt x="278" y="268"/>
                  <a:pt x="163" y="228"/>
                  <a:pt x="59" y="263"/>
                </a:cubicBezTo>
                <a:cubicBezTo>
                  <a:pt x="0" y="352"/>
                  <a:pt x="26" y="401"/>
                  <a:pt x="89" y="475"/>
                </a:cubicBezTo>
                <a:cubicBezTo>
                  <a:pt x="98" y="486"/>
                  <a:pt x="107" y="498"/>
                  <a:pt x="120" y="505"/>
                </a:cubicBezTo>
                <a:cubicBezTo>
                  <a:pt x="138" y="515"/>
                  <a:pt x="180" y="526"/>
                  <a:pt x="180" y="526"/>
                </a:cubicBezTo>
                <a:cubicBezTo>
                  <a:pt x="187" y="536"/>
                  <a:pt x="190" y="550"/>
                  <a:pt x="200" y="556"/>
                </a:cubicBezTo>
                <a:cubicBezTo>
                  <a:pt x="238" y="579"/>
                  <a:pt x="310" y="588"/>
                  <a:pt x="352" y="596"/>
                </a:cubicBezTo>
                <a:cubicBezTo>
                  <a:pt x="436" y="575"/>
                  <a:pt x="528" y="567"/>
                  <a:pt x="615" y="556"/>
                </a:cubicBezTo>
                <a:cubicBezTo>
                  <a:pt x="744" y="513"/>
                  <a:pt x="874" y="477"/>
                  <a:pt x="1009" y="465"/>
                </a:cubicBezTo>
                <a:cubicBezTo>
                  <a:pt x="1108" y="432"/>
                  <a:pt x="1048" y="447"/>
                  <a:pt x="1191" y="435"/>
                </a:cubicBezTo>
                <a:cubicBezTo>
                  <a:pt x="1224" y="424"/>
                  <a:pt x="1237" y="400"/>
                  <a:pt x="1272" y="394"/>
                </a:cubicBezTo>
                <a:cubicBezTo>
                  <a:pt x="1395" y="374"/>
                  <a:pt x="1520" y="370"/>
                  <a:pt x="1645" y="364"/>
                </a:cubicBezTo>
                <a:cubicBezTo>
                  <a:pt x="1709" y="355"/>
                  <a:pt x="1775" y="342"/>
                  <a:pt x="1837" y="324"/>
                </a:cubicBezTo>
                <a:cubicBezTo>
                  <a:pt x="1859" y="318"/>
                  <a:pt x="1876" y="298"/>
                  <a:pt x="1898" y="293"/>
                </a:cubicBezTo>
                <a:cubicBezTo>
                  <a:pt x="1928" y="286"/>
                  <a:pt x="1959" y="286"/>
                  <a:pt x="1989" y="283"/>
                </a:cubicBezTo>
                <a:cubicBezTo>
                  <a:pt x="2057" y="260"/>
                  <a:pt x="1973" y="286"/>
                  <a:pt x="2080" y="263"/>
                </a:cubicBezTo>
                <a:cubicBezTo>
                  <a:pt x="2124" y="253"/>
                  <a:pt x="2169" y="227"/>
                  <a:pt x="2211" y="212"/>
                </a:cubicBezTo>
                <a:cubicBezTo>
                  <a:pt x="2269" y="192"/>
                  <a:pt x="2364" y="189"/>
                  <a:pt x="2424" y="182"/>
                </a:cubicBezTo>
                <a:cubicBezTo>
                  <a:pt x="2464" y="169"/>
                  <a:pt x="2481" y="157"/>
                  <a:pt x="2504" y="121"/>
                </a:cubicBezTo>
                <a:cubicBezTo>
                  <a:pt x="2467" y="96"/>
                  <a:pt x="2440" y="84"/>
                  <a:pt x="2413" y="51"/>
                </a:cubicBezTo>
                <a:cubicBezTo>
                  <a:pt x="2405" y="42"/>
                  <a:pt x="2403" y="27"/>
                  <a:pt x="2393" y="20"/>
                </a:cubicBezTo>
                <a:cubicBezTo>
                  <a:pt x="2375" y="9"/>
                  <a:pt x="2333" y="0"/>
                  <a:pt x="2333" y="0"/>
                </a:cubicBezTo>
                <a:cubicBezTo>
                  <a:pt x="1982" y="16"/>
                  <a:pt x="1632" y="12"/>
                  <a:pt x="1282" y="41"/>
                </a:cubicBezTo>
                <a:cubicBezTo>
                  <a:pt x="1128" y="71"/>
                  <a:pt x="974" y="82"/>
                  <a:pt x="817" y="91"/>
                </a:cubicBezTo>
                <a:cubicBezTo>
                  <a:pt x="760" y="99"/>
                  <a:pt x="701" y="97"/>
                  <a:pt x="645" y="111"/>
                </a:cubicBezTo>
                <a:cubicBezTo>
                  <a:pt x="636" y="113"/>
                  <a:pt x="634" y="129"/>
                  <a:pt x="625" y="132"/>
                </a:cubicBezTo>
                <a:cubicBezTo>
                  <a:pt x="586" y="145"/>
                  <a:pt x="544" y="142"/>
                  <a:pt x="504" y="152"/>
                </a:cubicBezTo>
                <a:cubicBezTo>
                  <a:pt x="445" y="167"/>
                  <a:pt x="393" y="183"/>
                  <a:pt x="332" y="192"/>
                </a:cubicBezTo>
                <a:cubicBezTo>
                  <a:pt x="281" y="225"/>
                  <a:pt x="303" y="237"/>
                  <a:pt x="241" y="253"/>
                </a:cubicBezTo>
                <a:cubicBezTo>
                  <a:pt x="208" y="275"/>
                  <a:pt x="223" y="273"/>
                  <a:pt x="200" y="273"/>
                </a:cubicBezTo>
              </a:path>
            </a:pathLst>
          </a:custGeom>
          <a:gradFill rotWithShape="1">
            <a:gsLst>
              <a:gs pos="0">
                <a:srgbClr val="FFFF66">
                  <a:alpha val="53998"/>
                </a:srgbClr>
              </a:gs>
              <a:gs pos="100000">
                <a:srgbClr val="76762F">
                  <a:alpha val="57001"/>
                </a:srgbClr>
              </a:gs>
            </a:gsLst>
            <a:lin ang="5400000" scaled="1"/>
          </a:gradFill>
          <a:ln w="9525">
            <a:solidFill>
              <a:srgbClr val="FFFF66"/>
            </a:solidFill>
            <a:round/>
            <a:headEnd/>
            <a:tailEnd/>
          </a:ln>
        </p:spPr>
        <p:txBody>
          <a:bodyPr/>
          <a:lstStyle/>
          <a:p>
            <a:endParaRPr lang="en-US"/>
          </a:p>
        </p:txBody>
      </p:sp>
      <p:sp>
        <p:nvSpPr>
          <p:cNvPr id="6" name="Freeform 6"/>
          <p:cNvSpPr>
            <a:spLocks/>
          </p:cNvSpPr>
          <p:nvPr/>
        </p:nvSpPr>
        <p:spPr bwMode="auto">
          <a:xfrm rot="20708823">
            <a:off x="6005770" y="4077373"/>
            <a:ext cx="1546225" cy="686601"/>
          </a:xfrm>
          <a:custGeom>
            <a:avLst/>
            <a:gdLst>
              <a:gd name="T0" fmla="*/ 0 w 974"/>
              <a:gd name="T1" fmla="*/ 2147483647 h 253"/>
              <a:gd name="T2" fmla="*/ 2147483647 w 974"/>
              <a:gd name="T3" fmla="*/ 2147483647 h 253"/>
              <a:gd name="T4" fmla="*/ 2147483647 w 974"/>
              <a:gd name="T5" fmla="*/ 2147483647 h 253"/>
              <a:gd name="T6" fmla="*/ 2147483647 w 974"/>
              <a:gd name="T7" fmla="*/ 0 h 253"/>
              <a:gd name="T8" fmla="*/ 2147483647 w 974"/>
              <a:gd name="T9" fmla="*/ 2147483647 h 253"/>
              <a:gd name="T10" fmla="*/ 2147483647 w 974"/>
              <a:gd name="T11" fmla="*/ 2147483647 h 253"/>
              <a:gd name="T12" fmla="*/ 2147483647 w 974"/>
              <a:gd name="T13" fmla="*/ 2147483647 h 253"/>
              <a:gd name="T14" fmla="*/ 2147483647 w 974"/>
              <a:gd name="T15" fmla="*/ 2147483647 h 253"/>
              <a:gd name="T16" fmla="*/ 2147483647 w 974"/>
              <a:gd name="T17" fmla="*/ 2147483647 h 253"/>
              <a:gd name="T18" fmla="*/ 2147483647 w 974"/>
              <a:gd name="T19" fmla="*/ 2147483647 h 253"/>
              <a:gd name="T20" fmla="*/ 2147483647 w 974"/>
              <a:gd name="T21" fmla="*/ 2147483647 h 253"/>
              <a:gd name="T22" fmla="*/ 2147483647 w 974"/>
              <a:gd name="T23" fmla="*/ 2147483647 h 253"/>
              <a:gd name="T24" fmla="*/ 0 w 974"/>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4"/>
              <a:gd name="T40" fmla="*/ 0 h 253"/>
              <a:gd name="T41" fmla="*/ 974 w 974"/>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4" h="253">
                <a:moveTo>
                  <a:pt x="0" y="71"/>
                </a:moveTo>
                <a:cubicBezTo>
                  <a:pt x="20" y="64"/>
                  <a:pt x="46" y="66"/>
                  <a:pt x="61" y="51"/>
                </a:cubicBezTo>
                <a:cubicBezTo>
                  <a:pt x="68" y="44"/>
                  <a:pt x="72" y="33"/>
                  <a:pt x="81" y="30"/>
                </a:cubicBezTo>
                <a:cubicBezTo>
                  <a:pt x="148" y="4"/>
                  <a:pt x="233" y="12"/>
                  <a:pt x="304" y="0"/>
                </a:cubicBezTo>
                <a:cubicBezTo>
                  <a:pt x="479" y="3"/>
                  <a:pt x="654" y="1"/>
                  <a:pt x="829" y="10"/>
                </a:cubicBezTo>
                <a:cubicBezTo>
                  <a:pt x="869" y="12"/>
                  <a:pt x="897" y="77"/>
                  <a:pt x="940" y="91"/>
                </a:cubicBezTo>
                <a:cubicBezTo>
                  <a:pt x="946" y="100"/>
                  <a:pt x="974" y="137"/>
                  <a:pt x="971" y="152"/>
                </a:cubicBezTo>
                <a:cubicBezTo>
                  <a:pt x="969" y="161"/>
                  <a:pt x="958" y="166"/>
                  <a:pt x="950" y="172"/>
                </a:cubicBezTo>
                <a:cubicBezTo>
                  <a:pt x="890" y="216"/>
                  <a:pt x="862" y="238"/>
                  <a:pt x="789" y="253"/>
                </a:cubicBezTo>
                <a:cubicBezTo>
                  <a:pt x="634" y="250"/>
                  <a:pt x="479" y="250"/>
                  <a:pt x="324" y="243"/>
                </a:cubicBezTo>
                <a:cubicBezTo>
                  <a:pt x="263" y="240"/>
                  <a:pt x="226" y="169"/>
                  <a:pt x="172" y="152"/>
                </a:cubicBezTo>
                <a:cubicBezTo>
                  <a:pt x="125" y="102"/>
                  <a:pt x="101" y="140"/>
                  <a:pt x="31" y="111"/>
                </a:cubicBezTo>
                <a:cubicBezTo>
                  <a:pt x="15" y="105"/>
                  <a:pt x="10" y="84"/>
                  <a:pt x="0" y="71"/>
                </a:cubicBezTo>
                <a:close/>
              </a:path>
            </a:pathLst>
          </a:custGeom>
          <a:gradFill rotWithShape="1">
            <a:gsLst>
              <a:gs pos="0">
                <a:srgbClr val="FFFF66">
                  <a:alpha val="53998"/>
                </a:srgbClr>
              </a:gs>
              <a:gs pos="100000">
                <a:srgbClr val="76762F">
                  <a:alpha val="56000"/>
                </a:srgbClr>
              </a:gs>
            </a:gsLst>
            <a:lin ang="5400000" scaled="1"/>
          </a:gradFill>
          <a:ln w="9525">
            <a:solidFill>
              <a:srgbClr val="FFFF66"/>
            </a:solidFill>
            <a:round/>
            <a:headEnd/>
            <a:tailEnd/>
          </a:ln>
        </p:spPr>
        <p:txBody>
          <a:bodyPr/>
          <a:lstStyle/>
          <a:p>
            <a:endParaRPr lang="en-US"/>
          </a:p>
        </p:txBody>
      </p:sp>
      <p:sp>
        <p:nvSpPr>
          <p:cNvPr id="7" name="Freeform 7"/>
          <p:cNvSpPr>
            <a:spLocks/>
          </p:cNvSpPr>
          <p:nvPr/>
        </p:nvSpPr>
        <p:spPr bwMode="auto">
          <a:xfrm>
            <a:off x="700087" y="3890664"/>
            <a:ext cx="1158875" cy="1940895"/>
          </a:xfrm>
          <a:custGeom>
            <a:avLst/>
            <a:gdLst>
              <a:gd name="T0" fmla="*/ 2147483647 w 730"/>
              <a:gd name="T1" fmla="*/ 2147483647 h 894"/>
              <a:gd name="T2" fmla="*/ 2147483647 w 730"/>
              <a:gd name="T3" fmla="*/ 2147483647 h 894"/>
              <a:gd name="T4" fmla="*/ 2147483647 w 730"/>
              <a:gd name="T5" fmla="*/ 2147483647 h 894"/>
              <a:gd name="T6" fmla="*/ 2147483647 w 730"/>
              <a:gd name="T7" fmla="*/ 2147483647 h 894"/>
              <a:gd name="T8" fmla="*/ 2147483647 w 730"/>
              <a:gd name="T9" fmla="*/ 2147483647 h 894"/>
              <a:gd name="T10" fmla="*/ 2147483647 w 730"/>
              <a:gd name="T11" fmla="*/ 2147483647 h 894"/>
              <a:gd name="T12" fmla="*/ 2147483647 w 730"/>
              <a:gd name="T13" fmla="*/ 0 h 894"/>
              <a:gd name="T14" fmla="*/ 2147483647 w 730"/>
              <a:gd name="T15" fmla="*/ 2147483647 h 894"/>
              <a:gd name="T16" fmla="*/ 2147483647 w 730"/>
              <a:gd name="T17" fmla="*/ 2147483647 h 894"/>
              <a:gd name="T18" fmla="*/ 2147483647 w 730"/>
              <a:gd name="T19" fmla="*/ 2147483647 h 894"/>
              <a:gd name="T20" fmla="*/ 2147483647 w 730"/>
              <a:gd name="T21" fmla="*/ 2147483647 h 894"/>
              <a:gd name="T22" fmla="*/ 2147483647 w 730"/>
              <a:gd name="T23" fmla="*/ 2147483647 h 894"/>
              <a:gd name="T24" fmla="*/ 2147483647 w 730"/>
              <a:gd name="T25" fmla="*/ 2147483647 h 894"/>
              <a:gd name="T26" fmla="*/ 2147483647 w 730"/>
              <a:gd name="T27" fmla="*/ 2147483647 h 894"/>
              <a:gd name="T28" fmla="*/ 2147483647 w 730"/>
              <a:gd name="T29" fmla="*/ 2147483647 h 894"/>
              <a:gd name="T30" fmla="*/ 2147483647 w 730"/>
              <a:gd name="T31" fmla="*/ 2147483647 h 894"/>
              <a:gd name="T32" fmla="*/ 2147483647 w 730"/>
              <a:gd name="T33" fmla="*/ 2147483647 h 894"/>
              <a:gd name="T34" fmla="*/ 2147483647 w 730"/>
              <a:gd name="T35" fmla="*/ 2147483647 h 894"/>
              <a:gd name="T36" fmla="*/ 2147483647 w 730"/>
              <a:gd name="T37" fmla="*/ 2147483647 h 894"/>
              <a:gd name="T38" fmla="*/ 2147483647 w 730"/>
              <a:gd name="T39" fmla="*/ 2147483647 h 894"/>
              <a:gd name="T40" fmla="*/ 2147483647 w 730"/>
              <a:gd name="T41" fmla="*/ 2147483647 h 894"/>
              <a:gd name="T42" fmla="*/ 2147483647 w 730"/>
              <a:gd name="T43" fmla="*/ 2147483647 h 894"/>
              <a:gd name="T44" fmla="*/ 2147483647 w 730"/>
              <a:gd name="T45" fmla="*/ 2147483647 h 894"/>
              <a:gd name="T46" fmla="*/ 2147483647 w 730"/>
              <a:gd name="T47" fmla="*/ 2147483647 h 894"/>
              <a:gd name="T48" fmla="*/ 2147483647 w 730"/>
              <a:gd name="T49" fmla="*/ 2147483647 h 894"/>
              <a:gd name="T50" fmla="*/ 2147483647 w 730"/>
              <a:gd name="T51" fmla="*/ 2147483647 h 894"/>
              <a:gd name="T52" fmla="*/ 2147483647 w 730"/>
              <a:gd name="T53" fmla="*/ 2147483647 h 8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0"/>
              <a:gd name="T82" fmla="*/ 0 h 894"/>
              <a:gd name="T83" fmla="*/ 730 w 730"/>
              <a:gd name="T84" fmla="*/ 894 h 8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0" h="894">
                <a:moveTo>
                  <a:pt x="650" y="395"/>
                </a:moveTo>
                <a:cubicBezTo>
                  <a:pt x="631" y="388"/>
                  <a:pt x="604" y="381"/>
                  <a:pt x="590" y="364"/>
                </a:cubicBezTo>
                <a:cubicBezTo>
                  <a:pt x="528" y="289"/>
                  <a:pt x="613" y="352"/>
                  <a:pt x="539" y="304"/>
                </a:cubicBezTo>
                <a:cubicBezTo>
                  <a:pt x="520" y="245"/>
                  <a:pt x="455" y="217"/>
                  <a:pt x="398" y="203"/>
                </a:cubicBezTo>
                <a:cubicBezTo>
                  <a:pt x="349" y="154"/>
                  <a:pt x="313" y="88"/>
                  <a:pt x="256" y="51"/>
                </a:cubicBezTo>
                <a:cubicBezTo>
                  <a:pt x="249" y="41"/>
                  <a:pt x="246" y="27"/>
                  <a:pt x="236" y="21"/>
                </a:cubicBezTo>
                <a:cubicBezTo>
                  <a:pt x="218" y="10"/>
                  <a:pt x="175" y="0"/>
                  <a:pt x="175" y="0"/>
                </a:cubicBezTo>
                <a:cubicBezTo>
                  <a:pt x="142" y="35"/>
                  <a:pt x="135" y="53"/>
                  <a:pt x="125" y="101"/>
                </a:cubicBezTo>
                <a:cubicBezTo>
                  <a:pt x="135" y="232"/>
                  <a:pt x="134" y="380"/>
                  <a:pt x="175" y="506"/>
                </a:cubicBezTo>
                <a:cubicBezTo>
                  <a:pt x="172" y="519"/>
                  <a:pt x="173" y="535"/>
                  <a:pt x="165" y="546"/>
                </a:cubicBezTo>
                <a:cubicBezTo>
                  <a:pt x="158" y="556"/>
                  <a:pt x="144" y="558"/>
                  <a:pt x="135" y="566"/>
                </a:cubicBezTo>
                <a:cubicBezTo>
                  <a:pt x="102" y="593"/>
                  <a:pt x="88" y="606"/>
                  <a:pt x="44" y="617"/>
                </a:cubicBezTo>
                <a:cubicBezTo>
                  <a:pt x="0" y="683"/>
                  <a:pt x="31" y="788"/>
                  <a:pt x="95" y="829"/>
                </a:cubicBezTo>
                <a:cubicBezTo>
                  <a:pt x="113" y="882"/>
                  <a:pt x="125" y="871"/>
                  <a:pt x="175" y="859"/>
                </a:cubicBezTo>
                <a:cubicBezTo>
                  <a:pt x="283" y="894"/>
                  <a:pt x="258" y="879"/>
                  <a:pt x="438" y="869"/>
                </a:cubicBezTo>
                <a:cubicBezTo>
                  <a:pt x="448" y="862"/>
                  <a:pt x="457" y="854"/>
                  <a:pt x="468" y="849"/>
                </a:cubicBezTo>
                <a:cubicBezTo>
                  <a:pt x="478" y="844"/>
                  <a:pt x="491" y="847"/>
                  <a:pt x="499" y="839"/>
                </a:cubicBezTo>
                <a:cubicBezTo>
                  <a:pt x="507" y="832"/>
                  <a:pt x="502" y="816"/>
                  <a:pt x="509" y="809"/>
                </a:cubicBezTo>
                <a:cubicBezTo>
                  <a:pt x="528" y="790"/>
                  <a:pt x="669" y="780"/>
                  <a:pt x="681" y="779"/>
                </a:cubicBezTo>
                <a:cubicBezTo>
                  <a:pt x="694" y="770"/>
                  <a:pt x="730" y="754"/>
                  <a:pt x="721" y="728"/>
                </a:cubicBezTo>
                <a:cubicBezTo>
                  <a:pt x="717" y="715"/>
                  <a:pt x="702" y="707"/>
                  <a:pt x="691" y="698"/>
                </a:cubicBezTo>
                <a:cubicBezTo>
                  <a:pt x="672" y="683"/>
                  <a:pt x="630" y="657"/>
                  <a:pt x="630" y="657"/>
                </a:cubicBezTo>
                <a:cubicBezTo>
                  <a:pt x="619" y="623"/>
                  <a:pt x="605" y="602"/>
                  <a:pt x="580" y="576"/>
                </a:cubicBezTo>
                <a:cubicBezTo>
                  <a:pt x="563" y="528"/>
                  <a:pt x="548" y="524"/>
                  <a:pt x="570" y="485"/>
                </a:cubicBezTo>
                <a:cubicBezTo>
                  <a:pt x="582" y="464"/>
                  <a:pt x="597" y="445"/>
                  <a:pt x="610" y="425"/>
                </a:cubicBezTo>
                <a:cubicBezTo>
                  <a:pt x="617" y="415"/>
                  <a:pt x="630" y="395"/>
                  <a:pt x="630" y="395"/>
                </a:cubicBezTo>
                <a:cubicBezTo>
                  <a:pt x="608" y="361"/>
                  <a:pt x="622" y="364"/>
                  <a:pt x="600" y="364"/>
                </a:cubicBezTo>
              </a:path>
            </a:pathLst>
          </a:custGeom>
          <a:gradFill rotWithShape="1">
            <a:gsLst>
              <a:gs pos="0">
                <a:srgbClr val="FF3300">
                  <a:alpha val="57001"/>
                </a:srgbClr>
              </a:gs>
              <a:gs pos="100000">
                <a:srgbClr val="761800">
                  <a:alpha val="56000"/>
                </a:srgbClr>
              </a:gs>
            </a:gsLst>
            <a:lin ang="5400000" scaled="1"/>
          </a:gradFill>
          <a:ln w="9525">
            <a:solidFill>
              <a:srgbClr val="CC3300"/>
            </a:solidFill>
            <a:round/>
            <a:headEnd/>
            <a:tailEnd/>
          </a:ln>
        </p:spPr>
        <p:txBody>
          <a:bodyPr/>
          <a:lstStyle/>
          <a:p>
            <a:endParaRPr lang="en-US"/>
          </a:p>
        </p:txBody>
      </p:sp>
      <p:sp>
        <p:nvSpPr>
          <p:cNvPr id="9" name="Freeform 8"/>
          <p:cNvSpPr>
            <a:spLocks/>
          </p:cNvSpPr>
          <p:nvPr/>
        </p:nvSpPr>
        <p:spPr bwMode="auto">
          <a:xfrm>
            <a:off x="6927571" y="3730746"/>
            <a:ext cx="1373187" cy="1153506"/>
          </a:xfrm>
          <a:custGeom>
            <a:avLst/>
            <a:gdLst>
              <a:gd name="T0" fmla="*/ 0 w 865"/>
              <a:gd name="T1" fmla="*/ 2147483647 h 599"/>
              <a:gd name="T2" fmla="*/ 2147483647 w 865"/>
              <a:gd name="T3" fmla="*/ 2147483647 h 599"/>
              <a:gd name="T4" fmla="*/ 2147483647 w 865"/>
              <a:gd name="T5" fmla="*/ 2147483647 h 599"/>
              <a:gd name="T6" fmla="*/ 2147483647 w 865"/>
              <a:gd name="T7" fmla="*/ 2147483647 h 599"/>
              <a:gd name="T8" fmla="*/ 2147483647 w 865"/>
              <a:gd name="T9" fmla="*/ 0 h 599"/>
              <a:gd name="T10" fmla="*/ 2147483647 w 865"/>
              <a:gd name="T11" fmla="*/ 2147483647 h 599"/>
              <a:gd name="T12" fmla="*/ 2147483647 w 865"/>
              <a:gd name="T13" fmla="*/ 2147483647 h 599"/>
              <a:gd name="T14" fmla="*/ 2147483647 w 865"/>
              <a:gd name="T15" fmla="*/ 2147483647 h 599"/>
              <a:gd name="T16" fmla="*/ 2147483647 w 865"/>
              <a:gd name="T17" fmla="*/ 2147483647 h 599"/>
              <a:gd name="T18" fmla="*/ 2147483647 w 865"/>
              <a:gd name="T19" fmla="*/ 2147483647 h 599"/>
              <a:gd name="T20" fmla="*/ 2147483647 w 865"/>
              <a:gd name="T21" fmla="*/ 2147483647 h 599"/>
              <a:gd name="T22" fmla="*/ 2147483647 w 865"/>
              <a:gd name="T23" fmla="*/ 2147483647 h 599"/>
              <a:gd name="T24" fmla="*/ 2147483647 w 865"/>
              <a:gd name="T25" fmla="*/ 2147483647 h 599"/>
              <a:gd name="T26" fmla="*/ 2147483647 w 865"/>
              <a:gd name="T27" fmla="*/ 2147483647 h 599"/>
              <a:gd name="T28" fmla="*/ 2147483647 w 865"/>
              <a:gd name="T29" fmla="*/ 2147483647 h 599"/>
              <a:gd name="T30" fmla="*/ 2147483647 w 865"/>
              <a:gd name="T31" fmla="*/ 2147483647 h 599"/>
              <a:gd name="T32" fmla="*/ 2147483647 w 865"/>
              <a:gd name="T33" fmla="*/ 2147483647 h 599"/>
              <a:gd name="T34" fmla="*/ 2147483647 w 865"/>
              <a:gd name="T35" fmla="*/ 2147483647 h 599"/>
              <a:gd name="T36" fmla="*/ 2147483647 w 865"/>
              <a:gd name="T37" fmla="*/ 2147483647 h 599"/>
              <a:gd name="T38" fmla="*/ 2147483647 w 865"/>
              <a:gd name="T39" fmla="*/ 2147483647 h 599"/>
              <a:gd name="T40" fmla="*/ 2147483647 w 865"/>
              <a:gd name="T41" fmla="*/ 2147483647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5"/>
              <a:gd name="T64" fmla="*/ 0 h 599"/>
              <a:gd name="T65" fmla="*/ 865 w 865"/>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5" h="599">
                <a:moveTo>
                  <a:pt x="0" y="142"/>
                </a:moveTo>
                <a:cubicBezTo>
                  <a:pt x="54" y="137"/>
                  <a:pt x="114" y="148"/>
                  <a:pt x="161" y="121"/>
                </a:cubicBezTo>
                <a:cubicBezTo>
                  <a:pt x="199" y="99"/>
                  <a:pt x="235" y="66"/>
                  <a:pt x="272" y="41"/>
                </a:cubicBezTo>
                <a:cubicBezTo>
                  <a:pt x="280" y="36"/>
                  <a:pt x="283" y="22"/>
                  <a:pt x="293" y="20"/>
                </a:cubicBezTo>
                <a:cubicBezTo>
                  <a:pt x="311" y="16"/>
                  <a:pt x="544" y="0"/>
                  <a:pt x="545" y="0"/>
                </a:cubicBezTo>
                <a:cubicBezTo>
                  <a:pt x="579" y="3"/>
                  <a:pt x="613" y="5"/>
                  <a:pt x="646" y="10"/>
                </a:cubicBezTo>
                <a:cubicBezTo>
                  <a:pt x="657" y="12"/>
                  <a:pt x="669" y="12"/>
                  <a:pt x="677" y="20"/>
                </a:cubicBezTo>
                <a:cubicBezTo>
                  <a:pt x="691" y="34"/>
                  <a:pt x="753" y="121"/>
                  <a:pt x="768" y="142"/>
                </a:cubicBezTo>
                <a:cubicBezTo>
                  <a:pt x="783" y="202"/>
                  <a:pt x="801" y="258"/>
                  <a:pt x="828" y="313"/>
                </a:cubicBezTo>
                <a:cubicBezTo>
                  <a:pt x="818" y="521"/>
                  <a:pt x="865" y="512"/>
                  <a:pt x="727" y="556"/>
                </a:cubicBezTo>
                <a:cubicBezTo>
                  <a:pt x="680" y="587"/>
                  <a:pt x="632" y="588"/>
                  <a:pt x="576" y="596"/>
                </a:cubicBezTo>
                <a:cubicBezTo>
                  <a:pt x="555" y="594"/>
                  <a:pt x="450" y="599"/>
                  <a:pt x="404" y="576"/>
                </a:cubicBezTo>
                <a:cubicBezTo>
                  <a:pt x="393" y="571"/>
                  <a:pt x="383" y="563"/>
                  <a:pt x="374" y="556"/>
                </a:cubicBezTo>
                <a:cubicBezTo>
                  <a:pt x="366" y="550"/>
                  <a:pt x="362" y="540"/>
                  <a:pt x="353" y="536"/>
                </a:cubicBezTo>
                <a:cubicBezTo>
                  <a:pt x="334" y="526"/>
                  <a:pt x="293" y="515"/>
                  <a:pt x="293" y="515"/>
                </a:cubicBezTo>
                <a:cubicBezTo>
                  <a:pt x="258" y="481"/>
                  <a:pt x="251" y="499"/>
                  <a:pt x="222" y="455"/>
                </a:cubicBezTo>
                <a:cubicBezTo>
                  <a:pt x="274" y="438"/>
                  <a:pt x="293" y="415"/>
                  <a:pt x="333" y="374"/>
                </a:cubicBezTo>
                <a:cubicBezTo>
                  <a:pt x="348" y="359"/>
                  <a:pt x="368" y="349"/>
                  <a:pt x="384" y="334"/>
                </a:cubicBezTo>
                <a:cubicBezTo>
                  <a:pt x="358" y="295"/>
                  <a:pt x="327" y="248"/>
                  <a:pt x="283" y="233"/>
                </a:cubicBezTo>
                <a:cubicBezTo>
                  <a:pt x="257" y="207"/>
                  <a:pt x="229" y="206"/>
                  <a:pt x="202" y="182"/>
                </a:cubicBezTo>
                <a:cubicBezTo>
                  <a:pt x="172" y="156"/>
                  <a:pt x="143" y="100"/>
                  <a:pt x="101" y="121"/>
                </a:cubicBezTo>
              </a:path>
            </a:pathLst>
          </a:custGeom>
          <a:gradFill rotWithShape="1">
            <a:gsLst>
              <a:gs pos="0">
                <a:srgbClr val="FF3300">
                  <a:alpha val="60001"/>
                </a:srgbClr>
              </a:gs>
              <a:gs pos="100000">
                <a:srgbClr val="761800">
                  <a:alpha val="62999"/>
                </a:srgbClr>
              </a:gs>
            </a:gsLst>
            <a:lin ang="5400000" scaled="1"/>
          </a:gradFill>
          <a:ln w="9525">
            <a:solidFill>
              <a:srgbClr val="CC3300"/>
            </a:solidFill>
            <a:round/>
            <a:headEnd/>
            <a:tailEnd/>
          </a:ln>
        </p:spPr>
        <p:txBody>
          <a:bodyPr/>
          <a:lstStyle/>
          <a:p>
            <a:endParaRPr lang="en-US"/>
          </a:p>
        </p:txBody>
      </p:sp>
      <p:sp>
        <p:nvSpPr>
          <p:cNvPr id="2" name="Rectangle 1"/>
          <p:cNvSpPr/>
          <p:nvPr/>
        </p:nvSpPr>
        <p:spPr>
          <a:xfrm>
            <a:off x="830716" y="1524000"/>
            <a:ext cx="7981672" cy="1569660"/>
          </a:xfrm>
          <a:prstGeom prst="rect">
            <a:avLst/>
          </a:prstGeom>
          <a:noFill/>
        </p:spPr>
        <p:txBody>
          <a:bodyPr wrap="none" lIns="91440" tIns="45720" rIns="91440" bIns="45720">
            <a:prstTxWarp prst="textDeflateBottom">
              <a:avLst/>
            </a:prstTxWarp>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Bone Marrow</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743200" y="5440690"/>
            <a:ext cx="4469492" cy="523220"/>
          </a:xfrm>
          <a:prstGeom prst="rect">
            <a:avLst/>
          </a:prstGeom>
          <a:noFill/>
        </p:spPr>
        <p:txBody>
          <a:bodyPr wrap="none" lIns="91440" tIns="45720" rIns="91440" bIns="45720">
            <a:spAutoFit/>
          </a:bodyPr>
          <a:lstStyle/>
          <a:p>
            <a:r>
              <a:rPr lang="en-US" sz="28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Red = Creates Blood Cell</a:t>
            </a:r>
            <a:endParaRPr lang="en-US" sz="2800" b="1" cap="none" spc="0" dirty="0">
              <a:ln w="17780" cmpd="sng">
                <a:solidFill>
                  <a:schemeClr val="tx1"/>
                </a:solidFill>
                <a:prstDash val="solid"/>
                <a:miter lim="800000"/>
              </a:ln>
              <a:solidFill>
                <a:srgbClr val="FF0000"/>
              </a:solidFill>
              <a:effectLst>
                <a:outerShdw blurRad="50800" algn="tl" rotWithShape="0">
                  <a:srgbClr val="000000"/>
                </a:outerShdw>
              </a:effectLst>
            </a:endParaRPr>
          </a:p>
        </p:txBody>
      </p:sp>
      <p:sp>
        <p:nvSpPr>
          <p:cNvPr id="11" name="Rectangle 10"/>
          <p:cNvSpPr/>
          <p:nvPr/>
        </p:nvSpPr>
        <p:spPr>
          <a:xfrm>
            <a:off x="2743200" y="5837980"/>
            <a:ext cx="1814728" cy="584775"/>
          </a:xfrm>
          <a:prstGeom prst="rect">
            <a:avLst/>
          </a:prstGeom>
          <a:noFill/>
        </p:spPr>
        <p:txBody>
          <a:bodyPr wrap="none" lIns="91440" tIns="45720" rIns="91440" bIns="45720">
            <a:spAutoFit/>
          </a:bodyPr>
          <a:lstStyle/>
          <a:p>
            <a:r>
              <a:rPr lang="en-US" sz="32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Yellow =</a:t>
            </a:r>
            <a:endParaRPr lang="en-US" sz="3200" b="1" cap="none" spc="0" dirty="0">
              <a:ln w="17780" cmpd="sng">
                <a:solidFill>
                  <a:schemeClr val="tx1"/>
                </a:solidFill>
                <a:prstDash val="solid"/>
                <a:miter lim="800000"/>
              </a:ln>
              <a:solidFill>
                <a:srgbClr val="FFFF00"/>
              </a:solidFill>
              <a:effectLst>
                <a:outerShdw blurRad="50800" algn="tl" rotWithShape="0">
                  <a:srgbClr val="000000"/>
                </a:outerShdw>
              </a:effectLst>
            </a:endParaRPr>
          </a:p>
        </p:txBody>
      </p:sp>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1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381000"/>
            <a:ext cx="8229600" cy="5745163"/>
          </a:xfrm>
        </p:spPr>
        <p:txBody>
          <a:bodyPr/>
          <a:lstStyle/>
          <a:p>
            <a:pPr eaLnBrk="1" hangingPunct="1"/>
            <a:r>
              <a:rPr lang="en-US" smtClean="0"/>
              <a:t>Bone Cells perform all of the following jobs </a:t>
            </a:r>
            <a:r>
              <a:rPr lang="en-US" u="sng" smtClean="0">
                <a:solidFill>
                  <a:srgbClr val="FFFF00"/>
                </a:solidFill>
              </a:rPr>
              <a:t>except…</a:t>
            </a:r>
          </a:p>
          <a:p>
            <a:pPr lvl="1" eaLnBrk="1" hangingPunct="1">
              <a:buFontTx/>
              <a:buNone/>
            </a:pPr>
            <a:r>
              <a:rPr lang="en-US" smtClean="0">
                <a:solidFill>
                  <a:schemeClr val="tx1"/>
                </a:solidFill>
              </a:rPr>
              <a:t>A.) Make new bone and help repair damage.</a:t>
            </a:r>
          </a:p>
          <a:p>
            <a:pPr lvl="1" eaLnBrk="1" hangingPunct="1">
              <a:buFontTx/>
              <a:buNone/>
            </a:pPr>
            <a:r>
              <a:rPr lang="en-US" smtClean="0">
                <a:solidFill>
                  <a:schemeClr val="tx1"/>
                </a:solidFill>
              </a:rPr>
              <a:t>B.) Carry nutrients and waste products to and from blood vessels in the bone.</a:t>
            </a:r>
          </a:p>
          <a:p>
            <a:pPr lvl="1" eaLnBrk="1" hangingPunct="1">
              <a:buFontTx/>
              <a:buNone/>
            </a:pPr>
            <a:r>
              <a:rPr lang="en-US" smtClean="0">
                <a:solidFill>
                  <a:schemeClr val="tx1"/>
                </a:solidFill>
              </a:rPr>
              <a:t>C.) Allows muscle fibers to contract and relax.</a:t>
            </a:r>
          </a:p>
          <a:p>
            <a:pPr lvl="1" eaLnBrk="1" hangingPunct="1">
              <a:buFontTx/>
              <a:buNone/>
            </a:pPr>
            <a:r>
              <a:rPr lang="en-US" smtClean="0">
                <a:solidFill>
                  <a:schemeClr val="tx1"/>
                </a:solidFill>
              </a:rPr>
              <a:t>D.) Break down bone and help to sculpt and shape it.</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2613025" cy="19907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0"/>
            <a:ext cx="2819400" cy="198596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72000"/>
            <a:ext cx="2819400" cy="1981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6" descr="http://lunerontheatre.files.wordpress.com/2012/01/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93" y="990600"/>
            <a:ext cx="1004207" cy="100420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27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5"/>
          <p:cNvSpPr>
            <a:spLocks/>
          </p:cNvSpPr>
          <p:nvPr/>
        </p:nvSpPr>
        <p:spPr bwMode="auto">
          <a:xfrm>
            <a:off x="1469571" y="4281002"/>
            <a:ext cx="4191000" cy="1206500"/>
          </a:xfrm>
          <a:custGeom>
            <a:avLst/>
            <a:gdLst>
              <a:gd name="T0" fmla="*/ 2147483647 w 2504"/>
              <a:gd name="T1" fmla="*/ 2147483647 h 596"/>
              <a:gd name="T2" fmla="*/ 2147483647 w 2504"/>
              <a:gd name="T3" fmla="*/ 2147483647 h 596"/>
              <a:gd name="T4" fmla="*/ 2147483647 w 2504"/>
              <a:gd name="T5" fmla="*/ 2147483647 h 596"/>
              <a:gd name="T6" fmla="*/ 2147483647 w 2504"/>
              <a:gd name="T7" fmla="*/ 2147483647 h 596"/>
              <a:gd name="T8" fmla="*/ 2147483647 w 2504"/>
              <a:gd name="T9" fmla="*/ 2147483647 h 596"/>
              <a:gd name="T10" fmla="*/ 2147483647 w 2504"/>
              <a:gd name="T11" fmla="*/ 2147483647 h 596"/>
              <a:gd name="T12" fmla="*/ 2147483647 w 2504"/>
              <a:gd name="T13" fmla="*/ 2147483647 h 596"/>
              <a:gd name="T14" fmla="*/ 2147483647 w 2504"/>
              <a:gd name="T15" fmla="*/ 2147483647 h 596"/>
              <a:gd name="T16" fmla="*/ 2147483647 w 2504"/>
              <a:gd name="T17" fmla="*/ 2147483647 h 596"/>
              <a:gd name="T18" fmla="*/ 2147483647 w 2504"/>
              <a:gd name="T19" fmla="*/ 2147483647 h 596"/>
              <a:gd name="T20" fmla="*/ 2147483647 w 2504"/>
              <a:gd name="T21" fmla="*/ 2147483647 h 596"/>
              <a:gd name="T22" fmla="*/ 2147483647 w 2504"/>
              <a:gd name="T23" fmla="*/ 2147483647 h 596"/>
              <a:gd name="T24" fmla="*/ 2147483647 w 2504"/>
              <a:gd name="T25" fmla="*/ 2147483647 h 596"/>
              <a:gd name="T26" fmla="*/ 2147483647 w 2504"/>
              <a:gd name="T27" fmla="*/ 2147483647 h 596"/>
              <a:gd name="T28" fmla="*/ 2147483647 w 2504"/>
              <a:gd name="T29" fmla="*/ 2147483647 h 596"/>
              <a:gd name="T30" fmla="*/ 2147483647 w 2504"/>
              <a:gd name="T31" fmla="*/ 2147483647 h 596"/>
              <a:gd name="T32" fmla="*/ 2147483647 w 2504"/>
              <a:gd name="T33" fmla="*/ 2147483647 h 596"/>
              <a:gd name="T34" fmla="*/ 2147483647 w 2504"/>
              <a:gd name="T35" fmla="*/ 2147483647 h 596"/>
              <a:gd name="T36" fmla="*/ 2147483647 w 2504"/>
              <a:gd name="T37" fmla="*/ 2147483647 h 596"/>
              <a:gd name="T38" fmla="*/ 2147483647 w 2504"/>
              <a:gd name="T39" fmla="*/ 2147483647 h 596"/>
              <a:gd name="T40" fmla="*/ 2147483647 w 2504"/>
              <a:gd name="T41" fmla="*/ 2147483647 h 596"/>
              <a:gd name="T42" fmla="*/ 2147483647 w 2504"/>
              <a:gd name="T43" fmla="*/ 0 h 596"/>
              <a:gd name="T44" fmla="*/ 2147483647 w 2504"/>
              <a:gd name="T45" fmla="*/ 2147483647 h 596"/>
              <a:gd name="T46" fmla="*/ 2147483647 w 2504"/>
              <a:gd name="T47" fmla="*/ 2147483647 h 596"/>
              <a:gd name="T48" fmla="*/ 2147483647 w 2504"/>
              <a:gd name="T49" fmla="*/ 2147483647 h 596"/>
              <a:gd name="T50" fmla="*/ 2147483647 w 2504"/>
              <a:gd name="T51" fmla="*/ 2147483647 h 596"/>
              <a:gd name="T52" fmla="*/ 2147483647 w 2504"/>
              <a:gd name="T53" fmla="*/ 2147483647 h 596"/>
              <a:gd name="T54" fmla="*/ 2147483647 w 2504"/>
              <a:gd name="T55" fmla="*/ 2147483647 h 596"/>
              <a:gd name="T56" fmla="*/ 2147483647 w 2504"/>
              <a:gd name="T57" fmla="*/ 2147483647 h 596"/>
              <a:gd name="T58" fmla="*/ 2147483647 w 2504"/>
              <a:gd name="T59" fmla="*/ 2147483647 h 5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4"/>
              <a:gd name="T91" fmla="*/ 0 h 596"/>
              <a:gd name="T92" fmla="*/ 2504 w 2504"/>
              <a:gd name="T93" fmla="*/ 596 h 5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4" h="596">
                <a:moveTo>
                  <a:pt x="382" y="233"/>
                </a:moveTo>
                <a:cubicBezTo>
                  <a:pt x="278" y="268"/>
                  <a:pt x="163" y="228"/>
                  <a:pt x="59" y="263"/>
                </a:cubicBezTo>
                <a:cubicBezTo>
                  <a:pt x="0" y="352"/>
                  <a:pt x="26" y="401"/>
                  <a:pt x="89" y="475"/>
                </a:cubicBezTo>
                <a:cubicBezTo>
                  <a:pt x="98" y="486"/>
                  <a:pt x="107" y="498"/>
                  <a:pt x="120" y="505"/>
                </a:cubicBezTo>
                <a:cubicBezTo>
                  <a:pt x="138" y="515"/>
                  <a:pt x="180" y="526"/>
                  <a:pt x="180" y="526"/>
                </a:cubicBezTo>
                <a:cubicBezTo>
                  <a:pt x="187" y="536"/>
                  <a:pt x="190" y="550"/>
                  <a:pt x="200" y="556"/>
                </a:cubicBezTo>
                <a:cubicBezTo>
                  <a:pt x="238" y="579"/>
                  <a:pt x="310" y="588"/>
                  <a:pt x="352" y="596"/>
                </a:cubicBezTo>
                <a:cubicBezTo>
                  <a:pt x="436" y="575"/>
                  <a:pt x="528" y="567"/>
                  <a:pt x="615" y="556"/>
                </a:cubicBezTo>
                <a:cubicBezTo>
                  <a:pt x="744" y="513"/>
                  <a:pt x="874" y="477"/>
                  <a:pt x="1009" y="465"/>
                </a:cubicBezTo>
                <a:cubicBezTo>
                  <a:pt x="1108" y="432"/>
                  <a:pt x="1048" y="447"/>
                  <a:pt x="1191" y="435"/>
                </a:cubicBezTo>
                <a:cubicBezTo>
                  <a:pt x="1224" y="424"/>
                  <a:pt x="1237" y="400"/>
                  <a:pt x="1272" y="394"/>
                </a:cubicBezTo>
                <a:cubicBezTo>
                  <a:pt x="1395" y="374"/>
                  <a:pt x="1520" y="370"/>
                  <a:pt x="1645" y="364"/>
                </a:cubicBezTo>
                <a:cubicBezTo>
                  <a:pt x="1709" y="355"/>
                  <a:pt x="1775" y="342"/>
                  <a:pt x="1837" y="324"/>
                </a:cubicBezTo>
                <a:cubicBezTo>
                  <a:pt x="1859" y="318"/>
                  <a:pt x="1876" y="298"/>
                  <a:pt x="1898" y="293"/>
                </a:cubicBezTo>
                <a:cubicBezTo>
                  <a:pt x="1928" y="286"/>
                  <a:pt x="1959" y="286"/>
                  <a:pt x="1989" y="283"/>
                </a:cubicBezTo>
                <a:cubicBezTo>
                  <a:pt x="2057" y="260"/>
                  <a:pt x="1973" y="286"/>
                  <a:pt x="2080" y="263"/>
                </a:cubicBezTo>
                <a:cubicBezTo>
                  <a:pt x="2124" y="253"/>
                  <a:pt x="2169" y="227"/>
                  <a:pt x="2211" y="212"/>
                </a:cubicBezTo>
                <a:cubicBezTo>
                  <a:pt x="2269" y="192"/>
                  <a:pt x="2364" y="189"/>
                  <a:pt x="2424" y="182"/>
                </a:cubicBezTo>
                <a:cubicBezTo>
                  <a:pt x="2464" y="169"/>
                  <a:pt x="2481" y="157"/>
                  <a:pt x="2504" y="121"/>
                </a:cubicBezTo>
                <a:cubicBezTo>
                  <a:pt x="2467" y="96"/>
                  <a:pt x="2440" y="84"/>
                  <a:pt x="2413" y="51"/>
                </a:cubicBezTo>
                <a:cubicBezTo>
                  <a:pt x="2405" y="42"/>
                  <a:pt x="2403" y="27"/>
                  <a:pt x="2393" y="20"/>
                </a:cubicBezTo>
                <a:cubicBezTo>
                  <a:pt x="2375" y="9"/>
                  <a:pt x="2333" y="0"/>
                  <a:pt x="2333" y="0"/>
                </a:cubicBezTo>
                <a:cubicBezTo>
                  <a:pt x="1982" y="16"/>
                  <a:pt x="1632" y="12"/>
                  <a:pt x="1282" y="41"/>
                </a:cubicBezTo>
                <a:cubicBezTo>
                  <a:pt x="1128" y="71"/>
                  <a:pt x="974" y="82"/>
                  <a:pt x="817" y="91"/>
                </a:cubicBezTo>
                <a:cubicBezTo>
                  <a:pt x="760" y="99"/>
                  <a:pt x="701" y="97"/>
                  <a:pt x="645" y="111"/>
                </a:cubicBezTo>
                <a:cubicBezTo>
                  <a:pt x="636" y="113"/>
                  <a:pt x="634" y="129"/>
                  <a:pt x="625" y="132"/>
                </a:cubicBezTo>
                <a:cubicBezTo>
                  <a:pt x="586" y="145"/>
                  <a:pt x="544" y="142"/>
                  <a:pt x="504" y="152"/>
                </a:cubicBezTo>
                <a:cubicBezTo>
                  <a:pt x="445" y="167"/>
                  <a:pt x="393" y="183"/>
                  <a:pt x="332" y="192"/>
                </a:cubicBezTo>
                <a:cubicBezTo>
                  <a:pt x="281" y="225"/>
                  <a:pt x="303" y="237"/>
                  <a:pt x="241" y="253"/>
                </a:cubicBezTo>
                <a:cubicBezTo>
                  <a:pt x="208" y="275"/>
                  <a:pt x="223" y="273"/>
                  <a:pt x="200" y="273"/>
                </a:cubicBezTo>
              </a:path>
            </a:pathLst>
          </a:custGeom>
          <a:gradFill rotWithShape="1">
            <a:gsLst>
              <a:gs pos="0">
                <a:srgbClr val="FFFF66">
                  <a:alpha val="53998"/>
                </a:srgbClr>
              </a:gs>
              <a:gs pos="100000">
                <a:srgbClr val="76762F">
                  <a:alpha val="57001"/>
                </a:srgbClr>
              </a:gs>
            </a:gsLst>
            <a:lin ang="5400000" scaled="1"/>
          </a:gradFill>
          <a:ln w="9525">
            <a:solidFill>
              <a:srgbClr val="FFFF66"/>
            </a:solidFill>
            <a:round/>
            <a:headEnd/>
            <a:tailEnd/>
          </a:ln>
        </p:spPr>
        <p:txBody>
          <a:bodyPr/>
          <a:lstStyle/>
          <a:p>
            <a:endParaRPr lang="en-US"/>
          </a:p>
        </p:txBody>
      </p:sp>
      <p:sp>
        <p:nvSpPr>
          <p:cNvPr id="6" name="Freeform 6"/>
          <p:cNvSpPr>
            <a:spLocks/>
          </p:cNvSpPr>
          <p:nvPr/>
        </p:nvSpPr>
        <p:spPr bwMode="auto">
          <a:xfrm rot="20708823">
            <a:off x="6005770" y="4077373"/>
            <a:ext cx="1546225" cy="686601"/>
          </a:xfrm>
          <a:custGeom>
            <a:avLst/>
            <a:gdLst>
              <a:gd name="T0" fmla="*/ 0 w 974"/>
              <a:gd name="T1" fmla="*/ 2147483647 h 253"/>
              <a:gd name="T2" fmla="*/ 2147483647 w 974"/>
              <a:gd name="T3" fmla="*/ 2147483647 h 253"/>
              <a:gd name="T4" fmla="*/ 2147483647 w 974"/>
              <a:gd name="T5" fmla="*/ 2147483647 h 253"/>
              <a:gd name="T6" fmla="*/ 2147483647 w 974"/>
              <a:gd name="T7" fmla="*/ 0 h 253"/>
              <a:gd name="T8" fmla="*/ 2147483647 w 974"/>
              <a:gd name="T9" fmla="*/ 2147483647 h 253"/>
              <a:gd name="T10" fmla="*/ 2147483647 w 974"/>
              <a:gd name="T11" fmla="*/ 2147483647 h 253"/>
              <a:gd name="T12" fmla="*/ 2147483647 w 974"/>
              <a:gd name="T13" fmla="*/ 2147483647 h 253"/>
              <a:gd name="T14" fmla="*/ 2147483647 w 974"/>
              <a:gd name="T15" fmla="*/ 2147483647 h 253"/>
              <a:gd name="T16" fmla="*/ 2147483647 w 974"/>
              <a:gd name="T17" fmla="*/ 2147483647 h 253"/>
              <a:gd name="T18" fmla="*/ 2147483647 w 974"/>
              <a:gd name="T19" fmla="*/ 2147483647 h 253"/>
              <a:gd name="T20" fmla="*/ 2147483647 w 974"/>
              <a:gd name="T21" fmla="*/ 2147483647 h 253"/>
              <a:gd name="T22" fmla="*/ 2147483647 w 974"/>
              <a:gd name="T23" fmla="*/ 2147483647 h 253"/>
              <a:gd name="T24" fmla="*/ 0 w 974"/>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4"/>
              <a:gd name="T40" fmla="*/ 0 h 253"/>
              <a:gd name="T41" fmla="*/ 974 w 974"/>
              <a:gd name="T42" fmla="*/ 253 h 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4" h="253">
                <a:moveTo>
                  <a:pt x="0" y="71"/>
                </a:moveTo>
                <a:cubicBezTo>
                  <a:pt x="20" y="64"/>
                  <a:pt x="46" y="66"/>
                  <a:pt x="61" y="51"/>
                </a:cubicBezTo>
                <a:cubicBezTo>
                  <a:pt x="68" y="44"/>
                  <a:pt x="72" y="33"/>
                  <a:pt x="81" y="30"/>
                </a:cubicBezTo>
                <a:cubicBezTo>
                  <a:pt x="148" y="4"/>
                  <a:pt x="233" y="12"/>
                  <a:pt x="304" y="0"/>
                </a:cubicBezTo>
                <a:cubicBezTo>
                  <a:pt x="479" y="3"/>
                  <a:pt x="654" y="1"/>
                  <a:pt x="829" y="10"/>
                </a:cubicBezTo>
                <a:cubicBezTo>
                  <a:pt x="869" y="12"/>
                  <a:pt x="897" y="77"/>
                  <a:pt x="940" y="91"/>
                </a:cubicBezTo>
                <a:cubicBezTo>
                  <a:pt x="946" y="100"/>
                  <a:pt x="974" y="137"/>
                  <a:pt x="971" y="152"/>
                </a:cubicBezTo>
                <a:cubicBezTo>
                  <a:pt x="969" y="161"/>
                  <a:pt x="958" y="166"/>
                  <a:pt x="950" y="172"/>
                </a:cubicBezTo>
                <a:cubicBezTo>
                  <a:pt x="890" y="216"/>
                  <a:pt x="862" y="238"/>
                  <a:pt x="789" y="253"/>
                </a:cubicBezTo>
                <a:cubicBezTo>
                  <a:pt x="634" y="250"/>
                  <a:pt x="479" y="250"/>
                  <a:pt x="324" y="243"/>
                </a:cubicBezTo>
                <a:cubicBezTo>
                  <a:pt x="263" y="240"/>
                  <a:pt x="226" y="169"/>
                  <a:pt x="172" y="152"/>
                </a:cubicBezTo>
                <a:cubicBezTo>
                  <a:pt x="125" y="102"/>
                  <a:pt x="101" y="140"/>
                  <a:pt x="31" y="111"/>
                </a:cubicBezTo>
                <a:cubicBezTo>
                  <a:pt x="15" y="105"/>
                  <a:pt x="10" y="84"/>
                  <a:pt x="0" y="71"/>
                </a:cubicBezTo>
                <a:close/>
              </a:path>
            </a:pathLst>
          </a:custGeom>
          <a:gradFill rotWithShape="1">
            <a:gsLst>
              <a:gs pos="0">
                <a:srgbClr val="FFFF66">
                  <a:alpha val="53998"/>
                </a:srgbClr>
              </a:gs>
              <a:gs pos="100000">
                <a:srgbClr val="76762F">
                  <a:alpha val="56000"/>
                </a:srgbClr>
              </a:gs>
            </a:gsLst>
            <a:lin ang="5400000" scaled="1"/>
          </a:gradFill>
          <a:ln w="9525">
            <a:solidFill>
              <a:srgbClr val="FFFF66"/>
            </a:solidFill>
            <a:round/>
            <a:headEnd/>
            <a:tailEnd/>
          </a:ln>
        </p:spPr>
        <p:txBody>
          <a:bodyPr/>
          <a:lstStyle/>
          <a:p>
            <a:endParaRPr lang="en-US"/>
          </a:p>
        </p:txBody>
      </p:sp>
      <p:sp>
        <p:nvSpPr>
          <p:cNvPr id="7" name="Freeform 7"/>
          <p:cNvSpPr>
            <a:spLocks/>
          </p:cNvSpPr>
          <p:nvPr/>
        </p:nvSpPr>
        <p:spPr bwMode="auto">
          <a:xfrm>
            <a:off x="700087" y="3890664"/>
            <a:ext cx="1158875" cy="1940895"/>
          </a:xfrm>
          <a:custGeom>
            <a:avLst/>
            <a:gdLst>
              <a:gd name="T0" fmla="*/ 2147483647 w 730"/>
              <a:gd name="T1" fmla="*/ 2147483647 h 894"/>
              <a:gd name="T2" fmla="*/ 2147483647 w 730"/>
              <a:gd name="T3" fmla="*/ 2147483647 h 894"/>
              <a:gd name="T4" fmla="*/ 2147483647 w 730"/>
              <a:gd name="T5" fmla="*/ 2147483647 h 894"/>
              <a:gd name="T6" fmla="*/ 2147483647 w 730"/>
              <a:gd name="T7" fmla="*/ 2147483647 h 894"/>
              <a:gd name="T8" fmla="*/ 2147483647 w 730"/>
              <a:gd name="T9" fmla="*/ 2147483647 h 894"/>
              <a:gd name="T10" fmla="*/ 2147483647 w 730"/>
              <a:gd name="T11" fmla="*/ 2147483647 h 894"/>
              <a:gd name="T12" fmla="*/ 2147483647 w 730"/>
              <a:gd name="T13" fmla="*/ 0 h 894"/>
              <a:gd name="T14" fmla="*/ 2147483647 w 730"/>
              <a:gd name="T15" fmla="*/ 2147483647 h 894"/>
              <a:gd name="T16" fmla="*/ 2147483647 w 730"/>
              <a:gd name="T17" fmla="*/ 2147483647 h 894"/>
              <a:gd name="T18" fmla="*/ 2147483647 w 730"/>
              <a:gd name="T19" fmla="*/ 2147483647 h 894"/>
              <a:gd name="T20" fmla="*/ 2147483647 w 730"/>
              <a:gd name="T21" fmla="*/ 2147483647 h 894"/>
              <a:gd name="T22" fmla="*/ 2147483647 w 730"/>
              <a:gd name="T23" fmla="*/ 2147483647 h 894"/>
              <a:gd name="T24" fmla="*/ 2147483647 w 730"/>
              <a:gd name="T25" fmla="*/ 2147483647 h 894"/>
              <a:gd name="T26" fmla="*/ 2147483647 w 730"/>
              <a:gd name="T27" fmla="*/ 2147483647 h 894"/>
              <a:gd name="T28" fmla="*/ 2147483647 w 730"/>
              <a:gd name="T29" fmla="*/ 2147483647 h 894"/>
              <a:gd name="T30" fmla="*/ 2147483647 w 730"/>
              <a:gd name="T31" fmla="*/ 2147483647 h 894"/>
              <a:gd name="T32" fmla="*/ 2147483647 w 730"/>
              <a:gd name="T33" fmla="*/ 2147483647 h 894"/>
              <a:gd name="T34" fmla="*/ 2147483647 w 730"/>
              <a:gd name="T35" fmla="*/ 2147483647 h 894"/>
              <a:gd name="T36" fmla="*/ 2147483647 w 730"/>
              <a:gd name="T37" fmla="*/ 2147483647 h 894"/>
              <a:gd name="T38" fmla="*/ 2147483647 w 730"/>
              <a:gd name="T39" fmla="*/ 2147483647 h 894"/>
              <a:gd name="T40" fmla="*/ 2147483647 w 730"/>
              <a:gd name="T41" fmla="*/ 2147483647 h 894"/>
              <a:gd name="T42" fmla="*/ 2147483647 w 730"/>
              <a:gd name="T43" fmla="*/ 2147483647 h 894"/>
              <a:gd name="T44" fmla="*/ 2147483647 w 730"/>
              <a:gd name="T45" fmla="*/ 2147483647 h 894"/>
              <a:gd name="T46" fmla="*/ 2147483647 w 730"/>
              <a:gd name="T47" fmla="*/ 2147483647 h 894"/>
              <a:gd name="T48" fmla="*/ 2147483647 w 730"/>
              <a:gd name="T49" fmla="*/ 2147483647 h 894"/>
              <a:gd name="T50" fmla="*/ 2147483647 w 730"/>
              <a:gd name="T51" fmla="*/ 2147483647 h 894"/>
              <a:gd name="T52" fmla="*/ 2147483647 w 730"/>
              <a:gd name="T53" fmla="*/ 2147483647 h 8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0"/>
              <a:gd name="T82" fmla="*/ 0 h 894"/>
              <a:gd name="T83" fmla="*/ 730 w 730"/>
              <a:gd name="T84" fmla="*/ 894 h 8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0" h="894">
                <a:moveTo>
                  <a:pt x="650" y="395"/>
                </a:moveTo>
                <a:cubicBezTo>
                  <a:pt x="631" y="388"/>
                  <a:pt x="604" y="381"/>
                  <a:pt x="590" y="364"/>
                </a:cubicBezTo>
                <a:cubicBezTo>
                  <a:pt x="528" y="289"/>
                  <a:pt x="613" y="352"/>
                  <a:pt x="539" y="304"/>
                </a:cubicBezTo>
                <a:cubicBezTo>
                  <a:pt x="520" y="245"/>
                  <a:pt x="455" y="217"/>
                  <a:pt x="398" y="203"/>
                </a:cubicBezTo>
                <a:cubicBezTo>
                  <a:pt x="349" y="154"/>
                  <a:pt x="313" y="88"/>
                  <a:pt x="256" y="51"/>
                </a:cubicBezTo>
                <a:cubicBezTo>
                  <a:pt x="249" y="41"/>
                  <a:pt x="246" y="27"/>
                  <a:pt x="236" y="21"/>
                </a:cubicBezTo>
                <a:cubicBezTo>
                  <a:pt x="218" y="10"/>
                  <a:pt x="175" y="0"/>
                  <a:pt x="175" y="0"/>
                </a:cubicBezTo>
                <a:cubicBezTo>
                  <a:pt x="142" y="35"/>
                  <a:pt x="135" y="53"/>
                  <a:pt x="125" y="101"/>
                </a:cubicBezTo>
                <a:cubicBezTo>
                  <a:pt x="135" y="232"/>
                  <a:pt x="134" y="380"/>
                  <a:pt x="175" y="506"/>
                </a:cubicBezTo>
                <a:cubicBezTo>
                  <a:pt x="172" y="519"/>
                  <a:pt x="173" y="535"/>
                  <a:pt x="165" y="546"/>
                </a:cubicBezTo>
                <a:cubicBezTo>
                  <a:pt x="158" y="556"/>
                  <a:pt x="144" y="558"/>
                  <a:pt x="135" y="566"/>
                </a:cubicBezTo>
                <a:cubicBezTo>
                  <a:pt x="102" y="593"/>
                  <a:pt x="88" y="606"/>
                  <a:pt x="44" y="617"/>
                </a:cubicBezTo>
                <a:cubicBezTo>
                  <a:pt x="0" y="683"/>
                  <a:pt x="31" y="788"/>
                  <a:pt x="95" y="829"/>
                </a:cubicBezTo>
                <a:cubicBezTo>
                  <a:pt x="113" y="882"/>
                  <a:pt x="125" y="871"/>
                  <a:pt x="175" y="859"/>
                </a:cubicBezTo>
                <a:cubicBezTo>
                  <a:pt x="283" y="894"/>
                  <a:pt x="258" y="879"/>
                  <a:pt x="438" y="869"/>
                </a:cubicBezTo>
                <a:cubicBezTo>
                  <a:pt x="448" y="862"/>
                  <a:pt x="457" y="854"/>
                  <a:pt x="468" y="849"/>
                </a:cubicBezTo>
                <a:cubicBezTo>
                  <a:pt x="478" y="844"/>
                  <a:pt x="491" y="847"/>
                  <a:pt x="499" y="839"/>
                </a:cubicBezTo>
                <a:cubicBezTo>
                  <a:pt x="507" y="832"/>
                  <a:pt x="502" y="816"/>
                  <a:pt x="509" y="809"/>
                </a:cubicBezTo>
                <a:cubicBezTo>
                  <a:pt x="528" y="790"/>
                  <a:pt x="669" y="780"/>
                  <a:pt x="681" y="779"/>
                </a:cubicBezTo>
                <a:cubicBezTo>
                  <a:pt x="694" y="770"/>
                  <a:pt x="730" y="754"/>
                  <a:pt x="721" y="728"/>
                </a:cubicBezTo>
                <a:cubicBezTo>
                  <a:pt x="717" y="715"/>
                  <a:pt x="702" y="707"/>
                  <a:pt x="691" y="698"/>
                </a:cubicBezTo>
                <a:cubicBezTo>
                  <a:pt x="672" y="683"/>
                  <a:pt x="630" y="657"/>
                  <a:pt x="630" y="657"/>
                </a:cubicBezTo>
                <a:cubicBezTo>
                  <a:pt x="619" y="623"/>
                  <a:pt x="605" y="602"/>
                  <a:pt x="580" y="576"/>
                </a:cubicBezTo>
                <a:cubicBezTo>
                  <a:pt x="563" y="528"/>
                  <a:pt x="548" y="524"/>
                  <a:pt x="570" y="485"/>
                </a:cubicBezTo>
                <a:cubicBezTo>
                  <a:pt x="582" y="464"/>
                  <a:pt x="597" y="445"/>
                  <a:pt x="610" y="425"/>
                </a:cubicBezTo>
                <a:cubicBezTo>
                  <a:pt x="617" y="415"/>
                  <a:pt x="630" y="395"/>
                  <a:pt x="630" y="395"/>
                </a:cubicBezTo>
                <a:cubicBezTo>
                  <a:pt x="608" y="361"/>
                  <a:pt x="622" y="364"/>
                  <a:pt x="600" y="364"/>
                </a:cubicBezTo>
              </a:path>
            </a:pathLst>
          </a:custGeom>
          <a:gradFill rotWithShape="1">
            <a:gsLst>
              <a:gs pos="0">
                <a:srgbClr val="FF3300">
                  <a:alpha val="57001"/>
                </a:srgbClr>
              </a:gs>
              <a:gs pos="100000">
                <a:srgbClr val="761800">
                  <a:alpha val="56000"/>
                </a:srgbClr>
              </a:gs>
            </a:gsLst>
            <a:lin ang="5400000" scaled="1"/>
          </a:gradFill>
          <a:ln w="9525">
            <a:solidFill>
              <a:srgbClr val="CC3300"/>
            </a:solidFill>
            <a:round/>
            <a:headEnd/>
            <a:tailEnd/>
          </a:ln>
        </p:spPr>
        <p:txBody>
          <a:bodyPr/>
          <a:lstStyle/>
          <a:p>
            <a:endParaRPr lang="en-US"/>
          </a:p>
        </p:txBody>
      </p:sp>
      <p:sp>
        <p:nvSpPr>
          <p:cNvPr id="9" name="Freeform 8"/>
          <p:cNvSpPr>
            <a:spLocks/>
          </p:cNvSpPr>
          <p:nvPr/>
        </p:nvSpPr>
        <p:spPr bwMode="auto">
          <a:xfrm>
            <a:off x="6927571" y="3730746"/>
            <a:ext cx="1373187" cy="1153506"/>
          </a:xfrm>
          <a:custGeom>
            <a:avLst/>
            <a:gdLst>
              <a:gd name="T0" fmla="*/ 0 w 865"/>
              <a:gd name="T1" fmla="*/ 2147483647 h 599"/>
              <a:gd name="T2" fmla="*/ 2147483647 w 865"/>
              <a:gd name="T3" fmla="*/ 2147483647 h 599"/>
              <a:gd name="T4" fmla="*/ 2147483647 w 865"/>
              <a:gd name="T5" fmla="*/ 2147483647 h 599"/>
              <a:gd name="T6" fmla="*/ 2147483647 w 865"/>
              <a:gd name="T7" fmla="*/ 2147483647 h 599"/>
              <a:gd name="T8" fmla="*/ 2147483647 w 865"/>
              <a:gd name="T9" fmla="*/ 0 h 599"/>
              <a:gd name="T10" fmla="*/ 2147483647 w 865"/>
              <a:gd name="T11" fmla="*/ 2147483647 h 599"/>
              <a:gd name="T12" fmla="*/ 2147483647 w 865"/>
              <a:gd name="T13" fmla="*/ 2147483647 h 599"/>
              <a:gd name="T14" fmla="*/ 2147483647 w 865"/>
              <a:gd name="T15" fmla="*/ 2147483647 h 599"/>
              <a:gd name="T16" fmla="*/ 2147483647 w 865"/>
              <a:gd name="T17" fmla="*/ 2147483647 h 599"/>
              <a:gd name="T18" fmla="*/ 2147483647 w 865"/>
              <a:gd name="T19" fmla="*/ 2147483647 h 599"/>
              <a:gd name="T20" fmla="*/ 2147483647 w 865"/>
              <a:gd name="T21" fmla="*/ 2147483647 h 599"/>
              <a:gd name="T22" fmla="*/ 2147483647 w 865"/>
              <a:gd name="T23" fmla="*/ 2147483647 h 599"/>
              <a:gd name="T24" fmla="*/ 2147483647 w 865"/>
              <a:gd name="T25" fmla="*/ 2147483647 h 599"/>
              <a:gd name="T26" fmla="*/ 2147483647 w 865"/>
              <a:gd name="T27" fmla="*/ 2147483647 h 599"/>
              <a:gd name="T28" fmla="*/ 2147483647 w 865"/>
              <a:gd name="T29" fmla="*/ 2147483647 h 599"/>
              <a:gd name="T30" fmla="*/ 2147483647 w 865"/>
              <a:gd name="T31" fmla="*/ 2147483647 h 599"/>
              <a:gd name="T32" fmla="*/ 2147483647 w 865"/>
              <a:gd name="T33" fmla="*/ 2147483647 h 599"/>
              <a:gd name="T34" fmla="*/ 2147483647 w 865"/>
              <a:gd name="T35" fmla="*/ 2147483647 h 599"/>
              <a:gd name="T36" fmla="*/ 2147483647 w 865"/>
              <a:gd name="T37" fmla="*/ 2147483647 h 599"/>
              <a:gd name="T38" fmla="*/ 2147483647 w 865"/>
              <a:gd name="T39" fmla="*/ 2147483647 h 599"/>
              <a:gd name="T40" fmla="*/ 2147483647 w 865"/>
              <a:gd name="T41" fmla="*/ 2147483647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5"/>
              <a:gd name="T64" fmla="*/ 0 h 599"/>
              <a:gd name="T65" fmla="*/ 865 w 865"/>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5" h="599">
                <a:moveTo>
                  <a:pt x="0" y="142"/>
                </a:moveTo>
                <a:cubicBezTo>
                  <a:pt x="54" y="137"/>
                  <a:pt x="114" y="148"/>
                  <a:pt x="161" y="121"/>
                </a:cubicBezTo>
                <a:cubicBezTo>
                  <a:pt x="199" y="99"/>
                  <a:pt x="235" y="66"/>
                  <a:pt x="272" y="41"/>
                </a:cubicBezTo>
                <a:cubicBezTo>
                  <a:pt x="280" y="36"/>
                  <a:pt x="283" y="22"/>
                  <a:pt x="293" y="20"/>
                </a:cubicBezTo>
                <a:cubicBezTo>
                  <a:pt x="311" y="16"/>
                  <a:pt x="544" y="0"/>
                  <a:pt x="545" y="0"/>
                </a:cubicBezTo>
                <a:cubicBezTo>
                  <a:pt x="579" y="3"/>
                  <a:pt x="613" y="5"/>
                  <a:pt x="646" y="10"/>
                </a:cubicBezTo>
                <a:cubicBezTo>
                  <a:pt x="657" y="12"/>
                  <a:pt x="669" y="12"/>
                  <a:pt x="677" y="20"/>
                </a:cubicBezTo>
                <a:cubicBezTo>
                  <a:pt x="691" y="34"/>
                  <a:pt x="753" y="121"/>
                  <a:pt x="768" y="142"/>
                </a:cubicBezTo>
                <a:cubicBezTo>
                  <a:pt x="783" y="202"/>
                  <a:pt x="801" y="258"/>
                  <a:pt x="828" y="313"/>
                </a:cubicBezTo>
                <a:cubicBezTo>
                  <a:pt x="818" y="521"/>
                  <a:pt x="865" y="512"/>
                  <a:pt x="727" y="556"/>
                </a:cubicBezTo>
                <a:cubicBezTo>
                  <a:pt x="680" y="587"/>
                  <a:pt x="632" y="588"/>
                  <a:pt x="576" y="596"/>
                </a:cubicBezTo>
                <a:cubicBezTo>
                  <a:pt x="555" y="594"/>
                  <a:pt x="450" y="599"/>
                  <a:pt x="404" y="576"/>
                </a:cubicBezTo>
                <a:cubicBezTo>
                  <a:pt x="393" y="571"/>
                  <a:pt x="383" y="563"/>
                  <a:pt x="374" y="556"/>
                </a:cubicBezTo>
                <a:cubicBezTo>
                  <a:pt x="366" y="550"/>
                  <a:pt x="362" y="540"/>
                  <a:pt x="353" y="536"/>
                </a:cubicBezTo>
                <a:cubicBezTo>
                  <a:pt x="334" y="526"/>
                  <a:pt x="293" y="515"/>
                  <a:pt x="293" y="515"/>
                </a:cubicBezTo>
                <a:cubicBezTo>
                  <a:pt x="258" y="481"/>
                  <a:pt x="251" y="499"/>
                  <a:pt x="222" y="455"/>
                </a:cubicBezTo>
                <a:cubicBezTo>
                  <a:pt x="274" y="438"/>
                  <a:pt x="293" y="415"/>
                  <a:pt x="333" y="374"/>
                </a:cubicBezTo>
                <a:cubicBezTo>
                  <a:pt x="348" y="359"/>
                  <a:pt x="368" y="349"/>
                  <a:pt x="384" y="334"/>
                </a:cubicBezTo>
                <a:cubicBezTo>
                  <a:pt x="358" y="295"/>
                  <a:pt x="327" y="248"/>
                  <a:pt x="283" y="233"/>
                </a:cubicBezTo>
                <a:cubicBezTo>
                  <a:pt x="257" y="207"/>
                  <a:pt x="229" y="206"/>
                  <a:pt x="202" y="182"/>
                </a:cubicBezTo>
                <a:cubicBezTo>
                  <a:pt x="172" y="156"/>
                  <a:pt x="143" y="100"/>
                  <a:pt x="101" y="121"/>
                </a:cubicBezTo>
              </a:path>
            </a:pathLst>
          </a:custGeom>
          <a:gradFill rotWithShape="1">
            <a:gsLst>
              <a:gs pos="0">
                <a:srgbClr val="FF3300">
                  <a:alpha val="60001"/>
                </a:srgbClr>
              </a:gs>
              <a:gs pos="100000">
                <a:srgbClr val="761800">
                  <a:alpha val="62999"/>
                </a:srgbClr>
              </a:gs>
            </a:gsLst>
            <a:lin ang="5400000" scaled="1"/>
          </a:gradFill>
          <a:ln w="9525">
            <a:solidFill>
              <a:srgbClr val="CC3300"/>
            </a:solidFill>
            <a:round/>
            <a:headEnd/>
            <a:tailEnd/>
          </a:ln>
        </p:spPr>
        <p:txBody>
          <a:bodyPr/>
          <a:lstStyle/>
          <a:p>
            <a:endParaRPr lang="en-US"/>
          </a:p>
        </p:txBody>
      </p:sp>
      <p:sp>
        <p:nvSpPr>
          <p:cNvPr id="2" name="Rectangle 1"/>
          <p:cNvSpPr/>
          <p:nvPr/>
        </p:nvSpPr>
        <p:spPr>
          <a:xfrm>
            <a:off x="830716" y="1524000"/>
            <a:ext cx="7981672" cy="1569660"/>
          </a:xfrm>
          <a:prstGeom prst="rect">
            <a:avLst/>
          </a:prstGeom>
          <a:noFill/>
        </p:spPr>
        <p:txBody>
          <a:bodyPr wrap="none" lIns="91440" tIns="45720" rIns="91440" bIns="45720">
            <a:prstTxWarp prst="textDeflateBottom">
              <a:avLst/>
            </a:prstTxWarp>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Bone Marrow</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743200" y="5440690"/>
            <a:ext cx="4469492" cy="523220"/>
          </a:xfrm>
          <a:prstGeom prst="rect">
            <a:avLst/>
          </a:prstGeom>
          <a:noFill/>
        </p:spPr>
        <p:txBody>
          <a:bodyPr wrap="none" lIns="91440" tIns="45720" rIns="91440" bIns="45720">
            <a:spAutoFit/>
          </a:bodyPr>
          <a:lstStyle/>
          <a:p>
            <a:r>
              <a:rPr lang="en-US" sz="28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Red = Creates Blood Cell</a:t>
            </a:r>
            <a:endParaRPr lang="en-US" sz="2800" b="1" cap="none" spc="0" dirty="0">
              <a:ln w="17780" cmpd="sng">
                <a:solidFill>
                  <a:schemeClr val="tx1"/>
                </a:solidFill>
                <a:prstDash val="solid"/>
                <a:miter lim="800000"/>
              </a:ln>
              <a:solidFill>
                <a:srgbClr val="FF0000"/>
              </a:solidFill>
              <a:effectLst>
                <a:outerShdw blurRad="50800" algn="tl" rotWithShape="0">
                  <a:srgbClr val="000000"/>
                </a:outerShdw>
              </a:effectLst>
            </a:endParaRPr>
          </a:p>
        </p:txBody>
      </p:sp>
      <p:sp>
        <p:nvSpPr>
          <p:cNvPr id="11" name="Rectangle 10"/>
          <p:cNvSpPr/>
          <p:nvPr/>
        </p:nvSpPr>
        <p:spPr>
          <a:xfrm>
            <a:off x="2743200" y="5837980"/>
            <a:ext cx="3020186" cy="584775"/>
          </a:xfrm>
          <a:prstGeom prst="rect">
            <a:avLst/>
          </a:prstGeom>
          <a:noFill/>
        </p:spPr>
        <p:txBody>
          <a:bodyPr wrap="none" lIns="91440" tIns="45720" rIns="91440" bIns="45720">
            <a:spAutoFit/>
          </a:bodyPr>
          <a:lstStyle/>
          <a:p>
            <a:r>
              <a:rPr lang="en-US" sz="32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Yellow = Fatty </a:t>
            </a:r>
            <a:endParaRPr lang="en-US" sz="3200" b="1" cap="none" spc="0" dirty="0">
              <a:ln w="17780" cmpd="sng">
                <a:solidFill>
                  <a:schemeClr val="tx1"/>
                </a:solidFill>
                <a:prstDash val="solid"/>
                <a:miter lim="800000"/>
              </a:ln>
              <a:solidFill>
                <a:srgbClr val="FFFF00"/>
              </a:solidFill>
              <a:effectLst>
                <a:outerShdw blurRad="50800" algn="tl" rotWithShape="0">
                  <a:srgbClr val="000000"/>
                </a:outerShdw>
              </a:effectLst>
            </a:endParaRPr>
          </a:p>
        </p:txBody>
      </p:sp>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82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chemeClr val="tx1"/>
                </a:solidFill>
              </a:rPr>
              <a:t>A.) Provides the shape and form.</a:t>
            </a:r>
          </a:p>
          <a:p>
            <a:pPr eaLnBrk="1" hangingPunct="1"/>
            <a:r>
              <a:rPr lang="en-US" smtClean="0">
                <a:solidFill>
                  <a:schemeClr val="tx1"/>
                </a:solidFill>
              </a:rPr>
              <a:t>B.) Supports.</a:t>
            </a:r>
          </a:p>
          <a:p>
            <a:pPr eaLnBrk="1" hangingPunct="1"/>
            <a:r>
              <a:rPr lang="en-US" smtClean="0">
                <a:solidFill>
                  <a:schemeClr val="tx1"/>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00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chemeClr val="tx1"/>
                </a:solidFill>
              </a:rPr>
              <a:t>B.) Supports.</a:t>
            </a:r>
          </a:p>
          <a:p>
            <a:pPr eaLnBrk="1" hangingPunct="1"/>
            <a:r>
              <a:rPr lang="en-US" smtClean="0">
                <a:solidFill>
                  <a:schemeClr val="tx1"/>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04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chemeClr val="tx1"/>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75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78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95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12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rgbClr val="00CC99"/>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31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rgbClr val="00CC99"/>
                </a:solidFill>
              </a:rPr>
              <a:t>F.) Allows movement.</a:t>
            </a:r>
          </a:p>
          <a:p>
            <a:pPr eaLnBrk="1" hangingPunct="1"/>
            <a:r>
              <a:rPr lang="en-US" smtClean="0">
                <a:solidFill>
                  <a:srgbClr val="FFCC00"/>
                </a:solidFill>
              </a:rPr>
              <a:t>G.) Stores minerals</a:t>
            </a:r>
          </a:p>
          <a:p>
            <a:pPr eaLnBrk="1" hangingPunct="1"/>
            <a:endParaRPr lang="en-US" smtClean="0">
              <a:solidFill>
                <a:srgbClr val="FFCC00"/>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7410"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294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rgbClr val="00CC99"/>
                </a:solidFill>
              </a:rPr>
              <a:t>F.) Allows movement.</a:t>
            </a:r>
          </a:p>
          <a:p>
            <a:pPr eaLnBrk="1" hangingPunct="1"/>
            <a:r>
              <a:rPr lang="en-US" smtClean="0">
                <a:solidFill>
                  <a:srgbClr val="FFCC00"/>
                </a:solidFill>
              </a:rPr>
              <a:t>G.) Stores minerals</a:t>
            </a:r>
          </a:p>
          <a:p>
            <a:pPr eaLnBrk="1" hangingPunct="1"/>
            <a:endParaRPr lang="en-US" smtClean="0">
              <a:solidFill>
                <a:srgbClr val="FFCC00"/>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7410"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5827514"/>
            <a:ext cx="403187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7165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What’s the </a:t>
            </a:r>
            <a:r>
              <a:rPr lang="en-US" dirty="0" smtClean="0"/>
              <a:t>soft </a:t>
            </a:r>
            <a:r>
              <a:rPr lang="en-US" dirty="0"/>
              <a:t>fatty substance in the cavities of </a:t>
            </a:r>
            <a:r>
              <a:rPr lang="en-US" dirty="0" smtClean="0"/>
              <a:t>bones in which </a:t>
            </a:r>
            <a:r>
              <a:rPr lang="en-US" dirty="0"/>
              <a:t>blood cells </a:t>
            </a:r>
            <a:r>
              <a:rPr lang="en-US" dirty="0" smtClean="0"/>
              <a:t>are produced?</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2578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www.tenlegs.com/blog/wp-content/uploads/2011/10/two-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0"/>
            <a:ext cx="1158876" cy="11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289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rgbClr val="FF0000"/>
                </a:solidFill>
              </a:rPr>
              <a:t>D.) Produces blood.</a:t>
            </a:r>
          </a:p>
          <a:p>
            <a:pPr eaLnBrk="1" hangingPunct="1"/>
            <a:r>
              <a:rPr lang="en-US" smtClean="0">
                <a:solidFill>
                  <a:srgbClr val="3333FF"/>
                </a:solidFill>
              </a:rPr>
              <a:t>E.) Provides Oxygen</a:t>
            </a:r>
          </a:p>
          <a:p>
            <a:pPr eaLnBrk="1" hangingPunct="1"/>
            <a:r>
              <a:rPr lang="en-US" smtClean="0">
                <a:solidFill>
                  <a:srgbClr val="00CC99"/>
                </a:solidFill>
              </a:rPr>
              <a:t>F.) Allows movement.</a:t>
            </a:r>
          </a:p>
          <a:p>
            <a:pPr eaLnBrk="1" hangingPunct="1"/>
            <a:r>
              <a:rPr lang="en-US" smtClean="0">
                <a:solidFill>
                  <a:srgbClr val="FFCC00"/>
                </a:solidFill>
              </a:rPr>
              <a:t>G.) Stores minerals</a:t>
            </a:r>
          </a:p>
          <a:p>
            <a:pPr eaLnBrk="1" hangingPunct="1"/>
            <a:endParaRPr lang="en-US" smtClean="0">
              <a:solidFill>
                <a:srgbClr val="FFCC00"/>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7410"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801" y="3810000"/>
            <a:ext cx="4267200" cy="533400"/>
          </a:xfrm>
          <a:prstGeom prst="roundRect">
            <a:avLst/>
          </a:prstGeom>
          <a:solidFill>
            <a:srgbClr val="9966FF">
              <a:alpha val="29000"/>
            </a:srgbClr>
          </a:solid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5827514"/>
            <a:ext cx="403187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nswer is…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62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457200" y="304800"/>
            <a:ext cx="8229600" cy="5821363"/>
          </a:xfrm>
        </p:spPr>
        <p:txBody>
          <a:bodyPr/>
          <a:lstStyle/>
          <a:p>
            <a:r>
              <a:rPr lang="en-US" smtClean="0"/>
              <a:t>Which skeleton is the axial, and which is the appendicular?</a:t>
            </a:r>
          </a:p>
        </p:txBody>
      </p:sp>
      <p:pic>
        <p:nvPicPr>
          <p:cNvPr id="146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WordArt 6"/>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6438" name="WordArt 7"/>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6439" name="Freeform 8"/>
          <p:cNvSpPr>
            <a:spLocks/>
          </p:cNvSpPr>
          <p:nvPr/>
        </p:nvSpPr>
        <p:spPr bwMode="auto">
          <a:xfrm>
            <a:off x="5486400" y="1395413"/>
            <a:ext cx="1495425" cy="2566987"/>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46440" name="Freeform 9"/>
          <p:cNvSpPr>
            <a:spLocks/>
          </p:cNvSpPr>
          <p:nvPr/>
        </p:nvSpPr>
        <p:spPr bwMode="auto">
          <a:xfrm>
            <a:off x="508000" y="2103438"/>
            <a:ext cx="3389313" cy="4986337"/>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pic>
        <p:nvPicPr>
          <p:cNvPr id="9"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98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304800"/>
            <a:ext cx="8229600" cy="5821363"/>
          </a:xfrm>
        </p:spPr>
        <p:txBody>
          <a:bodyPr/>
          <a:lstStyle/>
          <a:p>
            <a:r>
              <a:rPr lang="en-US" smtClean="0"/>
              <a:t>Which skeleton is the axial, and which is the appendicular?</a:t>
            </a:r>
          </a:p>
        </p:txBody>
      </p:sp>
      <p:pic>
        <p:nvPicPr>
          <p:cNvPr id="147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7462" name="WordArt 6"/>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7463" name="Freeform 7"/>
          <p:cNvSpPr>
            <a:spLocks/>
          </p:cNvSpPr>
          <p:nvPr/>
        </p:nvSpPr>
        <p:spPr bwMode="auto">
          <a:xfrm>
            <a:off x="5486400" y="1395413"/>
            <a:ext cx="1495425" cy="2566987"/>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47464" name="Freeform 8"/>
          <p:cNvSpPr>
            <a:spLocks/>
          </p:cNvSpPr>
          <p:nvPr/>
        </p:nvSpPr>
        <p:spPr bwMode="auto">
          <a:xfrm>
            <a:off x="508000" y="2103438"/>
            <a:ext cx="3389313" cy="4986337"/>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pic>
        <p:nvPicPr>
          <p:cNvPr id="9"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37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304800"/>
            <a:ext cx="8229600" cy="5821363"/>
          </a:xfrm>
        </p:spPr>
        <p:txBody>
          <a:bodyPr/>
          <a:lstStyle/>
          <a:p>
            <a:r>
              <a:rPr lang="en-US" smtClean="0"/>
              <a:t>Which skeleton is the </a:t>
            </a:r>
            <a:r>
              <a:rPr lang="en-US" smtClean="0">
                <a:solidFill>
                  <a:srgbClr val="3366FF"/>
                </a:solidFill>
              </a:rPr>
              <a:t>axial</a:t>
            </a:r>
            <a:r>
              <a:rPr lang="en-US" smtClean="0"/>
              <a:t>, and which is the appendicular?</a:t>
            </a:r>
          </a:p>
        </p:txBody>
      </p:sp>
      <p:pic>
        <p:nvPicPr>
          <p:cNvPr id="148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8486" name="WordArt 6"/>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8487" name="Freeform 7"/>
          <p:cNvSpPr>
            <a:spLocks/>
          </p:cNvSpPr>
          <p:nvPr/>
        </p:nvSpPr>
        <p:spPr bwMode="auto">
          <a:xfrm>
            <a:off x="5486400" y="1395413"/>
            <a:ext cx="1495425" cy="2566987"/>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48488" name="Freeform 8"/>
          <p:cNvSpPr>
            <a:spLocks/>
          </p:cNvSpPr>
          <p:nvPr/>
        </p:nvSpPr>
        <p:spPr bwMode="auto">
          <a:xfrm>
            <a:off x="508000" y="2103438"/>
            <a:ext cx="3389313" cy="4986337"/>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sp>
        <p:nvSpPr>
          <p:cNvPr id="148489" name="WordArt 9"/>
          <p:cNvSpPr>
            <a:spLocks noChangeArrowheads="1" noChangeShapeType="1" noTextEdit="1"/>
          </p:cNvSpPr>
          <p:nvPr/>
        </p:nvSpPr>
        <p:spPr bwMode="auto">
          <a:xfrm>
            <a:off x="457200" y="3352800"/>
            <a:ext cx="1447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3366FF"/>
                </a:solidFill>
                <a:effectLst>
                  <a:outerShdw dist="45791" dir="3378596" algn="ctr" rotWithShape="0">
                    <a:srgbClr val="4D4D4D">
                      <a:alpha val="79999"/>
                    </a:srgbClr>
                  </a:outerShdw>
                </a:effectLst>
                <a:latin typeface="Arial Black"/>
              </a:rPr>
              <a:t>Axial</a:t>
            </a:r>
          </a:p>
        </p:txBody>
      </p:sp>
      <p:pic>
        <p:nvPicPr>
          <p:cNvPr id="10"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56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457200" y="304800"/>
            <a:ext cx="8229600" cy="5821363"/>
          </a:xfrm>
        </p:spPr>
        <p:txBody>
          <a:bodyPr/>
          <a:lstStyle/>
          <a:p>
            <a:r>
              <a:rPr lang="en-US" smtClean="0"/>
              <a:t>Which skeleton is the </a:t>
            </a:r>
            <a:r>
              <a:rPr lang="en-US" smtClean="0">
                <a:solidFill>
                  <a:srgbClr val="3366FF"/>
                </a:solidFill>
              </a:rPr>
              <a:t>axial</a:t>
            </a:r>
            <a:r>
              <a:rPr lang="en-US" smtClean="0"/>
              <a:t>, and which is the appendicular?</a:t>
            </a:r>
          </a:p>
        </p:txBody>
      </p:sp>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9510" name="WordArt 6"/>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9511" name="Freeform 7"/>
          <p:cNvSpPr>
            <a:spLocks/>
          </p:cNvSpPr>
          <p:nvPr/>
        </p:nvSpPr>
        <p:spPr bwMode="auto">
          <a:xfrm>
            <a:off x="5486400" y="1395413"/>
            <a:ext cx="1495425" cy="2566987"/>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49512" name="Freeform 8"/>
          <p:cNvSpPr>
            <a:spLocks/>
          </p:cNvSpPr>
          <p:nvPr/>
        </p:nvSpPr>
        <p:spPr bwMode="auto">
          <a:xfrm>
            <a:off x="508000" y="2103438"/>
            <a:ext cx="3389313" cy="4986337"/>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sp>
        <p:nvSpPr>
          <p:cNvPr id="149513" name="WordArt 9"/>
          <p:cNvSpPr>
            <a:spLocks noChangeArrowheads="1" noChangeShapeType="1" noTextEdit="1"/>
          </p:cNvSpPr>
          <p:nvPr/>
        </p:nvSpPr>
        <p:spPr bwMode="auto">
          <a:xfrm>
            <a:off x="457200" y="3352800"/>
            <a:ext cx="1447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3366FF"/>
                </a:solidFill>
                <a:effectLst>
                  <a:outerShdw dist="45791" dir="3378596" algn="ctr" rotWithShape="0">
                    <a:srgbClr val="4D4D4D">
                      <a:alpha val="79999"/>
                    </a:srgbClr>
                  </a:outerShdw>
                </a:effectLst>
                <a:latin typeface="Arial Black"/>
              </a:rPr>
              <a:t>Axial</a:t>
            </a:r>
          </a:p>
        </p:txBody>
      </p:sp>
      <p:pic>
        <p:nvPicPr>
          <p:cNvPr id="10"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70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57200" y="304800"/>
            <a:ext cx="8229600" cy="5821363"/>
          </a:xfrm>
        </p:spPr>
        <p:txBody>
          <a:bodyPr/>
          <a:lstStyle/>
          <a:p>
            <a:r>
              <a:rPr lang="en-US" smtClean="0"/>
              <a:t>Which skeleton is the </a:t>
            </a:r>
            <a:r>
              <a:rPr lang="en-US" smtClean="0">
                <a:solidFill>
                  <a:srgbClr val="3366FF"/>
                </a:solidFill>
              </a:rPr>
              <a:t>axial</a:t>
            </a:r>
            <a:r>
              <a:rPr lang="en-US" smtClean="0"/>
              <a:t>, and which is the </a:t>
            </a:r>
            <a:r>
              <a:rPr lang="en-US" smtClean="0">
                <a:solidFill>
                  <a:srgbClr val="FF66FF"/>
                </a:solidFill>
              </a:rPr>
              <a:t>appendicular</a:t>
            </a:r>
            <a:r>
              <a:rPr lang="en-US" smtClean="0"/>
              <a:t>?</a:t>
            </a:r>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0534" name="WordArt 6"/>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50535" name="Freeform 7"/>
          <p:cNvSpPr>
            <a:spLocks/>
          </p:cNvSpPr>
          <p:nvPr/>
        </p:nvSpPr>
        <p:spPr bwMode="auto">
          <a:xfrm>
            <a:off x="5486400" y="1395413"/>
            <a:ext cx="1495425" cy="2566987"/>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50536" name="Freeform 8"/>
          <p:cNvSpPr>
            <a:spLocks/>
          </p:cNvSpPr>
          <p:nvPr/>
        </p:nvSpPr>
        <p:spPr bwMode="auto">
          <a:xfrm>
            <a:off x="508000" y="2103438"/>
            <a:ext cx="3389313" cy="4986337"/>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sp>
        <p:nvSpPr>
          <p:cNvPr id="150537" name="WordArt 9"/>
          <p:cNvSpPr>
            <a:spLocks noChangeArrowheads="1" noChangeShapeType="1" noTextEdit="1"/>
          </p:cNvSpPr>
          <p:nvPr/>
        </p:nvSpPr>
        <p:spPr bwMode="auto">
          <a:xfrm>
            <a:off x="457200" y="3352800"/>
            <a:ext cx="1447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3366FF"/>
                </a:solidFill>
                <a:effectLst>
                  <a:outerShdw dist="45791" dir="3378596" algn="ctr" rotWithShape="0">
                    <a:srgbClr val="4D4D4D">
                      <a:alpha val="79999"/>
                    </a:srgbClr>
                  </a:outerShdw>
                </a:effectLst>
                <a:latin typeface="Arial Black"/>
              </a:rPr>
              <a:t>Axial</a:t>
            </a:r>
          </a:p>
        </p:txBody>
      </p:sp>
      <p:sp>
        <p:nvSpPr>
          <p:cNvPr id="150538" name="WordArt 10"/>
          <p:cNvSpPr>
            <a:spLocks noChangeArrowheads="1" noChangeShapeType="1" noTextEdit="1"/>
          </p:cNvSpPr>
          <p:nvPr/>
        </p:nvSpPr>
        <p:spPr bwMode="auto">
          <a:xfrm>
            <a:off x="4648200" y="2667000"/>
            <a:ext cx="32956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66FF"/>
                </a:solidFill>
                <a:effectLst>
                  <a:outerShdw dist="45791" dir="3378596" algn="ctr" rotWithShape="0">
                    <a:srgbClr val="4D4D4D">
                      <a:alpha val="79999"/>
                    </a:srgbClr>
                  </a:outerShdw>
                </a:effectLst>
                <a:latin typeface="Arial Black"/>
              </a:rPr>
              <a:t>Appendicular</a:t>
            </a:r>
          </a:p>
        </p:txBody>
      </p:sp>
      <p:pic>
        <p:nvPicPr>
          <p:cNvPr id="19458"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209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457200" y="304800"/>
            <a:ext cx="8229600" cy="5821363"/>
          </a:xfrm>
        </p:spPr>
        <p:txBody>
          <a:bodyPr/>
          <a:lstStyle/>
          <a:p>
            <a:r>
              <a:rPr lang="en-US" smtClean="0"/>
              <a:t>Which skeleton is the </a:t>
            </a:r>
            <a:r>
              <a:rPr lang="en-US" smtClean="0">
                <a:solidFill>
                  <a:srgbClr val="3366FF"/>
                </a:solidFill>
              </a:rPr>
              <a:t>axial</a:t>
            </a:r>
            <a:r>
              <a:rPr lang="en-US" smtClean="0"/>
              <a:t>, and which is the </a:t>
            </a:r>
            <a:r>
              <a:rPr lang="en-US" smtClean="0">
                <a:solidFill>
                  <a:srgbClr val="FF66FF"/>
                </a:solidFill>
              </a:rPr>
              <a:t>appendicular</a:t>
            </a:r>
            <a:r>
              <a:rPr lang="en-US" smtClean="0"/>
              <a:t>?</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1558" name="WordArt 6"/>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51559" name="Freeform 7"/>
          <p:cNvSpPr>
            <a:spLocks/>
          </p:cNvSpPr>
          <p:nvPr/>
        </p:nvSpPr>
        <p:spPr bwMode="auto">
          <a:xfrm>
            <a:off x="4800600" y="1371600"/>
            <a:ext cx="1495425" cy="2566988"/>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51560" name="Freeform 8"/>
          <p:cNvSpPr>
            <a:spLocks/>
          </p:cNvSpPr>
          <p:nvPr/>
        </p:nvSpPr>
        <p:spPr bwMode="auto">
          <a:xfrm>
            <a:off x="990600" y="2057400"/>
            <a:ext cx="3389313" cy="4986338"/>
          </a:xfrm>
          <a:custGeom>
            <a:avLst/>
            <a:gdLst>
              <a:gd name="T0" fmla="*/ 2147483647 w 2135"/>
              <a:gd name="T1" fmla="*/ 2147483647 h 3141"/>
              <a:gd name="T2" fmla="*/ 2147483647 w 2135"/>
              <a:gd name="T3" fmla="*/ 2147483647 h 3141"/>
              <a:gd name="T4" fmla="*/ 2147483647 w 2135"/>
              <a:gd name="T5" fmla="*/ 2147483647 h 3141"/>
              <a:gd name="T6" fmla="*/ 2147483647 w 2135"/>
              <a:gd name="T7" fmla="*/ 2147483647 h 3141"/>
              <a:gd name="T8" fmla="*/ 2147483647 w 2135"/>
              <a:gd name="T9" fmla="*/ 2147483647 h 3141"/>
              <a:gd name="T10" fmla="*/ 2147483647 w 2135"/>
              <a:gd name="T11" fmla="*/ 2147483647 h 3141"/>
              <a:gd name="T12" fmla="*/ 2147483647 w 2135"/>
              <a:gd name="T13" fmla="*/ 2147483647 h 3141"/>
              <a:gd name="T14" fmla="*/ 2147483647 w 2135"/>
              <a:gd name="T15" fmla="*/ 2147483647 h 3141"/>
              <a:gd name="T16" fmla="*/ 2147483647 w 2135"/>
              <a:gd name="T17" fmla="*/ 2147483647 h 3141"/>
              <a:gd name="T18" fmla="*/ 2147483647 w 2135"/>
              <a:gd name="T19" fmla="*/ 2147483647 h 3141"/>
              <a:gd name="T20" fmla="*/ 2147483647 w 2135"/>
              <a:gd name="T21" fmla="*/ 2147483647 h 3141"/>
              <a:gd name="T22" fmla="*/ 2147483647 w 2135"/>
              <a:gd name="T23" fmla="*/ 2147483647 h 3141"/>
              <a:gd name="T24" fmla="*/ 2147483647 w 2135"/>
              <a:gd name="T25" fmla="*/ 2147483647 h 3141"/>
              <a:gd name="T26" fmla="*/ 2147483647 w 2135"/>
              <a:gd name="T27" fmla="*/ 2147483647 h 3141"/>
              <a:gd name="T28" fmla="*/ 2147483647 w 2135"/>
              <a:gd name="T29" fmla="*/ 2147483647 h 3141"/>
              <a:gd name="T30" fmla="*/ 2147483647 w 2135"/>
              <a:gd name="T31" fmla="*/ 2147483647 h 3141"/>
              <a:gd name="T32" fmla="*/ 2147483647 w 2135"/>
              <a:gd name="T33" fmla="*/ 2147483647 h 3141"/>
              <a:gd name="T34" fmla="*/ 2147483647 w 2135"/>
              <a:gd name="T35" fmla="*/ 2147483647 h 3141"/>
              <a:gd name="T36" fmla="*/ 2147483647 w 2135"/>
              <a:gd name="T37" fmla="*/ 2147483647 h 3141"/>
              <a:gd name="T38" fmla="*/ 2147483647 w 2135"/>
              <a:gd name="T39" fmla="*/ 2147483647 h 3141"/>
              <a:gd name="T40" fmla="*/ 2147483647 w 2135"/>
              <a:gd name="T41" fmla="*/ 2147483647 h 3141"/>
              <a:gd name="T42" fmla="*/ 2147483647 w 2135"/>
              <a:gd name="T43" fmla="*/ 2147483647 h 3141"/>
              <a:gd name="T44" fmla="*/ 2147483647 w 2135"/>
              <a:gd name="T45" fmla="*/ 2147483647 h 3141"/>
              <a:gd name="T46" fmla="*/ 2147483647 w 2135"/>
              <a:gd name="T47" fmla="*/ 2147483647 h 3141"/>
              <a:gd name="T48" fmla="*/ 2147483647 w 2135"/>
              <a:gd name="T49" fmla="*/ 2147483647 h 3141"/>
              <a:gd name="T50" fmla="*/ 2147483647 w 2135"/>
              <a:gd name="T51" fmla="*/ 2147483647 h 3141"/>
              <a:gd name="T52" fmla="*/ 2147483647 w 2135"/>
              <a:gd name="T53" fmla="*/ 2147483647 h 3141"/>
              <a:gd name="T54" fmla="*/ 2147483647 w 2135"/>
              <a:gd name="T55" fmla="*/ 2147483647 h 3141"/>
              <a:gd name="T56" fmla="*/ 2147483647 w 2135"/>
              <a:gd name="T57" fmla="*/ 2147483647 h 3141"/>
              <a:gd name="T58" fmla="*/ 2147483647 w 2135"/>
              <a:gd name="T59" fmla="*/ 2147483647 h 3141"/>
              <a:gd name="T60" fmla="*/ 2147483647 w 2135"/>
              <a:gd name="T61" fmla="*/ 2147483647 h 3141"/>
              <a:gd name="T62" fmla="*/ 2147483647 w 2135"/>
              <a:gd name="T63" fmla="*/ 2147483647 h 3141"/>
              <a:gd name="T64" fmla="*/ 2147483647 w 2135"/>
              <a:gd name="T65" fmla="*/ 2147483647 h 3141"/>
              <a:gd name="T66" fmla="*/ 2147483647 w 2135"/>
              <a:gd name="T67" fmla="*/ 2147483647 h 3141"/>
              <a:gd name="T68" fmla="*/ 2147483647 w 2135"/>
              <a:gd name="T69" fmla="*/ 2147483647 h 3141"/>
              <a:gd name="T70" fmla="*/ 2147483647 w 2135"/>
              <a:gd name="T71" fmla="*/ 2147483647 h 3141"/>
              <a:gd name="T72" fmla="*/ 2147483647 w 2135"/>
              <a:gd name="T73" fmla="*/ 2147483647 h 3141"/>
              <a:gd name="T74" fmla="*/ 2147483647 w 2135"/>
              <a:gd name="T75" fmla="*/ 2147483647 h 3141"/>
              <a:gd name="T76" fmla="*/ 2147483647 w 2135"/>
              <a:gd name="T77" fmla="*/ 2147483647 h 3141"/>
              <a:gd name="T78" fmla="*/ 2147483647 w 2135"/>
              <a:gd name="T79" fmla="*/ 2147483647 h 3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35"/>
              <a:gd name="T121" fmla="*/ 0 h 3141"/>
              <a:gd name="T122" fmla="*/ 2135 w 2135"/>
              <a:gd name="T123" fmla="*/ 3141 h 3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35" h="3141">
                <a:moveTo>
                  <a:pt x="1259" y="34"/>
                </a:moveTo>
                <a:cubicBezTo>
                  <a:pt x="1266" y="83"/>
                  <a:pt x="1257" y="97"/>
                  <a:pt x="1298" y="118"/>
                </a:cubicBezTo>
                <a:cubicBezTo>
                  <a:pt x="1330" y="152"/>
                  <a:pt x="1374" y="154"/>
                  <a:pt x="1414" y="176"/>
                </a:cubicBezTo>
                <a:cubicBezTo>
                  <a:pt x="1437" y="189"/>
                  <a:pt x="1451" y="208"/>
                  <a:pt x="1473" y="222"/>
                </a:cubicBezTo>
                <a:cubicBezTo>
                  <a:pt x="1487" y="266"/>
                  <a:pt x="1523" y="303"/>
                  <a:pt x="1544" y="345"/>
                </a:cubicBezTo>
                <a:cubicBezTo>
                  <a:pt x="1551" y="382"/>
                  <a:pt x="1558" y="418"/>
                  <a:pt x="1563" y="455"/>
                </a:cubicBezTo>
                <a:cubicBezTo>
                  <a:pt x="1560" y="565"/>
                  <a:pt x="1579" y="662"/>
                  <a:pt x="1518" y="752"/>
                </a:cubicBezTo>
                <a:cubicBezTo>
                  <a:pt x="1493" y="835"/>
                  <a:pt x="1458" y="859"/>
                  <a:pt x="1376" y="869"/>
                </a:cubicBezTo>
                <a:cubicBezTo>
                  <a:pt x="1323" y="903"/>
                  <a:pt x="1392" y="862"/>
                  <a:pt x="1330" y="888"/>
                </a:cubicBezTo>
                <a:cubicBezTo>
                  <a:pt x="1308" y="897"/>
                  <a:pt x="1311" y="906"/>
                  <a:pt x="1292" y="921"/>
                </a:cubicBezTo>
                <a:cubicBezTo>
                  <a:pt x="1280" y="931"/>
                  <a:pt x="1253" y="947"/>
                  <a:pt x="1253" y="947"/>
                </a:cubicBezTo>
                <a:cubicBezTo>
                  <a:pt x="1224" y="989"/>
                  <a:pt x="1211" y="1017"/>
                  <a:pt x="1194" y="1063"/>
                </a:cubicBezTo>
                <a:cubicBezTo>
                  <a:pt x="1189" y="1146"/>
                  <a:pt x="1199" y="1171"/>
                  <a:pt x="1136" y="1212"/>
                </a:cubicBezTo>
                <a:cubicBezTo>
                  <a:pt x="1088" y="1201"/>
                  <a:pt x="1095" y="1176"/>
                  <a:pt x="1071" y="1141"/>
                </a:cubicBezTo>
                <a:cubicBezTo>
                  <a:pt x="1047" y="1062"/>
                  <a:pt x="1021" y="983"/>
                  <a:pt x="1007" y="901"/>
                </a:cubicBezTo>
                <a:cubicBezTo>
                  <a:pt x="1001" y="866"/>
                  <a:pt x="1005" y="827"/>
                  <a:pt x="974" y="804"/>
                </a:cubicBezTo>
                <a:cubicBezTo>
                  <a:pt x="928" y="771"/>
                  <a:pt x="850" y="787"/>
                  <a:pt x="806" y="785"/>
                </a:cubicBezTo>
                <a:cubicBezTo>
                  <a:pt x="771" y="761"/>
                  <a:pt x="735" y="754"/>
                  <a:pt x="709" y="714"/>
                </a:cubicBezTo>
                <a:cubicBezTo>
                  <a:pt x="700" y="701"/>
                  <a:pt x="683" y="675"/>
                  <a:pt x="683" y="675"/>
                </a:cubicBezTo>
                <a:cubicBezTo>
                  <a:pt x="654" y="549"/>
                  <a:pt x="696" y="450"/>
                  <a:pt x="735" y="338"/>
                </a:cubicBezTo>
                <a:cubicBezTo>
                  <a:pt x="737" y="308"/>
                  <a:pt x="733" y="277"/>
                  <a:pt x="741" y="248"/>
                </a:cubicBezTo>
                <a:cubicBezTo>
                  <a:pt x="743" y="241"/>
                  <a:pt x="755" y="245"/>
                  <a:pt x="761" y="241"/>
                </a:cubicBezTo>
                <a:cubicBezTo>
                  <a:pt x="767" y="236"/>
                  <a:pt x="769" y="228"/>
                  <a:pt x="774" y="222"/>
                </a:cubicBezTo>
                <a:cubicBezTo>
                  <a:pt x="821" y="170"/>
                  <a:pt x="874" y="133"/>
                  <a:pt x="942" y="118"/>
                </a:cubicBezTo>
                <a:cubicBezTo>
                  <a:pt x="964" y="103"/>
                  <a:pt x="979" y="89"/>
                  <a:pt x="994" y="66"/>
                </a:cubicBezTo>
                <a:cubicBezTo>
                  <a:pt x="986" y="44"/>
                  <a:pt x="991" y="41"/>
                  <a:pt x="961" y="41"/>
                </a:cubicBezTo>
                <a:cubicBezTo>
                  <a:pt x="868" y="41"/>
                  <a:pt x="776" y="45"/>
                  <a:pt x="683" y="47"/>
                </a:cubicBezTo>
                <a:cubicBezTo>
                  <a:pt x="662" y="55"/>
                  <a:pt x="640" y="59"/>
                  <a:pt x="618" y="66"/>
                </a:cubicBezTo>
                <a:cubicBezTo>
                  <a:pt x="614" y="73"/>
                  <a:pt x="611" y="81"/>
                  <a:pt x="605" y="86"/>
                </a:cubicBezTo>
                <a:cubicBezTo>
                  <a:pt x="594" y="96"/>
                  <a:pt x="567" y="112"/>
                  <a:pt x="567" y="112"/>
                </a:cubicBezTo>
                <a:cubicBezTo>
                  <a:pt x="554" y="131"/>
                  <a:pt x="548" y="148"/>
                  <a:pt x="541" y="170"/>
                </a:cubicBezTo>
                <a:cubicBezTo>
                  <a:pt x="539" y="187"/>
                  <a:pt x="532" y="257"/>
                  <a:pt x="528" y="280"/>
                </a:cubicBezTo>
                <a:cubicBezTo>
                  <a:pt x="522" y="314"/>
                  <a:pt x="503" y="341"/>
                  <a:pt x="489" y="371"/>
                </a:cubicBezTo>
                <a:cubicBezTo>
                  <a:pt x="460" y="437"/>
                  <a:pt x="437" y="504"/>
                  <a:pt x="398" y="565"/>
                </a:cubicBezTo>
                <a:cubicBezTo>
                  <a:pt x="389" y="594"/>
                  <a:pt x="374" y="615"/>
                  <a:pt x="353" y="636"/>
                </a:cubicBezTo>
                <a:cubicBezTo>
                  <a:pt x="345" y="655"/>
                  <a:pt x="338" y="676"/>
                  <a:pt x="327" y="694"/>
                </a:cubicBezTo>
                <a:cubicBezTo>
                  <a:pt x="319" y="707"/>
                  <a:pt x="310" y="720"/>
                  <a:pt x="301" y="733"/>
                </a:cubicBezTo>
                <a:cubicBezTo>
                  <a:pt x="297" y="739"/>
                  <a:pt x="288" y="752"/>
                  <a:pt x="288" y="752"/>
                </a:cubicBezTo>
                <a:cubicBezTo>
                  <a:pt x="282" y="779"/>
                  <a:pt x="277" y="800"/>
                  <a:pt x="262" y="824"/>
                </a:cubicBezTo>
                <a:cubicBezTo>
                  <a:pt x="249" y="880"/>
                  <a:pt x="215" y="933"/>
                  <a:pt x="191" y="985"/>
                </a:cubicBezTo>
                <a:cubicBezTo>
                  <a:pt x="169" y="1031"/>
                  <a:pt x="150" y="1080"/>
                  <a:pt x="133" y="1128"/>
                </a:cubicBezTo>
                <a:cubicBezTo>
                  <a:pt x="127" y="1144"/>
                  <a:pt x="114" y="1157"/>
                  <a:pt x="107" y="1173"/>
                </a:cubicBezTo>
                <a:cubicBezTo>
                  <a:pt x="89" y="1213"/>
                  <a:pt x="84" y="1256"/>
                  <a:pt x="68" y="1296"/>
                </a:cubicBezTo>
                <a:cubicBezTo>
                  <a:pt x="54" y="1370"/>
                  <a:pt x="32" y="1440"/>
                  <a:pt x="23" y="1516"/>
                </a:cubicBezTo>
                <a:cubicBezTo>
                  <a:pt x="26" y="1727"/>
                  <a:pt x="0" y="2116"/>
                  <a:pt x="114" y="2338"/>
                </a:cubicBezTo>
                <a:cubicBezTo>
                  <a:pt x="120" y="2369"/>
                  <a:pt x="126" y="2393"/>
                  <a:pt x="140" y="2422"/>
                </a:cubicBezTo>
                <a:cubicBezTo>
                  <a:pt x="147" y="2479"/>
                  <a:pt x="152" y="2548"/>
                  <a:pt x="185" y="2597"/>
                </a:cubicBezTo>
                <a:cubicBezTo>
                  <a:pt x="194" y="2635"/>
                  <a:pt x="203" y="2676"/>
                  <a:pt x="217" y="2713"/>
                </a:cubicBezTo>
                <a:cubicBezTo>
                  <a:pt x="226" y="2737"/>
                  <a:pt x="242" y="2754"/>
                  <a:pt x="250" y="2778"/>
                </a:cubicBezTo>
                <a:cubicBezTo>
                  <a:pt x="263" y="2816"/>
                  <a:pt x="272" y="2862"/>
                  <a:pt x="314" y="2875"/>
                </a:cubicBezTo>
                <a:cubicBezTo>
                  <a:pt x="333" y="2894"/>
                  <a:pt x="346" y="2917"/>
                  <a:pt x="366" y="2934"/>
                </a:cubicBezTo>
                <a:cubicBezTo>
                  <a:pt x="394" y="2958"/>
                  <a:pt x="443" y="2988"/>
                  <a:pt x="476" y="3005"/>
                </a:cubicBezTo>
                <a:cubicBezTo>
                  <a:pt x="507" y="3050"/>
                  <a:pt x="563" y="3044"/>
                  <a:pt x="612" y="3056"/>
                </a:cubicBezTo>
                <a:cubicBezTo>
                  <a:pt x="625" y="3059"/>
                  <a:pt x="638" y="3064"/>
                  <a:pt x="651" y="3069"/>
                </a:cubicBezTo>
                <a:cubicBezTo>
                  <a:pt x="664" y="3075"/>
                  <a:pt x="676" y="3085"/>
                  <a:pt x="690" y="3089"/>
                </a:cubicBezTo>
                <a:cubicBezTo>
                  <a:pt x="780" y="3112"/>
                  <a:pt x="890" y="3116"/>
                  <a:pt x="981" y="3121"/>
                </a:cubicBezTo>
                <a:cubicBezTo>
                  <a:pt x="1817" y="3113"/>
                  <a:pt x="1384" y="3141"/>
                  <a:pt x="1712" y="3082"/>
                </a:cubicBezTo>
                <a:cubicBezTo>
                  <a:pt x="1746" y="3060"/>
                  <a:pt x="1790" y="3062"/>
                  <a:pt x="1829" y="3050"/>
                </a:cubicBezTo>
                <a:cubicBezTo>
                  <a:pt x="1860" y="3029"/>
                  <a:pt x="1882" y="3001"/>
                  <a:pt x="1906" y="2972"/>
                </a:cubicBezTo>
                <a:cubicBezTo>
                  <a:pt x="1924" y="2951"/>
                  <a:pt x="1958" y="2908"/>
                  <a:pt x="1958" y="2908"/>
                </a:cubicBezTo>
                <a:cubicBezTo>
                  <a:pt x="1960" y="2899"/>
                  <a:pt x="1961" y="2890"/>
                  <a:pt x="1965" y="2882"/>
                </a:cubicBezTo>
                <a:cubicBezTo>
                  <a:pt x="1970" y="2870"/>
                  <a:pt x="1980" y="2861"/>
                  <a:pt x="1984" y="2849"/>
                </a:cubicBezTo>
                <a:cubicBezTo>
                  <a:pt x="1988" y="2837"/>
                  <a:pt x="1987" y="2823"/>
                  <a:pt x="1990" y="2811"/>
                </a:cubicBezTo>
                <a:cubicBezTo>
                  <a:pt x="1993" y="2800"/>
                  <a:pt x="1999" y="2789"/>
                  <a:pt x="2003" y="2778"/>
                </a:cubicBezTo>
                <a:cubicBezTo>
                  <a:pt x="2005" y="2682"/>
                  <a:pt x="1994" y="2457"/>
                  <a:pt x="2036" y="2338"/>
                </a:cubicBezTo>
                <a:cubicBezTo>
                  <a:pt x="2040" y="2281"/>
                  <a:pt x="2042" y="2236"/>
                  <a:pt x="2062" y="2183"/>
                </a:cubicBezTo>
                <a:cubicBezTo>
                  <a:pt x="2065" y="2159"/>
                  <a:pt x="2078" y="2136"/>
                  <a:pt x="2081" y="2112"/>
                </a:cubicBezTo>
                <a:cubicBezTo>
                  <a:pt x="2092" y="2026"/>
                  <a:pt x="2084" y="1939"/>
                  <a:pt x="2100" y="1853"/>
                </a:cubicBezTo>
                <a:cubicBezTo>
                  <a:pt x="2115" y="1585"/>
                  <a:pt x="2135" y="1309"/>
                  <a:pt x="2081" y="1044"/>
                </a:cubicBezTo>
                <a:cubicBezTo>
                  <a:pt x="2076" y="989"/>
                  <a:pt x="2067" y="936"/>
                  <a:pt x="2055" y="882"/>
                </a:cubicBezTo>
                <a:cubicBezTo>
                  <a:pt x="2050" y="807"/>
                  <a:pt x="2041" y="735"/>
                  <a:pt x="2023" y="662"/>
                </a:cubicBezTo>
                <a:cubicBezTo>
                  <a:pt x="1999" y="566"/>
                  <a:pt x="2030" y="692"/>
                  <a:pt x="2010" y="617"/>
                </a:cubicBezTo>
                <a:cubicBezTo>
                  <a:pt x="2003" y="591"/>
                  <a:pt x="1990" y="539"/>
                  <a:pt x="1990" y="539"/>
                </a:cubicBezTo>
                <a:cubicBezTo>
                  <a:pt x="1983" y="452"/>
                  <a:pt x="1975" y="371"/>
                  <a:pt x="1939" y="293"/>
                </a:cubicBezTo>
                <a:cubicBezTo>
                  <a:pt x="1922" y="256"/>
                  <a:pt x="1916" y="217"/>
                  <a:pt x="1893" y="183"/>
                </a:cubicBezTo>
                <a:cubicBezTo>
                  <a:pt x="1868" y="108"/>
                  <a:pt x="1888" y="139"/>
                  <a:pt x="1835" y="86"/>
                </a:cubicBezTo>
                <a:cubicBezTo>
                  <a:pt x="1805" y="56"/>
                  <a:pt x="1841" y="72"/>
                  <a:pt x="1803" y="60"/>
                </a:cubicBezTo>
                <a:cubicBezTo>
                  <a:pt x="1753" y="27"/>
                  <a:pt x="1678" y="28"/>
                  <a:pt x="1622" y="21"/>
                </a:cubicBezTo>
                <a:cubicBezTo>
                  <a:pt x="1589" y="17"/>
                  <a:pt x="1557" y="6"/>
                  <a:pt x="1524" y="2"/>
                </a:cubicBezTo>
                <a:cubicBezTo>
                  <a:pt x="1447" y="4"/>
                  <a:pt x="1369" y="0"/>
                  <a:pt x="1292" y="8"/>
                </a:cubicBezTo>
                <a:cubicBezTo>
                  <a:pt x="1276" y="10"/>
                  <a:pt x="1259" y="69"/>
                  <a:pt x="1259" y="34"/>
                </a:cubicBezTo>
                <a:close/>
              </a:path>
            </a:pathLst>
          </a:custGeom>
          <a:solidFill>
            <a:schemeClr val="bg1"/>
          </a:solidFill>
          <a:ln w="9525">
            <a:solidFill>
              <a:schemeClr val="bg1"/>
            </a:solidFill>
            <a:round/>
            <a:headEnd/>
            <a:tailEnd/>
          </a:ln>
        </p:spPr>
        <p:txBody>
          <a:bodyPr/>
          <a:lstStyle/>
          <a:p>
            <a:endParaRPr lang="en-US"/>
          </a:p>
        </p:txBody>
      </p:sp>
      <p:sp>
        <p:nvSpPr>
          <p:cNvPr id="151561" name="WordArt 9"/>
          <p:cNvSpPr>
            <a:spLocks noChangeArrowheads="1" noChangeShapeType="1" noTextEdit="1"/>
          </p:cNvSpPr>
          <p:nvPr/>
        </p:nvSpPr>
        <p:spPr bwMode="auto">
          <a:xfrm>
            <a:off x="457200" y="3352800"/>
            <a:ext cx="1447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3366FF"/>
                </a:solidFill>
                <a:effectLst>
                  <a:outerShdw dist="45791" dir="3378596" algn="ctr" rotWithShape="0">
                    <a:srgbClr val="4D4D4D">
                      <a:alpha val="79999"/>
                    </a:srgbClr>
                  </a:outerShdw>
                </a:effectLst>
                <a:latin typeface="Arial Black"/>
              </a:rPr>
              <a:t>Axial</a:t>
            </a:r>
          </a:p>
        </p:txBody>
      </p:sp>
      <p:sp>
        <p:nvSpPr>
          <p:cNvPr id="151562" name="WordArt 10"/>
          <p:cNvSpPr>
            <a:spLocks noChangeArrowheads="1" noChangeShapeType="1" noTextEdit="1"/>
          </p:cNvSpPr>
          <p:nvPr/>
        </p:nvSpPr>
        <p:spPr bwMode="auto">
          <a:xfrm>
            <a:off x="4648200" y="2667000"/>
            <a:ext cx="32956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66FF"/>
                </a:solidFill>
                <a:effectLst>
                  <a:outerShdw dist="45791" dir="3378596" algn="ctr" rotWithShape="0">
                    <a:srgbClr val="4D4D4D">
                      <a:alpha val="79999"/>
                    </a:srgbClr>
                  </a:outerShdw>
                </a:effectLst>
                <a:latin typeface="Arial Black"/>
              </a:rPr>
              <a:t>Appendicular</a:t>
            </a:r>
          </a:p>
        </p:txBody>
      </p:sp>
      <p:pic>
        <p:nvPicPr>
          <p:cNvPr id="11"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286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57200" y="304800"/>
            <a:ext cx="8229600" cy="5821363"/>
          </a:xfrm>
        </p:spPr>
        <p:txBody>
          <a:bodyPr/>
          <a:lstStyle/>
          <a:p>
            <a:r>
              <a:rPr lang="en-US" smtClean="0"/>
              <a:t>Which skeleton is the </a:t>
            </a:r>
            <a:r>
              <a:rPr lang="en-US" smtClean="0">
                <a:solidFill>
                  <a:srgbClr val="3366FF"/>
                </a:solidFill>
              </a:rPr>
              <a:t>axial</a:t>
            </a:r>
            <a:r>
              <a:rPr lang="en-US" smtClean="0"/>
              <a:t>, and which is the </a:t>
            </a:r>
            <a:r>
              <a:rPr lang="en-US" smtClean="0">
                <a:solidFill>
                  <a:srgbClr val="FF66FF"/>
                </a:solidFill>
              </a:rPr>
              <a:t>appendicular</a:t>
            </a:r>
            <a:r>
              <a:rPr lang="en-US" smtClean="0"/>
              <a:t>?</a:t>
            </a:r>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478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2582" name="Freeform 7"/>
          <p:cNvSpPr>
            <a:spLocks/>
          </p:cNvSpPr>
          <p:nvPr/>
        </p:nvSpPr>
        <p:spPr bwMode="auto">
          <a:xfrm>
            <a:off x="4267200" y="1447800"/>
            <a:ext cx="1495425" cy="2566988"/>
          </a:xfrm>
          <a:custGeom>
            <a:avLst/>
            <a:gdLst>
              <a:gd name="T0" fmla="*/ 2147483647 w 897"/>
              <a:gd name="T1" fmla="*/ 2147483647 h 1606"/>
              <a:gd name="T2" fmla="*/ 2147483647 w 897"/>
              <a:gd name="T3" fmla="*/ 2147483647 h 1606"/>
              <a:gd name="T4" fmla="*/ 2147483647 w 897"/>
              <a:gd name="T5" fmla="*/ 2147483647 h 1606"/>
              <a:gd name="T6" fmla="*/ 2147483647 w 897"/>
              <a:gd name="T7" fmla="*/ 2147483647 h 1606"/>
              <a:gd name="T8" fmla="*/ 2147483647 w 897"/>
              <a:gd name="T9" fmla="*/ 2147483647 h 1606"/>
              <a:gd name="T10" fmla="*/ 2147483647 w 897"/>
              <a:gd name="T11" fmla="*/ 2147483647 h 1606"/>
              <a:gd name="T12" fmla="*/ 2147483647 w 897"/>
              <a:gd name="T13" fmla="*/ 2147483647 h 1606"/>
              <a:gd name="T14" fmla="*/ 2147483647 w 897"/>
              <a:gd name="T15" fmla="*/ 2147483647 h 1606"/>
              <a:gd name="T16" fmla="*/ 2147483647 w 897"/>
              <a:gd name="T17" fmla="*/ 2147483647 h 1606"/>
              <a:gd name="T18" fmla="*/ 2147483647 w 897"/>
              <a:gd name="T19" fmla="*/ 2147483647 h 1606"/>
              <a:gd name="T20" fmla="*/ 2147483647 w 897"/>
              <a:gd name="T21" fmla="*/ 2147483647 h 1606"/>
              <a:gd name="T22" fmla="*/ 2147483647 w 897"/>
              <a:gd name="T23" fmla="*/ 2147483647 h 1606"/>
              <a:gd name="T24" fmla="*/ 2147483647 w 897"/>
              <a:gd name="T25" fmla="*/ 2147483647 h 1606"/>
              <a:gd name="T26" fmla="*/ 2147483647 w 897"/>
              <a:gd name="T27" fmla="*/ 2147483647 h 1606"/>
              <a:gd name="T28" fmla="*/ 2147483647 w 897"/>
              <a:gd name="T29" fmla="*/ 2147483647 h 1606"/>
              <a:gd name="T30" fmla="*/ 0 w 897"/>
              <a:gd name="T31" fmla="*/ 2147483647 h 1606"/>
              <a:gd name="T32" fmla="*/ 2147483647 w 897"/>
              <a:gd name="T33" fmla="*/ 2147483647 h 1606"/>
              <a:gd name="T34" fmla="*/ 2147483647 w 897"/>
              <a:gd name="T35" fmla="*/ 2147483647 h 1606"/>
              <a:gd name="T36" fmla="*/ 2147483647 w 897"/>
              <a:gd name="T37" fmla="*/ 2147483647 h 1606"/>
              <a:gd name="T38" fmla="*/ 2147483647 w 897"/>
              <a:gd name="T39" fmla="*/ 2147483647 h 1606"/>
              <a:gd name="T40" fmla="*/ 2147483647 w 897"/>
              <a:gd name="T41" fmla="*/ 2147483647 h 1606"/>
              <a:gd name="T42" fmla="*/ 2147483647 w 897"/>
              <a:gd name="T43" fmla="*/ 2147483647 h 1606"/>
              <a:gd name="T44" fmla="*/ 2147483647 w 897"/>
              <a:gd name="T45" fmla="*/ 2147483647 h 1606"/>
              <a:gd name="T46" fmla="*/ 2147483647 w 897"/>
              <a:gd name="T47" fmla="*/ 2147483647 h 1606"/>
              <a:gd name="T48" fmla="*/ 2147483647 w 897"/>
              <a:gd name="T49" fmla="*/ 2147483647 h 1606"/>
              <a:gd name="T50" fmla="*/ 2147483647 w 897"/>
              <a:gd name="T51" fmla="*/ 2147483647 h 1606"/>
              <a:gd name="T52" fmla="*/ 2147483647 w 897"/>
              <a:gd name="T53" fmla="*/ 2147483647 h 1606"/>
              <a:gd name="T54" fmla="*/ 2147483647 w 897"/>
              <a:gd name="T55" fmla="*/ 2147483647 h 1606"/>
              <a:gd name="T56" fmla="*/ 2147483647 w 897"/>
              <a:gd name="T57" fmla="*/ 2147483647 h 1606"/>
              <a:gd name="T58" fmla="*/ 2147483647 w 897"/>
              <a:gd name="T59" fmla="*/ 2147483647 h 1606"/>
              <a:gd name="T60" fmla="*/ 2147483647 w 897"/>
              <a:gd name="T61" fmla="*/ 2147483647 h 1606"/>
              <a:gd name="T62" fmla="*/ 2147483647 w 897"/>
              <a:gd name="T63" fmla="*/ 2147483647 h 1606"/>
              <a:gd name="T64" fmla="*/ 2147483647 w 897"/>
              <a:gd name="T65" fmla="*/ 2147483647 h 1606"/>
              <a:gd name="T66" fmla="*/ 2147483647 w 897"/>
              <a:gd name="T67" fmla="*/ 2147483647 h 1606"/>
              <a:gd name="T68" fmla="*/ 2147483647 w 897"/>
              <a:gd name="T69" fmla="*/ 2147483647 h 1606"/>
              <a:gd name="T70" fmla="*/ 2147483647 w 897"/>
              <a:gd name="T71" fmla="*/ 2147483647 h 1606"/>
              <a:gd name="T72" fmla="*/ 2147483647 w 897"/>
              <a:gd name="T73" fmla="*/ 2147483647 h 1606"/>
              <a:gd name="T74" fmla="*/ 2147483647 w 897"/>
              <a:gd name="T75" fmla="*/ 2147483647 h 1606"/>
              <a:gd name="T76" fmla="*/ 2147483647 w 897"/>
              <a:gd name="T77" fmla="*/ 2147483647 h 1606"/>
              <a:gd name="T78" fmla="*/ 2147483647 w 897"/>
              <a:gd name="T79" fmla="*/ 2147483647 h 1606"/>
              <a:gd name="T80" fmla="*/ 2147483647 w 897"/>
              <a:gd name="T81" fmla="*/ 2147483647 h 1606"/>
              <a:gd name="T82" fmla="*/ 2147483647 w 897"/>
              <a:gd name="T83" fmla="*/ 2147483647 h 1606"/>
              <a:gd name="T84" fmla="*/ 2147483647 w 897"/>
              <a:gd name="T85" fmla="*/ 2147483647 h 1606"/>
              <a:gd name="T86" fmla="*/ 2147483647 w 897"/>
              <a:gd name="T87" fmla="*/ 2147483647 h 1606"/>
              <a:gd name="T88" fmla="*/ 2147483647 w 897"/>
              <a:gd name="T89" fmla="*/ 2147483647 h 1606"/>
              <a:gd name="T90" fmla="*/ 2147483647 w 897"/>
              <a:gd name="T91" fmla="*/ 2147483647 h 1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7"/>
              <a:gd name="T139" fmla="*/ 0 h 1606"/>
              <a:gd name="T140" fmla="*/ 897 w 897"/>
              <a:gd name="T141" fmla="*/ 1606 h 1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7" h="1606">
                <a:moveTo>
                  <a:pt x="311" y="14"/>
                </a:moveTo>
                <a:cubicBezTo>
                  <a:pt x="292" y="27"/>
                  <a:pt x="272" y="40"/>
                  <a:pt x="253" y="53"/>
                </a:cubicBezTo>
                <a:cubicBezTo>
                  <a:pt x="246" y="57"/>
                  <a:pt x="233" y="66"/>
                  <a:pt x="233" y="66"/>
                </a:cubicBezTo>
                <a:cubicBezTo>
                  <a:pt x="224" y="79"/>
                  <a:pt x="216" y="92"/>
                  <a:pt x="207" y="105"/>
                </a:cubicBezTo>
                <a:cubicBezTo>
                  <a:pt x="203" y="111"/>
                  <a:pt x="194" y="124"/>
                  <a:pt x="194" y="124"/>
                </a:cubicBezTo>
                <a:cubicBezTo>
                  <a:pt x="185" y="155"/>
                  <a:pt x="174" y="168"/>
                  <a:pt x="169" y="202"/>
                </a:cubicBezTo>
                <a:cubicBezTo>
                  <a:pt x="170" y="215"/>
                  <a:pt x="169" y="289"/>
                  <a:pt x="194" y="305"/>
                </a:cubicBezTo>
                <a:cubicBezTo>
                  <a:pt x="236" y="331"/>
                  <a:pt x="248" y="315"/>
                  <a:pt x="292" y="357"/>
                </a:cubicBezTo>
                <a:cubicBezTo>
                  <a:pt x="299" y="381"/>
                  <a:pt x="315" y="391"/>
                  <a:pt x="324" y="415"/>
                </a:cubicBezTo>
                <a:cubicBezTo>
                  <a:pt x="321" y="441"/>
                  <a:pt x="329" y="474"/>
                  <a:pt x="311" y="493"/>
                </a:cubicBezTo>
                <a:cubicBezTo>
                  <a:pt x="295" y="509"/>
                  <a:pt x="235" y="519"/>
                  <a:pt x="214" y="525"/>
                </a:cubicBezTo>
                <a:cubicBezTo>
                  <a:pt x="201" y="529"/>
                  <a:pt x="175" y="538"/>
                  <a:pt x="175" y="538"/>
                </a:cubicBezTo>
                <a:cubicBezTo>
                  <a:pt x="154" y="552"/>
                  <a:pt x="134" y="557"/>
                  <a:pt x="110" y="564"/>
                </a:cubicBezTo>
                <a:cubicBezTo>
                  <a:pt x="77" y="586"/>
                  <a:pt x="63" y="599"/>
                  <a:pt x="39" y="629"/>
                </a:cubicBezTo>
                <a:cubicBezTo>
                  <a:pt x="29" y="641"/>
                  <a:pt x="13" y="668"/>
                  <a:pt x="13" y="668"/>
                </a:cubicBezTo>
                <a:cubicBezTo>
                  <a:pt x="1" y="759"/>
                  <a:pt x="0" y="755"/>
                  <a:pt x="0" y="894"/>
                </a:cubicBezTo>
                <a:cubicBezTo>
                  <a:pt x="0" y="939"/>
                  <a:pt x="3" y="985"/>
                  <a:pt x="7" y="1030"/>
                </a:cubicBezTo>
                <a:cubicBezTo>
                  <a:pt x="9" y="1051"/>
                  <a:pt x="52" y="1076"/>
                  <a:pt x="52" y="1076"/>
                </a:cubicBezTo>
                <a:cubicBezTo>
                  <a:pt x="71" y="1104"/>
                  <a:pt x="90" y="1130"/>
                  <a:pt x="123" y="1140"/>
                </a:cubicBezTo>
                <a:cubicBezTo>
                  <a:pt x="154" y="1161"/>
                  <a:pt x="184" y="1187"/>
                  <a:pt x="220" y="1198"/>
                </a:cubicBezTo>
                <a:cubicBezTo>
                  <a:pt x="247" y="1225"/>
                  <a:pt x="276" y="1237"/>
                  <a:pt x="298" y="1270"/>
                </a:cubicBezTo>
                <a:cubicBezTo>
                  <a:pt x="306" y="1296"/>
                  <a:pt x="317" y="1309"/>
                  <a:pt x="337" y="1328"/>
                </a:cubicBezTo>
                <a:cubicBezTo>
                  <a:pt x="352" y="1374"/>
                  <a:pt x="342" y="1356"/>
                  <a:pt x="363" y="1386"/>
                </a:cubicBezTo>
                <a:cubicBezTo>
                  <a:pt x="384" y="1456"/>
                  <a:pt x="354" y="1578"/>
                  <a:pt x="447" y="1606"/>
                </a:cubicBezTo>
                <a:cubicBezTo>
                  <a:pt x="523" y="1597"/>
                  <a:pt x="503" y="1601"/>
                  <a:pt x="537" y="1548"/>
                </a:cubicBezTo>
                <a:cubicBezTo>
                  <a:pt x="540" y="1503"/>
                  <a:pt x="538" y="1444"/>
                  <a:pt x="557" y="1399"/>
                </a:cubicBezTo>
                <a:cubicBezTo>
                  <a:pt x="567" y="1376"/>
                  <a:pt x="596" y="1334"/>
                  <a:pt x="596" y="1334"/>
                </a:cubicBezTo>
                <a:cubicBezTo>
                  <a:pt x="605" y="1296"/>
                  <a:pt x="605" y="1255"/>
                  <a:pt x="615" y="1218"/>
                </a:cubicBezTo>
                <a:cubicBezTo>
                  <a:pt x="620" y="1198"/>
                  <a:pt x="667" y="1186"/>
                  <a:pt x="667" y="1186"/>
                </a:cubicBezTo>
                <a:cubicBezTo>
                  <a:pt x="693" y="1168"/>
                  <a:pt x="721" y="1161"/>
                  <a:pt x="751" y="1153"/>
                </a:cubicBezTo>
                <a:cubicBezTo>
                  <a:pt x="787" y="1129"/>
                  <a:pt x="819" y="1091"/>
                  <a:pt x="835" y="1050"/>
                </a:cubicBezTo>
                <a:cubicBezTo>
                  <a:pt x="845" y="1024"/>
                  <a:pt x="845" y="1002"/>
                  <a:pt x="861" y="978"/>
                </a:cubicBezTo>
                <a:cubicBezTo>
                  <a:pt x="880" y="912"/>
                  <a:pt x="897" y="762"/>
                  <a:pt x="822" y="739"/>
                </a:cubicBezTo>
                <a:cubicBezTo>
                  <a:pt x="785" y="702"/>
                  <a:pt x="811" y="684"/>
                  <a:pt x="790" y="648"/>
                </a:cubicBezTo>
                <a:cubicBezTo>
                  <a:pt x="768" y="611"/>
                  <a:pt x="756" y="618"/>
                  <a:pt x="732" y="597"/>
                </a:cubicBezTo>
                <a:cubicBezTo>
                  <a:pt x="676" y="549"/>
                  <a:pt x="609" y="525"/>
                  <a:pt x="550" y="480"/>
                </a:cubicBezTo>
                <a:cubicBezTo>
                  <a:pt x="543" y="457"/>
                  <a:pt x="541" y="423"/>
                  <a:pt x="557" y="402"/>
                </a:cubicBezTo>
                <a:cubicBezTo>
                  <a:pt x="560" y="398"/>
                  <a:pt x="592" y="380"/>
                  <a:pt x="596" y="377"/>
                </a:cubicBezTo>
                <a:cubicBezTo>
                  <a:pt x="627" y="357"/>
                  <a:pt x="653" y="337"/>
                  <a:pt x="680" y="312"/>
                </a:cubicBezTo>
                <a:cubicBezTo>
                  <a:pt x="684" y="303"/>
                  <a:pt x="688" y="294"/>
                  <a:pt x="693" y="286"/>
                </a:cubicBezTo>
                <a:cubicBezTo>
                  <a:pt x="701" y="273"/>
                  <a:pt x="719" y="247"/>
                  <a:pt x="719" y="247"/>
                </a:cubicBezTo>
                <a:cubicBezTo>
                  <a:pt x="713" y="119"/>
                  <a:pt x="742" y="87"/>
                  <a:pt x="635" y="53"/>
                </a:cubicBezTo>
                <a:cubicBezTo>
                  <a:pt x="604" y="33"/>
                  <a:pt x="568" y="21"/>
                  <a:pt x="537" y="1"/>
                </a:cubicBezTo>
                <a:cubicBezTo>
                  <a:pt x="459" y="3"/>
                  <a:pt x="381" y="0"/>
                  <a:pt x="304" y="8"/>
                </a:cubicBezTo>
                <a:cubicBezTo>
                  <a:pt x="297" y="9"/>
                  <a:pt x="297" y="22"/>
                  <a:pt x="292" y="27"/>
                </a:cubicBezTo>
                <a:cubicBezTo>
                  <a:pt x="286" y="33"/>
                  <a:pt x="272" y="40"/>
                  <a:pt x="272" y="40"/>
                </a:cubicBezTo>
              </a:path>
            </a:pathLst>
          </a:custGeom>
          <a:solidFill>
            <a:schemeClr val="bg1"/>
          </a:solidFill>
          <a:ln w="9525">
            <a:solidFill>
              <a:schemeClr val="bg1"/>
            </a:solidFill>
            <a:round/>
            <a:headEnd/>
            <a:tailEnd/>
          </a:ln>
        </p:spPr>
        <p:txBody>
          <a:bodyPr/>
          <a:lstStyle/>
          <a:p>
            <a:endParaRPr lang="en-US"/>
          </a:p>
        </p:txBody>
      </p:sp>
      <p:sp>
        <p:nvSpPr>
          <p:cNvPr id="152583" name="WordArt 11"/>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52584" name="WordArt 12"/>
          <p:cNvSpPr>
            <a:spLocks noChangeArrowheads="1" noChangeShapeType="1" noTextEdit="1"/>
          </p:cNvSpPr>
          <p:nvPr/>
        </p:nvSpPr>
        <p:spPr bwMode="auto">
          <a:xfrm>
            <a:off x="4648200" y="2667000"/>
            <a:ext cx="32956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66FF"/>
                </a:solidFill>
                <a:effectLst>
                  <a:outerShdw dist="45791" dir="3378596" algn="ctr" rotWithShape="0">
                    <a:srgbClr val="4D4D4D">
                      <a:alpha val="79999"/>
                    </a:srgbClr>
                  </a:outerShdw>
                </a:effectLst>
                <a:latin typeface="Arial Black"/>
              </a:rPr>
              <a:t>Appendicular</a:t>
            </a:r>
          </a:p>
        </p:txBody>
      </p:sp>
      <p:sp>
        <p:nvSpPr>
          <p:cNvPr id="152585" name="Freeform 14"/>
          <p:cNvSpPr>
            <a:spLocks/>
          </p:cNvSpPr>
          <p:nvPr/>
        </p:nvSpPr>
        <p:spPr bwMode="auto">
          <a:xfrm>
            <a:off x="1606550" y="2166938"/>
            <a:ext cx="2300288" cy="4911725"/>
          </a:xfrm>
          <a:custGeom>
            <a:avLst/>
            <a:gdLst>
              <a:gd name="T0" fmla="*/ 2147483647 w 1449"/>
              <a:gd name="T1" fmla="*/ 2147483647 h 3094"/>
              <a:gd name="T2" fmla="*/ 2147483647 w 1449"/>
              <a:gd name="T3" fmla="*/ 2147483647 h 3094"/>
              <a:gd name="T4" fmla="*/ 2147483647 w 1449"/>
              <a:gd name="T5" fmla="*/ 2147483647 h 3094"/>
              <a:gd name="T6" fmla="*/ 2147483647 w 1449"/>
              <a:gd name="T7" fmla="*/ 2147483647 h 3094"/>
              <a:gd name="T8" fmla="*/ 2147483647 w 1449"/>
              <a:gd name="T9" fmla="*/ 2147483647 h 3094"/>
              <a:gd name="T10" fmla="*/ 2147483647 w 1449"/>
              <a:gd name="T11" fmla="*/ 2147483647 h 3094"/>
              <a:gd name="T12" fmla="*/ 2147483647 w 1449"/>
              <a:gd name="T13" fmla="*/ 2147483647 h 3094"/>
              <a:gd name="T14" fmla="*/ 2147483647 w 1449"/>
              <a:gd name="T15" fmla="*/ 2147483647 h 3094"/>
              <a:gd name="T16" fmla="*/ 2147483647 w 1449"/>
              <a:gd name="T17" fmla="*/ 2147483647 h 3094"/>
              <a:gd name="T18" fmla="*/ 2147483647 w 1449"/>
              <a:gd name="T19" fmla="*/ 2147483647 h 3094"/>
              <a:gd name="T20" fmla="*/ 2147483647 w 1449"/>
              <a:gd name="T21" fmla="*/ 2147483647 h 3094"/>
              <a:gd name="T22" fmla="*/ 2147483647 w 1449"/>
              <a:gd name="T23" fmla="*/ 2147483647 h 3094"/>
              <a:gd name="T24" fmla="*/ 2147483647 w 1449"/>
              <a:gd name="T25" fmla="*/ 2147483647 h 3094"/>
              <a:gd name="T26" fmla="*/ 2147483647 w 1449"/>
              <a:gd name="T27" fmla="*/ 2147483647 h 3094"/>
              <a:gd name="T28" fmla="*/ 2147483647 w 1449"/>
              <a:gd name="T29" fmla="*/ 2147483647 h 3094"/>
              <a:gd name="T30" fmla="*/ 2147483647 w 1449"/>
              <a:gd name="T31" fmla="*/ 2147483647 h 3094"/>
              <a:gd name="T32" fmla="*/ 2147483647 w 1449"/>
              <a:gd name="T33" fmla="*/ 2147483647 h 3094"/>
              <a:gd name="T34" fmla="*/ 2147483647 w 1449"/>
              <a:gd name="T35" fmla="*/ 2147483647 h 3094"/>
              <a:gd name="T36" fmla="*/ 2147483647 w 1449"/>
              <a:gd name="T37" fmla="*/ 2147483647 h 3094"/>
              <a:gd name="T38" fmla="*/ 2147483647 w 1449"/>
              <a:gd name="T39" fmla="*/ 2147483647 h 3094"/>
              <a:gd name="T40" fmla="*/ 2147483647 w 1449"/>
              <a:gd name="T41" fmla="*/ 2147483647 h 3094"/>
              <a:gd name="T42" fmla="*/ 2147483647 w 1449"/>
              <a:gd name="T43" fmla="*/ 2147483647 h 3094"/>
              <a:gd name="T44" fmla="*/ 2147483647 w 1449"/>
              <a:gd name="T45" fmla="*/ 2147483647 h 3094"/>
              <a:gd name="T46" fmla="*/ 2147483647 w 1449"/>
              <a:gd name="T47" fmla="*/ 2147483647 h 3094"/>
              <a:gd name="T48" fmla="*/ 2147483647 w 1449"/>
              <a:gd name="T49" fmla="*/ 2147483647 h 3094"/>
              <a:gd name="T50" fmla="*/ 2147483647 w 1449"/>
              <a:gd name="T51" fmla="*/ 2147483647 h 3094"/>
              <a:gd name="T52" fmla="*/ 2147483647 w 1449"/>
              <a:gd name="T53" fmla="*/ 2147483647 h 3094"/>
              <a:gd name="T54" fmla="*/ 2147483647 w 1449"/>
              <a:gd name="T55" fmla="*/ 2147483647 h 3094"/>
              <a:gd name="T56" fmla="*/ 2147483647 w 1449"/>
              <a:gd name="T57" fmla="*/ 2147483647 h 3094"/>
              <a:gd name="T58" fmla="*/ 2147483647 w 1449"/>
              <a:gd name="T59" fmla="*/ 2147483647 h 3094"/>
              <a:gd name="T60" fmla="*/ 2147483647 w 1449"/>
              <a:gd name="T61" fmla="*/ 2147483647 h 3094"/>
              <a:gd name="T62" fmla="*/ 2147483647 w 1449"/>
              <a:gd name="T63" fmla="*/ 2147483647 h 3094"/>
              <a:gd name="T64" fmla="*/ 2147483647 w 1449"/>
              <a:gd name="T65" fmla="*/ 2147483647 h 3094"/>
              <a:gd name="T66" fmla="*/ 2147483647 w 1449"/>
              <a:gd name="T67" fmla="*/ 2147483647 h 3094"/>
              <a:gd name="T68" fmla="*/ 2147483647 w 1449"/>
              <a:gd name="T69" fmla="*/ 2147483647 h 3094"/>
              <a:gd name="T70" fmla="*/ 2147483647 w 1449"/>
              <a:gd name="T71" fmla="*/ 2147483647 h 30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9"/>
              <a:gd name="T109" fmla="*/ 0 h 3094"/>
              <a:gd name="T110" fmla="*/ 1449 w 1449"/>
              <a:gd name="T111" fmla="*/ 3094 h 30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9" h="3094">
                <a:moveTo>
                  <a:pt x="800" y="72"/>
                </a:moveTo>
                <a:cubicBezTo>
                  <a:pt x="747" y="125"/>
                  <a:pt x="720" y="114"/>
                  <a:pt x="664" y="143"/>
                </a:cubicBezTo>
                <a:cubicBezTo>
                  <a:pt x="642" y="154"/>
                  <a:pt x="624" y="167"/>
                  <a:pt x="600" y="175"/>
                </a:cubicBezTo>
                <a:cubicBezTo>
                  <a:pt x="554" y="221"/>
                  <a:pt x="604" y="177"/>
                  <a:pt x="561" y="201"/>
                </a:cubicBezTo>
                <a:cubicBezTo>
                  <a:pt x="547" y="209"/>
                  <a:pt x="522" y="227"/>
                  <a:pt x="522" y="227"/>
                </a:cubicBezTo>
                <a:cubicBezTo>
                  <a:pt x="503" y="256"/>
                  <a:pt x="476" y="276"/>
                  <a:pt x="457" y="305"/>
                </a:cubicBezTo>
                <a:cubicBezTo>
                  <a:pt x="413" y="438"/>
                  <a:pt x="439" y="344"/>
                  <a:pt x="451" y="648"/>
                </a:cubicBezTo>
                <a:cubicBezTo>
                  <a:pt x="451" y="659"/>
                  <a:pt x="460" y="709"/>
                  <a:pt x="470" y="719"/>
                </a:cubicBezTo>
                <a:cubicBezTo>
                  <a:pt x="503" y="752"/>
                  <a:pt x="560" y="764"/>
                  <a:pt x="600" y="784"/>
                </a:cubicBezTo>
                <a:cubicBezTo>
                  <a:pt x="630" y="799"/>
                  <a:pt x="644" y="825"/>
                  <a:pt x="677" y="835"/>
                </a:cubicBezTo>
                <a:cubicBezTo>
                  <a:pt x="721" y="879"/>
                  <a:pt x="701" y="864"/>
                  <a:pt x="735" y="887"/>
                </a:cubicBezTo>
                <a:cubicBezTo>
                  <a:pt x="772" y="944"/>
                  <a:pt x="722" y="877"/>
                  <a:pt x="768" y="913"/>
                </a:cubicBezTo>
                <a:cubicBezTo>
                  <a:pt x="811" y="947"/>
                  <a:pt x="751" y="924"/>
                  <a:pt x="800" y="939"/>
                </a:cubicBezTo>
                <a:cubicBezTo>
                  <a:pt x="809" y="963"/>
                  <a:pt x="814" y="994"/>
                  <a:pt x="826" y="1017"/>
                </a:cubicBezTo>
                <a:cubicBezTo>
                  <a:pt x="833" y="1030"/>
                  <a:pt x="852" y="1055"/>
                  <a:pt x="852" y="1055"/>
                </a:cubicBezTo>
                <a:cubicBezTo>
                  <a:pt x="865" y="1099"/>
                  <a:pt x="865" y="1146"/>
                  <a:pt x="891" y="1185"/>
                </a:cubicBezTo>
                <a:cubicBezTo>
                  <a:pt x="893" y="1193"/>
                  <a:pt x="920" y="1259"/>
                  <a:pt x="923" y="1263"/>
                </a:cubicBezTo>
                <a:cubicBezTo>
                  <a:pt x="928" y="1269"/>
                  <a:pt x="936" y="1272"/>
                  <a:pt x="943" y="1276"/>
                </a:cubicBezTo>
                <a:cubicBezTo>
                  <a:pt x="950" y="1254"/>
                  <a:pt x="961" y="1239"/>
                  <a:pt x="968" y="1217"/>
                </a:cubicBezTo>
                <a:cubicBezTo>
                  <a:pt x="976" y="1152"/>
                  <a:pt x="991" y="1096"/>
                  <a:pt x="1027" y="1043"/>
                </a:cubicBezTo>
                <a:cubicBezTo>
                  <a:pt x="1039" y="1002"/>
                  <a:pt x="1069" y="963"/>
                  <a:pt x="1104" y="939"/>
                </a:cubicBezTo>
                <a:cubicBezTo>
                  <a:pt x="1122" y="889"/>
                  <a:pt x="1095" y="951"/>
                  <a:pt x="1130" y="907"/>
                </a:cubicBezTo>
                <a:cubicBezTo>
                  <a:pt x="1134" y="901"/>
                  <a:pt x="1133" y="893"/>
                  <a:pt x="1137" y="887"/>
                </a:cubicBezTo>
                <a:cubicBezTo>
                  <a:pt x="1151" y="866"/>
                  <a:pt x="1173" y="849"/>
                  <a:pt x="1188" y="829"/>
                </a:cubicBezTo>
                <a:cubicBezTo>
                  <a:pt x="1210" y="801"/>
                  <a:pt x="1218" y="770"/>
                  <a:pt x="1247" y="751"/>
                </a:cubicBezTo>
                <a:cubicBezTo>
                  <a:pt x="1263" y="703"/>
                  <a:pt x="1254" y="724"/>
                  <a:pt x="1273" y="687"/>
                </a:cubicBezTo>
                <a:cubicBezTo>
                  <a:pt x="1298" y="578"/>
                  <a:pt x="1288" y="564"/>
                  <a:pt x="1292" y="395"/>
                </a:cubicBezTo>
                <a:cubicBezTo>
                  <a:pt x="1289" y="321"/>
                  <a:pt x="1303" y="270"/>
                  <a:pt x="1266" y="214"/>
                </a:cubicBezTo>
                <a:cubicBezTo>
                  <a:pt x="1249" y="161"/>
                  <a:pt x="1191" y="154"/>
                  <a:pt x="1143" y="143"/>
                </a:cubicBezTo>
                <a:cubicBezTo>
                  <a:pt x="1118" y="126"/>
                  <a:pt x="1093" y="125"/>
                  <a:pt x="1065" y="117"/>
                </a:cubicBezTo>
                <a:cubicBezTo>
                  <a:pt x="1051" y="94"/>
                  <a:pt x="1046" y="78"/>
                  <a:pt x="1027" y="59"/>
                </a:cubicBezTo>
                <a:cubicBezTo>
                  <a:pt x="1095" y="34"/>
                  <a:pt x="1170" y="52"/>
                  <a:pt x="1240" y="65"/>
                </a:cubicBezTo>
                <a:cubicBezTo>
                  <a:pt x="1274" y="82"/>
                  <a:pt x="1308" y="93"/>
                  <a:pt x="1344" y="104"/>
                </a:cubicBezTo>
                <a:cubicBezTo>
                  <a:pt x="1357" y="113"/>
                  <a:pt x="1370" y="121"/>
                  <a:pt x="1383" y="130"/>
                </a:cubicBezTo>
                <a:cubicBezTo>
                  <a:pt x="1389" y="134"/>
                  <a:pt x="1402" y="143"/>
                  <a:pt x="1402" y="143"/>
                </a:cubicBezTo>
                <a:cubicBezTo>
                  <a:pt x="1411" y="171"/>
                  <a:pt x="1425" y="193"/>
                  <a:pt x="1434" y="221"/>
                </a:cubicBezTo>
                <a:cubicBezTo>
                  <a:pt x="1449" y="314"/>
                  <a:pt x="1449" y="497"/>
                  <a:pt x="1389" y="590"/>
                </a:cubicBezTo>
                <a:cubicBezTo>
                  <a:pt x="1381" y="643"/>
                  <a:pt x="1361" y="685"/>
                  <a:pt x="1337" y="732"/>
                </a:cubicBezTo>
                <a:cubicBezTo>
                  <a:pt x="1316" y="825"/>
                  <a:pt x="1348" y="699"/>
                  <a:pt x="1318" y="777"/>
                </a:cubicBezTo>
                <a:cubicBezTo>
                  <a:pt x="1301" y="821"/>
                  <a:pt x="1290" y="874"/>
                  <a:pt x="1279" y="920"/>
                </a:cubicBezTo>
                <a:cubicBezTo>
                  <a:pt x="1277" y="928"/>
                  <a:pt x="1275" y="937"/>
                  <a:pt x="1273" y="945"/>
                </a:cubicBezTo>
                <a:cubicBezTo>
                  <a:pt x="1270" y="960"/>
                  <a:pt x="1270" y="976"/>
                  <a:pt x="1266" y="991"/>
                </a:cubicBezTo>
                <a:cubicBezTo>
                  <a:pt x="1263" y="1004"/>
                  <a:pt x="1253" y="1030"/>
                  <a:pt x="1253" y="1030"/>
                </a:cubicBezTo>
                <a:cubicBezTo>
                  <a:pt x="1232" y="1160"/>
                  <a:pt x="1232" y="1295"/>
                  <a:pt x="1260" y="1424"/>
                </a:cubicBezTo>
                <a:cubicBezTo>
                  <a:pt x="1264" y="1739"/>
                  <a:pt x="1268" y="2054"/>
                  <a:pt x="1273" y="2369"/>
                </a:cubicBezTo>
                <a:cubicBezTo>
                  <a:pt x="1278" y="2694"/>
                  <a:pt x="1286" y="2603"/>
                  <a:pt x="1273" y="2978"/>
                </a:cubicBezTo>
                <a:cubicBezTo>
                  <a:pt x="1272" y="3013"/>
                  <a:pt x="1211" y="3083"/>
                  <a:pt x="1176" y="3094"/>
                </a:cubicBezTo>
                <a:cubicBezTo>
                  <a:pt x="778" y="3087"/>
                  <a:pt x="949" y="3093"/>
                  <a:pt x="748" y="3062"/>
                </a:cubicBezTo>
                <a:cubicBezTo>
                  <a:pt x="681" y="3029"/>
                  <a:pt x="595" y="3031"/>
                  <a:pt x="522" y="3023"/>
                </a:cubicBezTo>
                <a:cubicBezTo>
                  <a:pt x="445" y="2992"/>
                  <a:pt x="480" y="3001"/>
                  <a:pt x="418" y="2991"/>
                </a:cubicBezTo>
                <a:cubicBezTo>
                  <a:pt x="330" y="2931"/>
                  <a:pt x="379" y="2792"/>
                  <a:pt x="412" y="2699"/>
                </a:cubicBezTo>
                <a:cubicBezTo>
                  <a:pt x="414" y="2684"/>
                  <a:pt x="414" y="2669"/>
                  <a:pt x="418" y="2654"/>
                </a:cubicBezTo>
                <a:cubicBezTo>
                  <a:pt x="421" y="2643"/>
                  <a:pt x="429" y="2633"/>
                  <a:pt x="431" y="2622"/>
                </a:cubicBezTo>
                <a:cubicBezTo>
                  <a:pt x="446" y="2540"/>
                  <a:pt x="430" y="2567"/>
                  <a:pt x="444" y="2512"/>
                </a:cubicBezTo>
                <a:cubicBezTo>
                  <a:pt x="456" y="2463"/>
                  <a:pt x="478" y="2418"/>
                  <a:pt x="489" y="2369"/>
                </a:cubicBezTo>
                <a:cubicBezTo>
                  <a:pt x="494" y="2323"/>
                  <a:pt x="497" y="2289"/>
                  <a:pt x="509" y="2246"/>
                </a:cubicBezTo>
                <a:cubicBezTo>
                  <a:pt x="503" y="2063"/>
                  <a:pt x="539" y="2022"/>
                  <a:pt x="425" y="1929"/>
                </a:cubicBezTo>
                <a:cubicBezTo>
                  <a:pt x="404" y="1911"/>
                  <a:pt x="394" y="1893"/>
                  <a:pt x="367" y="1884"/>
                </a:cubicBezTo>
                <a:cubicBezTo>
                  <a:pt x="321" y="1854"/>
                  <a:pt x="284" y="1812"/>
                  <a:pt x="231" y="1793"/>
                </a:cubicBezTo>
                <a:cubicBezTo>
                  <a:pt x="151" y="1717"/>
                  <a:pt x="64" y="1686"/>
                  <a:pt x="11" y="1580"/>
                </a:cubicBezTo>
                <a:cubicBezTo>
                  <a:pt x="0" y="1461"/>
                  <a:pt x="8" y="1361"/>
                  <a:pt x="75" y="1263"/>
                </a:cubicBezTo>
                <a:cubicBezTo>
                  <a:pt x="85" y="1226"/>
                  <a:pt x="95" y="1204"/>
                  <a:pt x="114" y="1172"/>
                </a:cubicBezTo>
                <a:cubicBezTo>
                  <a:pt x="133" y="1139"/>
                  <a:pt x="138" y="1100"/>
                  <a:pt x="159" y="1068"/>
                </a:cubicBezTo>
                <a:cubicBezTo>
                  <a:pt x="161" y="1055"/>
                  <a:pt x="162" y="1042"/>
                  <a:pt x="166" y="1030"/>
                </a:cubicBezTo>
                <a:cubicBezTo>
                  <a:pt x="169" y="1022"/>
                  <a:pt x="177" y="1018"/>
                  <a:pt x="179" y="1010"/>
                </a:cubicBezTo>
                <a:cubicBezTo>
                  <a:pt x="191" y="967"/>
                  <a:pt x="193" y="912"/>
                  <a:pt x="198" y="868"/>
                </a:cubicBezTo>
                <a:cubicBezTo>
                  <a:pt x="201" y="656"/>
                  <a:pt x="128" y="333"/>
                  <a:pt x="334" y="175"/>
                </a:cubicBezTo>
                <a:cubicBezTo>
                  <a:pt x="355" y="132"/>
                  <a:pt x="393" y="117"/>
                  <a:pt x="431" y="91"/>
                </a:cubicBezTo>
                <a:cubicBezTo>
                  <a:pt x="458" y="72"/>
                  <a:pt x="479" y="54"/>
                  <a:pt x="509" y="39"/>
                </a:cubicBezTo>
                <a:cubicBezTo>
                  <a:pt x="529" y="29"/>
                  <a:pt x="548" y="26"/>
                  <a:pt x="567" y="14"/>
                </a:cubicBezTo>
                <a:cubicBezTo>
                  <a:pt x="652" y="18"/>
                  <a:pt x="722" y="0"/>
                  <a:pt x="781" y="59"/>
                </a:cubicBezTo>
                <a:cubicBezTo>
                  <a:pt x="788" y="83"/>
                  <a:pt x="781" y="81"/>
                  <a:pt x="800" y="72"/>
                </a:cubicBezTo>
                <a:close/>
              </a:path>
            </a:pathLst>
          </a:custGeom>
          <a:solidFill>
            <a:schemeClr val="bg1"/>
          </a:solidFill>
          <a:ln w="9525">
            <a:solidFill>
              <a:schemeClr val="bg1"/>
            </a:solidFill>
            <a:round/>
            <a:headEnd/>
            <a:tailEnd/>
          </a:ln>
        </p:spPr>
        <p:txBody>
          <a:bodyPr/>
          <a:lstStyle/>
          <a:p>
            <a:endParaRPr lang="en-US"/>
          </a:p>
        </p:txBody>
      </p:sp>
      <p:sp>
        <p:nvSpPr>
          <p:cNvPr id="152586" name="WordArt 15"/>
          <p:cNvSpPr>
            <a:spLocks noChangeArrowheads="1" noChangeShapeType="1" noTextEdit="1"/>
          </p:cNvSpPr>
          <p:nvPr/>
        </p:nvSpPr>
        <p:spPr bwMode="auto">
          <a:xfrm>
            <a:off x="457200" y="3352800"/>
            <a:ext cx="1447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3366FF"/>
                </a:solidFill>
                <a:effectLst>
                  <a:outerShdw dist="45791" dir="3378596" algn="ctr" rotWithShape="0">
                    <a:srgbClr val="4D4D4D">
                      <a:alpha val="79999"/>
                    </a:srgbClr>
                  </a:outerShdw>
                </a:effectLst>
                <a:latin typeface="Arial Black"/>
              </a:rPr>
              <a:t>Axial</a:t>
            </a:r>
          </a:p>
        </p:txBody>
      </p:sp>
      <p:pic>
        <p:nvPicPr>
          <p:cNvPr id="11"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98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457200" y="304800"/>
            <a:ext cx="8229600" cy="5821363"/>
          </a:xfrm>
        </p:spPr>
        <p:txBody>
          <a:bodyPr/>
          <a:lstStyle/>
          <a:p>
            <a:r>
              <a:rPr lang="en-US" smtClean="0"/>
              <a:t>Which skeleton is the </a:t>
            </a:r>
            <a:r>
              <a:rPr lang="en-US" smtClean="0">
                <a:solidFill>
                  <a:srgbClr val="3366FF"/>
                </a:solidFill>
              </a:rPr>
              <a:t>axial</a:t>
            </a:r>
            <a:r>
              <a:rPr lang="en-US" smtClean="0"/>
              <a:t>, and which is the </a:t>
            </a:r>
            <a:r>
              <a:rPr lang="en-US" smtClean="0">
                <a:solidFill>
                  <a:srgbClr val="FF66FF"/>
                </a:solidFill>
              </a:rPr>
              <a:t>appendicular</a:t>
            </a:r>
            <a:r>
              <a:rPr lang="en-US" smtClean="0"/>
              <a:t>?</a:t>
            </a:r>
          </a:p>
        </p:txBody>
      </p:sp>
      <p:pic>
        <p:nvPicPr>
          <p:cNvPr id="153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WordArt 5"/>
          <p:cNvSpPr>
            <a:spLocks noChangeArrowheads="1" noChangeShapeType="1" noTextEdit="1"/>
          </p:cNvSpPr>
          <p:nvPr/>
        </p:nvSpPr>
        <p:spPr bwMode="auto">
          <a:xfrm>
            <a:off x="762000" y="17526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33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3605" name="WordArt 7"/>
          <p:cNvSpPr>
            <a:spLocks noChangeArrowheads="1" noChangeShapeType="1" noTextEdit="1"/>
          </p:cNvSpPr>
          <p:nvPr/>
        </p:nvSpPr>
        <p:spPr bwMode="auto">
          <a:xfrm>
            <a:off x="4724400" y="16764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53606" name="WordArt 8"/>
          <p:cNvSpPr>
            <a:spLocks noChangeArrowheads="1" noChangeShapeType="1" noTextEdit="1"/>
          </p:cNvSpPr>
          <p:nvPr/>
        </p:nvSpPr>
        <p:spPr bwMode="auto">
          <a:xfrm>
            <a:off x="4648200" y="2667000"/>
            <a:ext cx="32956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66FF"/>
                </a:solidFill>
                <a:effectLst>
                  <a:outerShdw dist="45791" dir="3378596" algn="ctr" rotWithShape="0">
                    <a:srgbClr val="4D4D4D">
                      <a:alpha val="79999"/>
                    </a:srgbClr>
                  </a:outerShdw>
                </a:effectLst>
                <a:latin typeface="Arial Black"/>
              </a:rPr>
              <a:t>Appendicular</a:t>
            </a:r>
          </a:p>
        </p:txBody>
      </p:sp>
      <p:sp>
        <p:nvSpPr>
          <p:cNvPr id="153607" name="WordArt 10"/>
          <p:cNvSpPr>
            <a:spLocks noChangeArrowheads="1" noChangeShapeType="1" noTextEdit="1"/>
          </p:cNvSpPr>
          <p:nvPr/>
        </p:nvSpPr>
        <p:spPr bwMode="auto">
          <a:xfrm>
            <a:off x="457200" y="3352800"/>
            <a:ext cx="1447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3366FF"/>
                </a:solidFill>
                <a:effectLst>
                  <a:outerShdw dist="45791" dir="3378596" algn="ctr" rotWithShape="0">
                    <a:srgbClr val="4D4D4D">
                      <a:alpha val="79999"/>
                    </a:srgbClr>
                  </a:outerShdw>
                </a:effectLst>
                <a:latin typeface="Arial Black"/>
              </a:rPr>
              <a:t>Axial</a:t>
            </a:r>
          </a:p>
        </p:txBody>
      </p:sp>
      <p:pic>
        <p:nvPicPr>
          <p:cNvPr id="8" name="Picture 2" descr="http://sociallyjazzed.com/wp-content/uploads/2013/09/4-Cs-Socially-Jazzed-Succ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953000"/>
            <a:ext cx="2237362"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76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2" name="TextBox 1"/>
          <p:cNvSpPr txBox="1"/>
          <p:nvPr/>
        </p:nvSpPr>
        <p:spPr>
          <a:xfrm>
            <a:off x="-21772" y="-43208"/>
            <a:ext cx="8730343" cy="1077218"/>
          </a:xfrm>
          <a:prstGeom prst="rect">
            <a:avLst/>
          </a:prstGeom>
          <a:noFill/>
        </p:spPr>
        <p:txBody>
          <a:bodyPr wrap="square" rtlCol="0">
            <a:spAutoFit/>
          </a:bodyPr>
          <a:lstStyle/>
          <a:p>
            <a:pPr lvl="1" eaLnBrk="1" hangingPunct="1"/>
            <a:r>
              <a:rPr lang="en-US" sz="3200" dirty="0" smtClean="0"/>
              <a:t>Which is a long bone, flat bone, irregular bone, and short bone? </a:t>
            </a:r>
            <a:endParaRPr lang="en-US" sz="3200" dirty="0"/>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ounded Rectangle 7"/>
          <p:cNvSpPr/>
          <p:nvPr/>
        </p:nvSpPr>
        <p:spPr>
          <a:xfrm>
            <a:off x="609600" y="2438400"/>
            <a:ext cx="1752600" cy="1124129"/>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185484" y="1592639"/>
            <a:ext cx="2529515"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8"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1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chemeClr val="tx1"/>
                </a:solidFill>
              </a:rPr>
              <a:t>A.) Provides the shape and form.</a:t>
            </a:r>
          </a:p>
          <a:p>
            <a:pPr eaLnBrk="1" hangingPunct="1"/>
            <a:r>
              <a:rPr lang="en-US" smtClean="0">
                <a:solidFill>
                  <a:schemeClr val="tx1"/>
                </a:solidFill>
              </a:rPr>
              <a:t>B.) Supports.</a:t>
            </a:r>
          </a:p>
          <a:p>
            <a:pPr eaLnBrk="1" hangingPunct="1"/>
            <a:r>
              <a:rPr lang="en-US" smtClean="0">
                <a:solidFill>
                  <a:schemeClr val="tx1"/>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98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ounded Rectangle 7"/>
          <p:cNvSpPr/>
          <p:nvPr/>
        </p:nvSpPr>
        <p:spPr>
          <a:xfrm>
            <a:off x="609600" y="2438400"/>
            <a:ext cx="1752600" cy="1124129"/>
          </a:xfrm>
          <a:prstGeom prst="roundRect">
            <a:avLst/>
          </a:prstGeom>
          <a:solidFill>
            <a:schemeClr val="tx1">
              <a:lumMod val="85000"/>
              <a:lumOff val="15000"/>
            </a:schemeClr>
          </a:solidFill>
          <a:ln>
            <a:solidFill>
              <a:schemeClr val="bg1"/>
            </a:solidFill>
          </a:ln>
          <a:effectLst>
            <a:glow rad="2286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185484" y="1592639"/>
            <a:ext cx="2529515"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60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ounded Rectangle 29"/>
          <p:cNvSpPr/>
          <p:nvPr/>
        </p:nvSpPr>
        <p:spPr>
          <a:xfrm>
            <a:off x="3185484" y="1592639"/>
            <a:ext cx="2529515"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298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ounded Rectangle 29"/>
          <p:cNvSpPr/>
          <p:nvPr/>
        </p:nvSpPr>
        <p:spPr>
          <a:xfrm>
            <a:off x="3185484" y="1592639"/>
            <a:ext cx="2529515" cy="751195"/>
          </a:xfrm>
          <a:prstGeom prst="roundRect">
            <a:avLst/>
          </a:prstGeom>
          <a:solidFill>
            <a:schemeClr val="tx1">
              <a:lumMod val="85000"/>
              <a:lumOff val="15000"/>
            </a:schemeClr>
          </a:solidFill>
          <a:ln>
            <a:solidFill>
              <a:schemeClr val="bg1"/>
            </a:solidFill>
          </a:ln>
          <a:effectLst>
            <a:glow rad="2667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979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2" name="TextBox 1"/>
          <p:cNvSpPr txBox="1"/>
          <p:nvPr/>
        </p:nvSpPr>
        <p:spPr>
          <a:xfrm>
            <a:off x="54428" y="35620"/>
            <a:ext cx="8730343" cy="584775"/>
          </a:xfrm>
          <a:prstGeom prst="rect">
            <a:avLst/>
          </a:prstGeom>
          <a:noFill/>
        </p:spPr>
        <p:txBody>
          <a:bodyPr wrap="square" rtlCol="0">
            <a:spAutoFit/>
          </a:bodyPr>
          <a:lstStyle/>
          <a:p>
            <a:pPr lvl="1" eaLnBrk="1" hangingPunct="1"/>
            <a:r>
              <a:rPr lang="en-US" sz="3200" dirty="0" smtClean="0">
                <a:solidFill>
                  <a:schemeClr val="bg1"/>
                </a:solidFill>
              </a:rPr>
              <a:t>? </a:t>
            </a:r>
            <a:endParaRPr lang="en-US" sz="3200" dirty="0">
              <a:solidFill>
                <a:schemeClr val="bg1"/>
              </a:solidFill>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Short Bone</a:t>
            </a:r>
            <a:endParaRPr lang="en-US" sz="32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30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59" name="Text Box 15"/>
          <p:cNvSpPr txBox="1">
            <a:spLocks noChangeArrowheads="1"/>
          </p:cNvSpPr>
          <p:nvPr/>
        </p:nvSpPr>
        <p:spPr bwMode="auto">
          <a:xfrm>
            <a:off x="5334000" y="30480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Long Bone</a:t>
            </a:r>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2" name="TextBox 1"/>
          <p:cNvSpPr txBox="1"/>
          <p:nvPr/>
        </p:nvSpPr>
        <p:spPr>
          <a:xfrm>
            <a:off x="54428" y="35620"/>
            <a:ext cx="8730343" cy="1077218"/>
          </a:xfrm>
          <a:prstGeom prst="rect">
            <a:avLst/>
          </a:prstGeom>
          <a:noFill/>
        </p:spPr>
        <p:txBody>
          <a:bodyPr wrap="square" rtlCol="0">
            <a:spAutoFit/>
          </a:bodyPr>
          <a:lstStyle/>
          <a:p>
            <a:pPr lvl="1" eaLnBrk="1" hangingPunct="1"/>
            <a:r>
              <a:rPr lang="en-US" sz="3200" dirty="0" smtClean="0">
                <a:solidFill>
                  <a:schemeClr val="bg1"/>
                </a:solidFill>
              </a:rPr>
              <a:t>Which is a </a:t>
            </a:r>
            <a:r>
              <a:rPr lang="en-US" sz="3200" dirty="0" smtClean="0">
                <a:solidFill>
                  <a:srgbClr val="FF00FF"/>
                </a:solidFill>
              </a:rPr>
              <a:t>long bone</a:t>
            </a:r>
            <a:r>
              <a:rPr lang="en-US" sz="3200" dirty="0" smtClean="0">
                <a:solidFill>
                  <a:schemeClr val="bg1"/>
                </a:solidFill>
              </a:rPr>
              <a:t>, flat bone, irregular bone, and </a:t>
            </a:r>
            <a:r>
              <a:rPr lang="en-US" sz="3200" dirty="0" smtClean="0">
                <a:solidFill>
                  <a:srgbClr val="FFC000"/>
                </a:solidFill>
              </a:rPr>
              <a:t>short bone</a:t>
            </a:r>
            <a:r>
              <a:rPr lang="en-US" sz="3200" dirty="0" smtClean="0">
                <a:solidFill>
                  <a:schemeClr val="bg1"/>
                </a:solidFill>
              </a:rPr>
              <a:t>? </a:t>
            </a:r>
            <a:endParaRPr lang="en-US" sz="3200" dirty="0">
              <a:solidFill>
                <a:schemeClr val="bg1"/>
              </a:solidFill>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Short Bone</a:t>
            </a:r>
            <a:endParaRPr lang="en-US" sz="32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31" name="Rounded Rectangle 30"/>
          <p:cNvSpPr/>
          <p:nvPr/>
        </p:nvSpPr>
        <p:spPr>
          <a:xfrm>
            <a:off x="3163714" y="4666014"/>
            <a:ext cx="2856086" cy="751195"/>
          </a:xfrm>
          <a:prstGeom prst="roundRect">
            <a:avLst/>
          </a:prstGeom>
          <a:solidFill>
            <a:schemeClr val="tx1">
              <a:lumMod val="85000"/>
              <a:lumOff val="15000"/>
            </a:schemeClr>
          </a:solidFill>
          <a:ln>
            <a:solidFill>
              <a:schemeClr val="bg1"/>
            </a:solidFill>
          </a:ln>
          <a:effectLst>
            <a:glow rad="292100">
              <a:srgbClr val="CC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776853"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1"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22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2" name="TextBox 1"/>
          <p:cNvSpPr txBox="1"/>
          <p:nvPr/>
        </p:nvSpPr>
        <p:spPr>
          <a:xfrm>
            <a:off x="54428" y="35620"/>
            <a:ext cx="8730343" cy="584775"/>
          </a:xfrm>
          <a:prstGeom prst="rect">
            <a:avLst/>
          </a:prstGeom>
          <a:noFill/>
        </p:spPr>
        <p:txBody>
          <a:bodyPr wrap="square" rtlCol="0">
            <a:spAutoFit/>
          </a:bodyPr>
          <a:lstStyle/>
          <a:p>
            <a:pPr lvl="1" eaLnBrk="1" hangingPunct="1"/>
            <a:r>
              <a:rPr lang="en-US" sz="3200" dirty="0" smtClean="0">
                <a:solidFill>
                  <a:schemeClr val="bg1"/>
                </a:solidFill>
              </a:rPr>
              <a:t>? </a:t>
            </a:r>
            <a:endParaRPr lang="en-US" sz="3200" dirty="0">
              <a:solidFill>
                <a:schemeClr val="bg1"/>
              </a:solidFill>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CC66FF"/>
                </a:soli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solidFill>
                <a:srgbClr val="CC66FF"/>
              </a:soli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Short Bone</a:t>
            </a:r>
            <a:endParaRPr lang="en-US" sz="32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590800"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1"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338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 Bone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CC66FF"/>
                </a:soli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solidFill>
                <a:srgbClr val="CC66FF"/>
              </a:soli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Short Bone</a:t>
            </a:r>
            <a:endParaRPr lang="en-US" sz="32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32" name="Rounded Rectangle 31"/>
          <p:cNvSpPr/>
          <p:nvPr/>
        </p:nvSpPr>
        <p:spPr>
          <a:xfrm>
            <a:off x="6287914" y="1687205"/>
            <a:ext cx="2703686" cy="751195"/>
          </a:xfrm>
          <a:prstGeom prst="roundRect">
            <a:avLst/>
          </a:prstGeom>
          <a:solidFill>
            <a:schemeClr val="tx1">
              <a:lumMod val="85000"/>
              <a:lumOff val="15000"/>
            </a:schemeClr>
          </a:solidFill>
          <a:ln>
            <a:solidFill>
              <a:schemeClr val="bg1"/>
            </a:solidFill>
          </a:ln>
          <a:effectLst>
            <a:glow rad="241300">
              <a:srgbClr val="FF5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590800"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740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84238"/>
            <a:ext cx="4343400" cy="5622925"/>
          </a:xfrm>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2286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05000"/>
            <a:ext cx="28956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133600"/>
            <a:ext cx="365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6" name="Line 12"/>
          <p:cNvSpPr>
            <a:spLocks noChangeShapeType="1"/>
          </p:cNvSpPr>
          <p:nvPr/>
        </p:nvSpPr>
        <p:spPr bwMode="auto">
          <a:xfrm flipH="1">
            <a:off x="4876800" y="5334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976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latin typeface="Verdana" pitchFamily="34" charset="0"/>
              </a:rPr>
              <a:t>Copyright © 2010 Ryan P. Murphy</a:t>
            </a:r>
            <a:endParaRPr lang="en-US" sz="3200">
              <a:latin typeface="Tahoma" pitchFamily="34" charset="0"/>
            </a:endParaRPr>
          </a:p>
        </p:txBody>
      </p:sp>
      <p:sp>
        <p:nvSpPr>
          <p:cNvPr id="2" name="TextBox 1"/>
          <p:cNvSpPr txBox="1"/>
          <p:nvPr/>
        </p:nvSpPr>
        <p:spPr>
          <a:xfrm>
            <a:off x="54428" y="35620"/>
            <a:ext cx="8730343" cy="584775"/>
          </a:xfrm>
          <a:prstGeom prst="rect">
            <a:avLst/>
          </a:prstGeom>
          <a:noFill/>
        </p:spPr>
        <p:txBody>
          <a:bodyPr wrap="square" rtlCol="0">
            <a:spAutoFit/>
          </a:bodyPr>
          <a:lstStyle/>
          <a:p>
            <a:pPr lvl="1" eaLnBrk="1" hangingPunct="1"/>
            <a:r>
              <a:rPr lang="en-US" sz="3200" dirty="0" smtClean="0">
                <a:solidFill>
                  <a:schemeClr val="bg1"/>
                </a:solidFill>
              </a:rPr>
              <a:t>? </a:t>
            </a:r>
            <a:endParaRPr lang="en-US" sz="3200" dirty="0">
              <a:solidFill>
                <a:schemeClr val="bg1"/>
              </a:solidFill>
            </a:endParaRPr>
          </a:p>
        </p:txBody>
      </p:sp>
      <p:sp>
        <p:nvSpPr>
          <p:cNvPr id="4" name="Rectangle 3"/>
          <p:cNvSpPr/>
          <p:nvPr/>
        </p:nvSpPr>
        <p:spPr>
          <a:xfrm>
            <a:off x="473000" y="2362200"/>
            <a:ext cx="1467068" cy="1200329"/>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Long</a:t>
            </a:r>
          </a:p>
          <a:p>
            <a:pPr algn="ctr"/>
            <a:r>
              <a:rPr lang="en-US" sz="36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 Bone</a:t>
            </a:r>
            <a:endParaRPr lang="en-US" sz="36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5" name="Rectangle 4"/>
          <p:cNvSpPr/>
          <p:nvPr/>
        </p:nvSpPr>
        <p:spPr>
          <a:xfrm>
            <a:off x="6496965" y="1715869"/>
            <a:ext cx="228780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5050"/>
                </a:solidFill>
                <a:effectLst>
                  <a:outerShdw blurRad="50800" algn="tl" rotWithShape="0">
                    <a:srgbClr val="000000"/>
                  </a:outerShdw>
                </a:effectLst>
              </a:rPr>
              <a:t>Flat Bone</a:t>
            </a:r>
            <a:endParaRPr lang="en-US" sz="3600" b="1" cap="none" spc="0" dirty="0">
              <a:ln w="17780" cmpd="sng">
                <a:solidFill>
                  <a:srgbClr val="FFFFFF"/>
                </a:solidFill>
                <a:prstDash val="solid"/>
                <a:miter lim="800000"/>
              </a:ln>
              <a:solidFill>
                <a:srgbClr val="FF5050"/>
              </a:solidFill>
              <a:effectLst>
                <a:outerShdw blurRad="50800" algn="tl" rotWithShape="0">
                  <a:srgbClr val="000000"/>
                </a:outerShdw>
              </a:effectLst>
            </a:endParaRPr>
          </a:p>
        </p:txBody>
      </p:sp>
      <p:sp>
        <p:nvSpPr>
          <p:cNvPr id="6" name="Rectangle 5"/>
          <p:cNvSpPr/>
          <p:nvPr/>
        </p:nvSpPr>
        <p:spPr>
          <a:xfrm>
            <a:off x="3163714" y="4749225"/>
            <a:ext cx="298671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CC66FF"/>
                </a:solidFill>
                <a:effectLst>
                  <a:outerShdw blurRad="50800" algn="tl" rotWithShape="0">
                    <a:srgbClr val="000000"/>
                  </a:outerShdw>
                </a:effectLst>
              </a:rPr>
              <a:t>Irregular Bone</a:t>
            </a:r>
            <a:endParaRPr lang="en-US" sz="3200" b="1" cap="none" spc="0" dirty="0">
              <a:ln w="17780" cmpd="sng">
                <a:solidFill>
                  <a:srgbClr val="FFFFFF"/>
                </a:solidFill>
                <a:prstDash val="solid"/>
                <a:miter lim="800000"/>
              </a:ln>
              <a:solidFill>
                <a:srgbClr val="CC66FF"/>
              </a:solidFill>
              <a:effectLst>
                <a:outerShdw blurRad="50800" algn="tl" rotWithShape="0">
                  <a:srgbClr val="000000"/>
                </a:outerShdw>
              </a:effectLst>
            </a:endParaRPr>
          </a:p>
        </p:txBody>
      </p:sp>
      <p:sp>
        <p:nvSpPr>
          <p:cNvPr id="7" name="Rectangle 6"/>
          <p:cNvSpPr/>
          <p:nvPr/>
        </p:nvSpPr>
        <p:spPr>
          <a:xfrm>
            <a:off x="3353428" y="1715869"/>
            <a:ext cx="239360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Short Bone</a:t>
            </a:r>
            <a:endParaRPr lang="en-US" sz="32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10" name="Rectangle 9"/>
          <p:cNvSpPr/>
          <p:nvPr/>
        </p:nvSpPr>
        <p:spPr>
          <a:xfrm>
            <a:off x="65313" y="250069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776853" y="1506571"/>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2590800" y="4493879"/>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5945512" y="16718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1" name="Picture 2" descr="http://fblog.futurebrand.com/wp-content/uploads/2013/02/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74229"/>
            <a:ext cx="996043" cy="996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481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457200" y="228600"/>
            <a:ext cx="8153400" cy="5897563"/>
          </a:xfrm>
        </p:spPr>
        <p:txBody>
          <a:bodyPr/>
          <a:lstStyle/>
          <a:p>
            <a:pPr eaLnBrk="1" hangingPunct="1"/>
            <a:r>
              <a:rPr lang="en-US" smtClean="0"/>
              <a:t>Name the two important connective tissues shown in the pictures below.</a:t>
            </a:r>
          </a:p>
        </p:txBody>
      </p:sp>
      <p:sp>
        <p:nvSpPr>
          <p:cNvPr id="95235"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95236"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95237"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95238"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952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5240"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952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5242"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95243"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95244"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sp>
        <p:nvSpPr>
          <p:cNvPr id="95246"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35842" name="Picture 2" descr="http://www.talkshoe.com/custom/images/icons/TC-73777-Ma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960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228600"/>
            <a:ext cx="8305800" cy="5897563"/>
          </a:xfrm>
        </p:spPr>
        <p:txBody>
          <a:bodyPr/>
          <a:lstStyle/>
          <a:p>
            <a:pPr eaLnBrk="1" hangingPunct="1"/>
            <a:r>
              <a:rPr lang="en-US" smtClean="0"/>
              <a:t>Name the two important connective tissues shown in the pictures below.</a:t>
            </a:r>
          </a:p>
        </p:txBody>
      </p:sp>
      <p:sp>
        <p:nvSpPr>
          <p:cNvPr id="96259"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96260"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96261"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96262"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962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6264"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962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6266"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96267"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96268"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sp>
        <p:nvSpPr>
          <p:cNvPr id="96270"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5" name="Picture 2" descr="http://www.talkshoe.com/custom/images/icons/TC-73777-Ma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5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chemeClr val="tx1"/>
                </a:solidFill>
              </a:rPr>
              <a:t>B.) Supports.</a:t>
            </a:r>
          </a:p>
          <a:p>
            <a:pPr eaLnBrk="1" hangingPunct="1"/>
            <a:r>
              <a:rPr lang="en-US" smtClean="0">
                <a:solidFill>
                  <a:schemeClr val="tx1"/>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049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228600"/>
            <a:ext cx="8382000" cy="5897563"/>
          </a:xfrm>
        </p:spPr>
        <p:txBody>
          <a:bodyPr/>
          <a:lstStyle/>
          <a:p>
            <a:pPr eaLnBrk="1" hangingPunct="1"/>
            <a:r>
              <a:rPr lang="en-US" smtClean="0"/>
              <a:t>Name the two important connective tissues shown in the pictures below.</a:t>
            </a:r>
          </a:p>
        </p:txBody>
      </p:sp>
      <p:sp>
        <p:nvSpPr>
          <p:cNvPr id="97283"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97284"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97285"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97286"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9728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7288"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972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7290"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97291"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97292"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pic>
        <p:nvPicPr>
          <p:cNvPr id="9729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676400"/>
            <a:ext cx="1808163" cy="1981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95" name="WordArt 16"/>
          <p:cNvSpPr>
            <a:spLocks noChangeArrowheads="1" noChangeShapeType="1" noTextEdit="1"/>
          </p:cNvSpPr>
          <p:nvPr/>
        </p:nvSpPr>
        <p:spPr bwMode="auto">
          <a:xfrm>
            <a:off x="609600" y="2971800"/>
            <a:ext cx="3429000" cy="457200"/>
          </a:xfrm>
          <a:prstGeom prst="rect">
            <a:avLst/>
          </a:prstGeom>
        </p:spPr>
        <p:txBody>
          <a:bodyPr wrap="none" fromWordArt="1">
            <a:prstTxWarp prst="textPlain">
              <a:avLst>
                <a:gd name="adj" fmla="val 50000"/>
              </a:avLst>
            </a:prstTxWarp>
          </a:bodyPr>
          <a:lstStyle/>
          <a:p>
            <a:pPr algn="ctr"/>
            <a:r>
              <a:rPr lang="en-US" sz="3600" kern="10" spc="720">
                <a:ln w="38100">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TENDON</a:t>
            </a:r>
          </a:p>
        </p:txBody>
      </p:sp>
      <p:sp>
        <p:nvSpPr>
          <p:cNvPr id="97296" name="WordArt 17"/>
          <p:cNvSpPr>
            <a:spLocks noChangeArrowheads="1" noChangeShapeType="1" noTextEdit="1"/>
          </p:cNvSpPr>
          <p:nvPr/>
        </p:nvSpPr>
        <p:spPr bwMode="auto">
          <a:xfrm>
            <a:off x="3505200" y="1752600"/>
            <a:ext cx="609600" cy="381000"/>
          </a:xfrm>
          <a:prstGeom prst="rect">
            <a:avLst/>
          </a:prstGeom>
        </p:spPr>
        <p:txBody>
          <a:bodyPr wrap="none" fromWordArt="1">
            <a:prstTxWarp prst="textPlain">
              <a:avLst>
                <a:gd name="adj" fmla="val 50000"/>
              </a:avLst>
            </a:prstTxWarp>
          </a:bodyPr>
          <a:lstStyle/>
          <a:p>
            <a:pPr algn="ctr"/>
            <a:r>
              <a:rPr lang="en-US" sz="3600" kern="10" spc="720">
                <a:ln w="38100">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a:t>
            </a:r>
          </a:p>
        </p:txBody>
      </p:sp>
      <p:sp>
        <p:nvSpPr>
          <p:cNvPr id="97298" name="Rectangle 1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9" name="Picture 2" descr="http://www.talkshoe.com/custom/images/icons/TC-73777-Main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29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0" y="228600"/>
            <a:ext cx="8458200" cy="5897563"/>
          </a:xfrm>
        </p:spPr>
        <p:txBody>
          <a:bodyPr/>
          <a:lstStyle/>
          <a:p>
            <a:pPr eaLnBrk="1" hangingPunct="1"/>
            <a:r>
              <a:rPr lang="en-US" smtClean="0"/>
              <a:t>Name the two important connective tissues shown in the pictures below.</a:t>
            </a:r>
          </a:p>
        </p:txBody>
      </p:sp>
      <p:sp>
        <p:nvSpPr>
          <p:cNvPr id="98307"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98308"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98309"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98310"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983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8312"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983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8314"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98315"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98316"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pic>
        <p:nvPicPr>
          <p:cNvPr id="9831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676400"/>
            <a:ext cx="1808163" cy="1981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18" name="WordArt 15"/>
          <p:cNvSpPr>
            <a:spLocks noChangeArrowheads="1" noChangeShapeType="1" noTextEdit="1"/>
          </p:cNvSpPr>
          <p:nvPr/>
        </p:nvSpPr>
        <p:spPr bwMode="auto">
          <a:xfrm>
            <a:off x="609600" y="2971800"/>
            <a:ext cx="3429000" cy="4572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TENDON</a:t>
            </a:r>
          </a:p>
        </p:txBody>
      </p:sp>
      <p:sp>
        <p:nvSpPr>
          <p:cNvPr id="98319" name="WordArt 16"/>
          <p:cNvSpPr>
            <a:spLocks noChangeArrowheads="1" noChangeShapeType="1" noTextEdit="1"/>
          </p:cNvSpPr>
          <p:nvPr/>
        </p:nvSpPr>
        <p:spPr bwMode="auto">
          <a:xfrm>
            <a:off x="3505200" y="1752600"/>
            <a:ext cx="609600" cy="3810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a:t>
            </a:r>
          </a:p>
        </p:txBody>
      </p:sp>
      <p:sp>
        <p:nvSpPr>
          <p:cNvPr id="98321" name="Rectangle 1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8" name="Picture 2" descr="http://www.talkshoe.com/custom/images/icons/TC-73777-Main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804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457200" y="228600"/>
            <a:ext cx="8305800" cy="5897563"/>
          </a:xfrm>
        </p:spPr>
        <p:txBody>
          <a:bodyPr/>
          <a:lstStyle/>
          <a:p>
            <a:pPr eaLnBrk="1" hangingPunct="1"/>
            <a:r>
              <a:rPr lang="en-US" smtClean="0"/>
              <a:t>Name the two important connective tissues shown in the pictures below.</a:t>
            </a:r>
          </a:p>
        </p:txBody>
      </p:sp>
      <p:sp>
        <p:nvSpPr>
          <p:cNvPr id="99331"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99332"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99333"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99334"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993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9336"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993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9338"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99339"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99340"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pic>
        <p:nvPicPr>
          <p:cNvPr id="9934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676400"/>
            <a:ext cx="1808163" cy="1981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934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676400"/>
            <a:ext cx="1938338" cy="1981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43" name="WordArt 16"/>
          <p:cNvSpPr>
            <a:spLocks noChangeArrowheads="1" noChangeShapeType="1" noTextEdit="1"/>
          </p:cNvSpPr>
          <p:nvPr/>
        </p:nvSpPr>
        <p:spPr bwMode="auto">
          <a:xfrm>
            <a:off x="5181600" y="2971800"/>
            <a:ext cx="3581400" cy="571500"/>
          </a:xfrm>
          <a:prstGeom prst="rect">
            <a:avLst/>
          </a:prstGeom>
        </p:spPr>
        <p:txBody>
          <a:bodyPr wrap="none" fromWordArt="1">
            <a:prstTxWarp prst="textPlain">
              <a:avLst>
                <a:gd name="adj" fmla="val 50000"/>
              </a:avLst>
            </a:prstTxWarp>
          </a:bodyPr>
          <a:lstStyle/>
          <a:p>
            <a:pPr algn="ctr"/>
            <a:r>
              <a:rPr lang="en-US" sz="3600" kern="10" spc="720">
                <a:ln w="38100">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LIGAMENT</a:t>
            </a:r>
          </a:p>
        </p:txBody>
      </p:sp>
      <p:sp>
        <p:nvSpPr>
          <p:cNvPr id="99344" name="WordArt 17"/>
          <p:cNvSpPr>
            <a:spLocks noChangeArrowheads="1" noChangeShapeType="1" noTextEdit="1"/>
          </p:cNvSpPr>
          <p:nvPr/>
        </p:nvSpPr>
        <p:spPr bwMode="auto">
          <a:xfrm>
            <a:off x="609600" y="2971800"/>
            <a:ext cx="3429000" cy="4572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TENDON</a:t>
            </a:r>
          </a:p>
        </p:txBody>
      </p:sp>
      <p:sp>
        <p:nvSpPr>
          <p:cNvPr id="99345" name="WordArt 18"/>
          <p:cNvSpPr>
            <a:spLocks noChangeArrowheads="1" noChangeShapeType="1" noTextEdit="1"/>
          </p:cNvSpPr>
          <p:nvPr/>
        </p:nvSpPr>
        <p:spPr bwMode="auto">
          <a:xfrm>
            <a:off x="3505200" y="1752600"/>
            <a:ext cx="609600" cy="3810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a:t>
            </a:r>
          </a:p>
        </p:txBody>
      </p:sp>
      <p:sp>
        <p:nvSpPr>
          <p:cNvPr id="99346" name="WordArt 19"/>
          <p:cNvSpPr>
            <a:spLocks noChangeArrowheads="1" noChangeShapeType="1" noTextEdit="1"/>
          </p:cNvSpPr>
          <p:nvPr/>
        </p:nvSpPr>
        <p:spPr bwMode="auto">
          <a:xfrm>
            <a:off x="6934200" y="2286000"/>
            <a:ext cx="457200" cy="419100"/>
          </a:xfrm>
          <a:prstGeom prst="rect">
            <a:avLst/>
          </a:prstGeom>
        </p:spPr>
        <p:txBody>
          <a:bodyPr wrap="none" fromWordArt="1">
            <a:prstTxWarp prst="textPlain">
              <a:avLst>
                <a:gd name="adj" fmla="val 50000"/>
              </a:avLst>
            </a:prstTxWarp>
          </a:bodyPr>
          <a:lstStyle/>
          <a:p>
            <a:pPr algn="ctr"/>
            <a:r>
              <a:rPr lang="en-US" sz="3600" kern="10" spc="720">
                <a:ln w="57150">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a:t>
            </a:r>
          </a:p>
        </p:txBody>
      </p:sp>
      <p:sp>
        <p:nvSpPr>
          <p:cNvPr id="99348" name="Rectangle 2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21" name="Picture 2" descr="http://www.talkshoe.com/custom/images/icons/TC-73777-Main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392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457200" y="228600"/>
            <a:ext cx="8382000" cy="5897563"/>
          </a:xfrm>
        </p:spPr>
        <p:txBody>
          <a:bodyPr/>
          <a:lstStyle/>
          <a:p>
            <a:pPr eaLnBrk="1" hangingPunct="1"/>
            <a:r>
              <a:rPr lang="en-US" smtClean="0"/>
              <a:t>Name the two important connective tissues shown in the pictures below.</a:t>
            </a:r>
          </a:p>
        </p:txBody>
      </p:sp>
      <p:sp>
        <p:nvSpPr>
          <p:cNvPr id="100355" name="AutoShape 4"/>
          <p:cNvSpPr>
            <a:spLocks noChangeArrowheads="1"/>
          </p:cNvSpPr>
          <p:nvPr/>
        </p:nvSpPr>
        <p:spPr bwMode="auto">
          <a:xfrm rot="-1133166">
            <a:off x="819150" y="4384675"/>
            <a:ext cx="1981200" cy="381000"/>
          </a:xfrm>
          <a:prstGeom prst="leftRightArrow">
            <a:avLst>
              <a:gd name="adj1" fmla="val 50000"/>
              <a:gd name="adj2" fmla="val 104000"/>
            </a:avLst>
          </a:prstGeom>
          <a:solidFill>
            <a:schemeClr val="accent2"/>
          </a:solidFill>
          <a:ln w="9525">
            <a:solidFill>
              <a:schemeClr val="tx1"/>
            </a:solidFill>
            <a:miter lim="800000"/>
            <a:headEnd/>
            <a:tailEnd/>
          </a:ln>
        </p:spPr>
        <p:txBody>
          <a:bodyPr wrap="none" anchor="ctr"/>
          <a:lstStyle/>
          <a:p>
            <a:endParaRPr lang="en-US"/>
          </a:p>
        </p:txBody>
      </p:sp>
      <p:sp>
        <p:nvSpPr>
          <p:cNvPr id="100356" name="AutoShape 5"/>
          <p:cNvSpPr>
            <a:spLocks noChangeArrowheads="1"/>
          </p:cNvSpPr>
          <p:nvPr/>
        </p:nvSpPr>
        <p:spPr bwMode="auto">
          <a:xfrm rot="-1133166">
            <a:off x="1441450" y="5168900"/>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sp>
        <p:nvSpPr>
          <p:cNvPr id="100357" name="AutoShape 6"/>
          <p:cNvSpPr>
            <a:spLocks noChangeArrowheads="1"/>
          </p:cNvSpPr>
          <p:nvPr/>
        </p:nvSpPr>
        <p:spPr bwMode="auto">
          <a:xfrm rot="-3599740">
            <a:off x="2476500" y="3314700"/>
            <a:ext cx="1219200" cy="381000"/>
          </a:xfrm>
          <a:prstGeom prst="leftRightArrow">
            <a:avLst>
              <a:gd name="adj1" fmla="val 50000"/>
              <a:gd name="adj2" fmla="val 64000"/>
            </a:avLst>
          </a:prstGeom>
          <a:solidFill>
            <a:schemeClr val="accent2"/>
          </a:solidFill>
          <a:ln w="9525">
            <a:solidFill>
              <a:schemeClr val="tx1"/>
            </a:solidFill>
            <a:miter lim="800000"/>
            <a:headEnd/>
            <a:tailEnd/>
          </a:ln>
        </p:spPr>
        <p:txBody>
          <a:bodyPr wrap="none" anchor="ctr"/>
          <a:lstStyle/>
          <a:p>
            <a:endParaRPr lang="en-US"/>
          </a:p>
        </p:txBody>
      </p:sp>
      <p:sp>
        <p:nvSpPr>
          <p:cNvPr id="100358" name="AutoShape 7"/>
          <p:cNvSpPr>
            <a:spLocks noChangeArrowheads="1"/>
          </p:cNvSpPr>
          <p:nvPr/>
        </p:nvSpPr>
        <p:spPr bwMode="auto">
          <a:xfrm rot="3215300">
            <a:off x="2743200" y="5105401"/>
            <a:ext cx="1158875" cy="381000"/>
          </a:xfrm>
          <a:prstGeom prst="leftRightArrow">
            <a:avLst>
              <a:gd name="adj1" fmla="val 50000"/>
              <a:gd name="adj2" fmla="val 60833"/>
            </a:avLst>
          </a:prstGeom>
          <a:solidFill>
            <a:schemeClr val="accent2"/>
          </a:solidFill>
          <a:ln w="9525">
            <a:solidFill>
              <a:schemeClr val="tx1"/>
            </a:solidFill>
            <a:miter lim="800000"/>
            <a:headEnd/>
            <a:tailEnd/>
          </a:ln>
        </p:spPr>
        <p:txBody>
          <a:bodyPr wrap="none" anchor="ctr"/>
          <a:lstStyle/>
          <a:p>
            <a:endParaRPr lang="en-US"/>
          </a:p>
        </p:txBody>
      </p:sp>
      <p:pic>
        <p:nvPicPr>
          <p:cNvPr id="1003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50958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0360" name="AutoShape 9"/>
          <p:cNvSpPr>
            <a:spLocks noChangeArrowheads="1"/>
          </p:cNvSpPr>
          <p:nvPr/>
        </p:nvSpPr>
        <p:spPr bwMode="auto">
          <a:xfrm rot="478607">
            <a:off x="1828800" y="3352800"/>
            <a:ext cx="457200" cy="2514600"/>
          </a:xfrm>
          <a:prstGeom prst="upArrow">
            <a:avLst>
              <a:gd name="adj1" fmla="val 50000"/>
              <a:gd name="adj2" fmla="val 137500"/>
            </a:avLst>
          </a:prstGeom>
          <a:solidFill>
            <a:schemeClr val="tx1"/>
          </a:solidFill>
          <a:ln w="38100">
            <a:solidFill>
              <a:schemeClr val="bg1"/>
            </a:solidFill>
            <a:miter lim="800000"/>
            <a:headEnd/>
            <a:tailEnd/>
          </a:ln>
        </p:spPr>
        <p:txBody>
          <a:bodyPr wrap="none" anchor="ctr"/>
          <a:lstStyle/>
          <a:p>
            <a:endParaRPr lang="en-US"/>
          </a:p>
        </p:txBody>
      </p:sp>
      <p:pic>
        <p:nvPicPr>
          <p:cNvPr id="10036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038600" cy="5114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0362" name="Text Box 11"/>
          <p:cNvSpPr txBox="1">
            <a:spLocks noChangeArrowheads="1"/>
          </p:cNvSpPr>
          <p:nvPr/>
        </p:nvSpPr>
        <p:spPr bwMode="auto">
          <a:xfrm>
            <a:off x="457200" y="15240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A</a:t>
            </a:r>
          </a:p>
        </p:txBody>
      </p:sp>
      <p:sp>
        <p:nvSpPr>
          <p:cNvPr id="100363" name="Text Box 12"/>
          <p:cNvSpPr txBox="1">
            <a:spLocks noChangeArrowheads="1"/>
          </p:cNvSpPr>
          <p:nvPr/>
        </p:nvSpPr>
        <p:spPr bwMode="auto">
          <a:xfrm>
            <a:off x="4876800" y="1600200"/>
            <a:ext cx="99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a:t>B</a:t>
            </a:r>
          </a:p>
        </p:txBody>
      </p:sp>
      <p:sp>
        <p:nvSpPr>
          <p:cNvPr id="100364" name="Freeform 13"/>
          <p:cNvSpPr>
            <a:spLocks/>
          </p:cNvSpPr>
          <p:nvPr/>
        </p:nvSpPr>
        <p:spPr bwMode="auto">
          <a:xfrm>
            <a:off x="6665913" y="3846513"/>
            <a:ext cx="585787" cy="260350"/>
          </a:xfrm>
          <a:custGeom>
            <a:avLst/>
            <a:gdLst>
              <a:gd name="T0" fmla="*/ 675401299 w 369"/>
              <a:gd name="T1" fmla="*/ 108365925 h 164"/>
              <a:gd name="T2" fmla="*/ 342740957 w 369"/>
              <a:gd name="T3" fmla="*/ 5040313 h 164"/>
              <a:gd name="T4" fmla="*/ 37801518 w 369"/>
              <a:gd name="T5" fmla="*/ 55443438 h 164"/>
              <a:gd name="T6" fmla="*/ 63003059 w 369"/>
              <a:gd name="T7" fmla="*/ 183972200 h 164"/>
              <a:gd name="T8" fmla="*/ 496469564 w 369"/>
              <a:gd name="T9" fmla="*/ 337700938 h 164"/>
              <a:gd name="T10" fmla="*/ 647678810 w 369"/>
              <a:gd name="T11" fmla="*/ 388104063 h 164"/>
              <a:gd name="T12" fmla="*/ 725804380 w 369"/>
              <a:gd name="T13" fmla="*/ 413305625 h 164"/>
              <a:gd name="T14" fmla="*/ 929936069 w 369"/>
              <a:gd name="T15" fmla="*/ 284776863 h 164"/>
              <a:gd name="T16" fmla="*/ 675401299 w 369"/>
              <a:gd name="T17" fmla="*/ 1083659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164"/>
              <a:gd name="T29" fmla="*/ 369 w 369"/>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164">
                <a:moveTo>
                  <a:pt x="268" y="43"/>
                </a:moveTo>
                <a:cubicBezTo>
                  <a:pt x="224" y="29"/>
                  <a:pt x="181" y="13"/>
                  <a:pt x="136" y="2"/>
                </a:cubicBezTo>
                <a:cubicBezTo>
                  <a:pt x="96" y="9"/>
                  <a:pt x="49" y="0"/>
                  <a:pt x="15" y="22"/>
                </a:cubicBezTo>
                <a:cubicBezTo>
                  <a:pt x="0" y="31"/>
                  <a:pt x="19" y="57"/>
                  <a:pt x="25" y="73"/>
                </a:cubicBezTo>
                <a:cubicBezTo>
                  <a:pt x="44" y="124"/>
                  <a:pt x="152" y="128"/>
                  <a:pt x="197" y="134"/>
                </a:cubicBezTo>
                <a:cubicBezTo>
                  <a:pt x="217" y="141"/>
                  <a:pt x="237" y="147"/>
                  <a:pt x="257" y="154"/>
                </a:cubicBezTo>
                <a:cubicBezTo>
                  <a:pt x="267" y="157"/>
                  <a:pt x="288" y="164"/>
                  <a:pt x="288" y="164"/>
                </a:cubicBezTo>
                <a:cubicBezTo>
                  <a:pt x="337" y="152"/>
                  <a:pt x="352" y="162"/>
                  <a:pt x="369" y="113"/>
                </a:cubicBezTo>
                <a:cubicBezTo>
                  <a:pt x="319" y="65"/>
                  <a:pt x="347" y="69"/>
                  <a:pt x="268" y="43"/>
                </a:cubicBezTo>
                <a:close/>
              </a:path>
            </a:pathLst>
          </a:custGeom>
          <a:solidFill>
            <a:srgbClr val="C0C0C0"/>
          </a:solidFill>
          <a:ln w="9525">
            <a:solidFill>
              <a:srgbClr val="C0C0C0"/>
            </a:solidFill>
            <a:round/>
            <a:headEnd/>
            <a:tailEnd/>
          </a:ln>
        </p:spPr>
        <p:txBody>
          <a:bodyPr/>
          <a:lstStyle/>
          <a:p>
            <a:endParaRPr lang="en-US"/>
          </a:p>
        </p:txBody>
      </p:sp>
      <p:pic>
        <p:nvPicPr>
          <p:cNvPr id="10036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676400"/>
            <a:ext cx="1808163" cy="1981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036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676400"/>
            <a:ext cx="1938338" cy="1981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0367" name="WordArt 16"/>
          <p:cNvSpPr>
            <a:spLocks noChangeArrowheads="1" noChangeShapeType="1" noTextEdit="1"/>
          </p:cNvSpPr>
          <p:nvPr/>
        </p:nvSpPr>
        <p:spPr bwMode="auto">
          <a:xfrm>
            <a:off x="5181600" y="2971800"/>
            <a:ext cx="3581400"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LIGAMENT</a:t>
            </a:r>
          </a:p>
        </p:txBody>
      </p:sp>
      <p:sp>
        <p:nvSpPr>
          <p:cNvPr id="100368" name="WordArt 17"/>
          <p:cNvSpPr>
            <a:spLocks noChangeArrowheads="1" noChangeShapeType="1" noTextEdit="1"/>
          </p:cNvSpPr>
          <p:nvPr/>
        </p:nvSpPr>
        <p:spPr bwMode="auto">
          <a:xfrm>
            <a:off x="609600" y="2971800"/>
            <a:ext cx="3429000" cy="4572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TENDON</a:t>
            </a:r>
          </a:p>
        </p:txBody>
      </p:sp>
      <p:sp>
        <p:nvSpPr>
          <p:cNvPr id="100369" name="WordArt 18"/>
          <p:cNvSpPr>
            <a:spLocks noChangeArrowheads="1" noChangeShapeType="1" noTextEdit="1"/>
          </p:cNvSpPr>
          <p:nvPr/>
        </p:nvSpPr>
        <p:spPr bwMode="auto">
          <a:xfrm>
            <a:off x="3505200" y="1752600"/>
            <a:ext cx="609600" cy="38100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a:t>
            </a:r>
          </a:p>
        </p:txBody>
      </p:sp>
      <p:sp>
        <p:nvSpPr>
          <p:cNvPr id="100370" name="WordArt 19"/>
          <p:cNvSpPr>
            <a:spLocks noChangeArrowheads="1" noChangeShapeType="1" noTextEdit="1"/>
          </p:cNvSpPr>
          <p:nvPr/>
        </p:nvSpPr>
        <p:spPr bwMode="auto">
          <a:xfrm>
            <a:off x="6934200" y="2286000"/>
            <a:ext cx="457200" cy="419100"/>
          </a:xfrm>
          <a:prstGeom prst="rect">
            <a:avLst/>
          </a:prstGeom>
        </p:spPr>
        <p:txBody>
          <a:bodyPr wrap="none" fromWordArt="1">
            <a:prstTxWarp prst="textPlain">
              <a:avLst>
                <a:gd name="adj" fmla="val 50000"/>
              </a:avLst>
            </a:prstTxWarp>
          </a:bodyPr>
          <a:lstStyle/>
          <a:p>
            <a:pPr algn="ctr"/>
            <a:r>
              <a:rPr lang="en-US" sz="3600" kern="10" spc="720">
                <a:ln w="5715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a:t>
            </a:r>
          </a:p>
        </p:txBody>
      </p:sp>
      <p:sp>
        <p:nvSpPr>
          <p:cNvPr id="100372" name="Rectangle 2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21" name="Picture 2" descr="http://www.talkshoe.com/custom/images/icons/TC-73777-Main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185057"/>
            <a:ext cx="773622" cy="1066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68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4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23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887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457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6" name="Rectangle 5"/>
          <p:cNvSpPr/>
          <p:nvPr/>
        </p:nvSpPr>
        <p:spPr>
          <a:xfrm>
            <a:off x="5461625" y="2054891"/>
            <a:ext cx="1787990"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Tibia</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798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6" name="Rectangle 5"/>
          <p:cNvSpPr/>
          <p:nvPr/>
        </p:nvSpPr>
        <p:spPr>
          <a:xfrm>
            <a:off x="5461625" y="2054891"/>
            <a:ext cx="1787990"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Tibia</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chemeClr val="tx1"/>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369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6" name="Rectangle 5"/>
          <p:cNvSpPr/>
          <p:nvPr/>
        </p:nvSpPr>
        <p:spPr>
          <a:xfrm>
            <a:off x="5461625" y="2054891"/>
            <a:ext cx="1787990"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Tibia</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8" name="Rectangle 7"/>
          <p:cNvSpPr/>
          <p:nvPr/>
        </p:nvSpPr>
        <p:spPr>
          <a:xfrm>
            <a:off x="4283575" y="4482405"/>
            <a:ext cx="26018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6699FF"/>
                </a:solidFill>
                <a:effectLst>
                  <a:outerShdw blurRad="76200" dist="50800" dir="5400000" algn="tl" rotWithShape="0">
                    <a:srgbClr val="000000">
                      <a:alpha val="65000"/>
                    </a:srgbClr>
                  </a:outerShdw>
                </a:effectLst>
              </a:rPr>
              <a:t>Tarsals</a:t>
            </a:r>
            <a:endParaRPr lang="en-US" sz="5400" b="1" cap="none" spc="50" dirty="0">
              <a:ln w="11430"/>
              <a:solidFill>
                <a:srgbClr val="6699FF"/>
              </a:solidFill>
              <a:effectLst>
                <a:outerShdw blurRad="76200" dist="50800" dir="5400000" algn="tl" rotWithShape="0">
                  <a:srgbClr val="000000">
                    <a:alpha val="65000"/>
                  </a:srgbClr>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708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6" name="Rectangle 5"/>
          <p:cNvSpPr/>
          <p:nvPr/>
        </p:nvSpPr>
        <p:spPr>
          <a:xfrm>
            <a:off x="5461625" y="2054891"/>
            <a:ext cx="1787990"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Tibia</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8" name="Rectangle 7"/>
          <p:cNvSpPr/>
          <p:nvPr/>
        </p:nvSpPr>
        <p:spPr>
          <a:xfrm>
            <a:off x="4283575" y="4482405"/>
            <a:ext cx="26018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6699FF"/>
                </a:solidFill>
                <a:effectLst>
                  <a:outerShdw blurRad="76200" dist="50800" dir="5400000" algn="tl" rotWithShape="0">
                    <a:srgbClr val="000000">
                      <a:alpha val="65000"/>
                    </a:srgbClr>
                  </a:outerShdw>
                </a:effectLst>
              </a:rPr>
              <a:t>Tarsals</a:t>
            </a:r>
            <a:endParaRPr lang="en-US" sz="5400" b="1" cap="none" spc="50" dirty="0">
              <a:ln w="11430"/>
              <a:solidFill>
                <a:srgbClr val="6699FF"/>
              </a:solidFill>
              <a:effectLst>
                <a:outerShdw blurRad="76200" dist="50800" dir="5400000" algn="tl" rotWithShape="0">
                  <a:srgbClr val="000000">
                    <a:alpha val="65000"/>
                  </a:srgbClr>
                </a:outerShdw>
              </a:effectLst>
            </a:endParaRP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563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eaLnBrk="1" hangingPunct="1"/>
            <a:endParaRPr lang="en-US" smtClean="0"/>
          </a:p>
        </p:txBody>
      </p:sp>
      <p:pic>
        <p:nvPicPr>
          <p:cNvPr id="4945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94596" name="Text Box 4"/>
          <p:cNvSpPr txBox="1">
            <a:spLocks noChangeArrowheads="1"/>
          </p:cNvSpPr>
          <p:nvPr/>
        </p:nvSpPr>
        <p:spPr bwMode="auto">
          <a:xfrm>
            <a:off x="7848600" y="0"/>
            <a:ext cx="129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sp>
        <p:nvSpPr>
          <p:cNvPr id="494597" name="Rectangle 8"/>
          <p:cNvSpPr>
            <a:spLocks noChangeArrowheads="1"/>
          </p:cNvSpPr>
          <p:nvPr/>
        </p:nvSpPr>
        <p:spPr bwMode="auto">
          <a:xfrm>
            <a:off x="3124200" y="5410200"/>
            <a:ext cx="838200" cy="685800"/>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11" name="Freeform 10"/>
          <p:cNvSpPr/>
          <p:nvPr/>
        </p:nvSpPr>
        <p:spPr>
          <a:xfrm>
            <a:off x="484188" y="-147638"/>
            <a:ext cx="6423025" cy="4665663"/>
          </a:xfrm>
          <a:custGeom>
            <a:avLst/>
            <a:gdLst>
              <a:gd name="connsiteX0" fmla="*/ 739588 w 6423894"/>
              <a:gd name="connsiteY0" fmla="*/ 632012 h 4666130"/>
              <a:gd name="connsiteX1" fmla="*/ 753035 w 6423894"/>
              <a:gd name="connsiteY1" fmla="*/ 672353 h 4666130"/>
              <a:gd name="connsiteX2" fmla="*/ 900953 w 6423894"/>
              <a:gd name="connsiteY2" fmla="*/ 793377 h 4666130"/>
              <a:gd name="connsiteX3" fmla="*/ 981635 w 6423894"/>
              <a:gd name="connsiteY3" fmla="*/ 860612 h 4666130"/>
              <a:gd name="connsiteX4" fmla="*/ 1008530 w 6423894"/>
              <a:gd name="connsiteY4" fmla="*/ 887506 h 4666130"/>
              <a:gd name="connsiteX5" fmla="*/ 1048871 w 6423894"/>
              <a:gd name="connsiteY5" fmla="*/ 914400 h 4666130"/>
              <a:gd name="connsiteX6" fmla="*/ 1089212 w 6423894"/>
              <a:gd name="connsiteY6" fmla="*/ 954742 h 4666130"/>
              <a:gd name="connsiteX7" fmla="*/ 1183341 w 6423894"/>
              <a:gd name="connsiteY7" fmla="*/ 1075765 h 4666130"/>
              <a:gd name="connsiteX8" fmla="*/ 1250577 w 6423894"/>
              <a:gd name="connsiteY8" fmla="*/ 1156447 h 4666130"/>
              <a:gd name="connsiteX9" fmla="*/ 1290918 w 6423894"/>
              <a:gd name="connsiteY9" fmla="*/ 1183342 h 4666130"/>
              <a:gd name="connsiteX10" fmla="*/ 1385047 w 6423894"/>
              <a:gd name="connsiteY10" fmla="*/ 1250577 h 4666130"/>
              <a:gd name="connsiteX11" fmla="*/ 1452282 w 6423894"/>
              <a:gd name="connsiteY11" fmla="*/ 1304365 h 4666130"/>
              <a:gd name="connsiteX12" fmla="*/ 1506071 w 6423894"/>
              <a:gd name="connsiteY12" fmla="*/ 1371600 h 4666130"/>
              <a:gd name="connsiteX13" fmla="*/ 1546412 w 6423894"/>
              <a:gd name="connsiteY13" fmla="*/ 1398494 h 4666130"/>
              <a:gd name="connsiteX14" fmla="*/ 1600200 w 6423894"/>
              <a:gd name="connsiteY14" fmla="*/ 1438836 h 4666130"/>
              <a:gd name="connsiteX15" fmla="*/ 1627094 w 6423894"/>
              <a:gd name="connsiteY15" fmla="*/ 1479177 h 4666130"/>
              <a:gd name="connsiteX16" fmla="*/ 1734671 w 6423894"/>
              <a:gd name="connsiteY16" fmla="*/ 1559859 h 4666130"/>
              <a:gd name="connsiteX17" fmla="*/ 1761565 w 6423894"/>
              <a:gd name="connsiteY17" fmla="*/ 1600200 h 4666130"/>
              <a:gd name="connsiteX18" fmla="*/ 1842247 w 6423894"/>
              <a:gd name="connsiteY18" fmla="*/ 1653989 h 4666130"/>
              <a:gd name="connsiteX19" fmla="*/ 1882588 w 6423894"/>
              <a:gd name="connsiteY19" fmla="*/ 1680883 h 4666130"/>
              <a:gd name="connsiteX20" fmla="*/ 1936377 w 6423894"/>
              <a:gd name="connsiteY20" fmla="*/ 1721224 h 4666130"/>
              <a:gd name="connsiteX21" fmla="*/ 2043953 w 6423894"/>
              <a:gd name="connsiteY21" fmla="*/ 1788459 h 4666130"/>
              <a:gd name="connsiteX22" fmla="*/ 2097741 w 6423894"/>
              <a:gd name="connsiteY22" fmla="*/ 1842247 h 4666130"/>
              <a:gd name="connsiteX23" fmla="*/ 2138082 w 6423894"/>
              <a:gd name="connsiteY23" fmla="*/ 1869142 h 4666130"/>
              <a:gd name="connsiteX24" fmla="*/ 2191871 w 6423894"/>
              <a:gd name="connsiteY24" fmla="*/ 1909483 h 4666130"/>
              <a:gd name="connsiteX25" fmla="*/ 2259106 w 6423894"/>
              <a:gd name="connsiteY25" fmla="*/ 1949824 h 4666130"/>
              <a:gd name="connsiteX26" fmla="*/ 2299447 w 6423894"/>
              <a:gd name="connsiteY26" fmla="*/ 1990165 h 4666130"/>
              <a:gd name="connsiteX27" fmla="*/ 2339788 w 6423894"/>
              <a:gd name="connsiteY27" fmla="*/ 2017059 h 4666130"/>
              <a:gd name="connsiteX28" fmla="*/ 2393577 w 6423894"/>
              <a:gd name="connsiteY28" fmla="*/ 2057400 h 4666130"/>
              <a:gd name="connsiteX29" fmla="*/ 2433918 w 6423894"/>
              <a:gd name="connsiteY29" fmla="*/ 2084294 h 4666130"/>
              <a:gd name="connsiteX30" fmla="*/ 2487706 w 6423894"/>
              <a:gd name="connsiteY30" fmla="*/ 2124636 h 4666130"/>
              <a:gd name="connsiteX31" fmla="*/ 2528047 w 6423894"/>
              <a:gd name="connsiteY31" fmla="*/ 2151530 h 4666130"/>
              <a:gd name="connsiteX32" fmla="*/ 2622177 w 6423894"/>
              <a:gd name="connsiteY32" fmla="*/ 2218765 h 4666130"/>
              <a:gd name="connsiteX33" fmla="*/ 2716306 w 6423894"/>
              <a:gd name="connsiteY33" fmla="*/ 2299447 h 4666130"/>
              <a:gd name="connsiteX34" fmla="*/ 2743200 w 6423894"/>
              <a:gd name="connsiteY34" fmla="*/ 2326342 h 4666130"/>
              <a:gd name="connsiteX35" fmla="*/ 2796988 w 6423894"/>
              <a:gd name="connsiteY35" fmla="*/ 2353236 h 4666130"/>
              <a:gd name="connsiteX36" fmla="*/ 2864224 w 6423894"/>
              <a:gd name="connsiteY36" fmla="*/ 2407024 h 4666130"/>
              <a:gd name="connsiteX37" fmla="*/ 2918012 w 6423894"/>
              <a:gd name="connsiteY37" fmla="*/ 2433918 h 4666130"/>
              <a:gd name="connsiteX38" fmla="*/ 2971800 w 6423894"/>
              <a:gd name="connsiteY38" fmla="*/ 2487706 h 4666130"/>
              <a:gd name="connsiteX39" fmla="*/ 3092824 w 6423894"/>
              <a:gd name="connsiteY39" fmla="*/ 2554942 h 4666130"/>
              <a:gd name="connsiteX40" fmla="*/ 3146612 w 6423894"/>
              <a:gd name="connsiteY40" fmla="*/ 2595283 h 4666130"/>
              <a:gd name="connsiteX41" fmla="*/ 3186953 w 6423894"/>
              <a:gd name="connsiteY41" fmla="*/ 2622177 h 4666130"/>
              <a:gd name="connsiteX42" fmla="*/ 3240741 w 6423894"/>
              <a:gd name="connsiteY42" fmla="*/ 2675965 h 4666130"/>
              <a:gd name="connsiteX43" fmla="*/ 3334871 w 6423894"/>
              <a:gd name="connsiteY43" fmla="*/ 2743200 h 4666130"/>
              <a:gd name="connsiteX44" fmla="*/ 3388659 w 6423894"/>
              <a:gd name="connsiteY44" fmla="*/ 2770094 h 4666130"/>
              <a:gd name="connsiteX45" fmla="*/ 3415553 w 6423894"/>
              <a:gd name="connsiteY45" fmla="*/ 2796989 h 4666130"/>
              <a:gd name="connsiteX46" fmla="*/ 3509682 w 6423894"/>
              <a:gd name="connsiteY46" fmla="*/ 2864224 h 4666130"/>
              <a:gd name="connsiteX47" fmla="*/ 3536577 w 6423894"/>
              <a:gd name="connsiteY47" fmla="*/ 2904565 h 4666130"/>
              <a:gd name="connsiteX48" fmla="*/ 3590365 w 6423894"/>
              <a:gd name="connsiteY48" fmla="*/ 2931459 h 4666130"/>
              <a:gd name="connsiteX49" fmla="*/ 3671047 w 6423894"/>
              <a:gd name="connsiteY49" fmla="*/ 2971800 h 4666130"/>
              <a:gd name="connsiteX50" fmla="*/ 3778624 w 6423894"/>
              <a:gd name="connsiteY50" fmla="*/ 3052483 h 4666130"/>
              <a:gd name="connsiteX51" fmla="*/ 3832412 w 6423894"/>
              <a:gd name="connsiteY51" fmla="*/ 3079377 h 4666130"/>
              <a:gd name="connsiteX52" fmla="*/ 3953435 w 6423894"/>
              <a:gd name="connsiteY52" fmla="*/ 3173506 h 4666130"/>
              <a:gd name="connsiteX53" fmla="*/ 4061012 w 6423894"/>
              <a:gd name="connsiteY53" fmla="*/ 3240742 h 4666130"/>
              <a:gd name="connsiteX54" fmla="*/ 4141694 w 6423894"/>
              <a:gd name="connsiteY54" fmla="*/ 3307977 h 4666130"/>
              <a:gd name="connsiteX55" fmla="*/ 4222377 w 6423894"/>
              <a:gd name="connsiteY55" fmla="*/ 3334871 h 4666130"/>
              <a:gd name="connsiteX56" fmla="*/ 4343400 w 6423894"/>
              <a:gd name="connsiteY56" fmla="*/ 3388659 h 4666130"/>
              <a:gd name="connsiteX57" fmla="*/ 4383741 w 6423894"/>
              <a:gd name="connsiteY57" fmla="*/ 3402106 h 4666130"/>
              <a:gd name="connsiteX58" fmla="*/ 4424082 w 6423894"/>
              <a:gd name="connsiteY58" fmla="*/ 3415553 h 4666130"/>
              <a:gd name="connsiteX59" fmla="*/ 4450977 w 6423894"/>
              <a:gd name="connsiteY59" fmla="*/ 3442447 h 4666130"/>
              <a:gd name="connsiteX60" fmla="*/ 4491318 w 6423894"/>
              <a:gd name="connsiteY60" fmla="*/ 3455894 h 4666130"/>
              <a:gd name="connsiteX61" fmla="*/ 4504765 w 6423894"/>
              <a:gd name="connsiteY61" fmla="*/ 3496236 h 4666130"/>
              <a:gd name="connsiteX62" fmla="*/ 4625788 w 6423894"/>
              <a:gd name="connsiteY62" fmla="*/ 3603812 h 4666130"/>
              <a:gd name="connsiteX63" fmla="*/ 4652682 w 6423894"/>
              <a:gd name="connsiteY63" fmla="*/ 3644153 h 4666130"/>
              <a:gd name="connsiteX64" fmla="*/ 4679577 w 6423894"/>
              <a:gd name="connsiteY64" fmla="*/ 3671047 h 4666130"/>
              <a:gd name="connsiteX65" fmla="*/ 4706471 w 6423894"/>
              <a:gd name="connsiteY65" fmla="*/ 3724836 h 4666130"/>
              <a:gd name="connsiteX66" fmla="*/ 4800600 w 6423894"/>
              <a:gd name="connsiteY66" fmla="*/ 3792071 h 4666130"/>
              <a:gd name="connsiteX67" fmla="*/ 4814047 w 6423894"/>
              <a:gd name="connsiteY67" fmla="*/ 4276165 h 4666130"/>
              <a:gd name="connsiteX68" fmla="*/ 4854388 w 6423894"/>
              <a:gd name="connsiteY68" fmla="*/ 4370294 h 4666130"/>
              <a:gd name="connsiteX69" fmla="*/ 4881282 w 6423894"/>
              <a:gd name="connsiteY69" fmla="*/ 4424083 h 4666130"/>
              <a:gd name="connsiteX70" fmla="*/ 4908177 w 6423894"/>
              <a:gd name="connsiteY70" fmla="*/ 4504765 h 4666130"/>
              <a:gd name="connsiteX71" fmla="*/ 4975412 w 6423894"/>
              <a:gd name="connsiteY71" fmla="*/ 4612342 h 4666130"/>
              <a:gd name="connsiteX72" fmla="*/ 4988859 w 6423894"/>
              <a:gd name="connsiteY72" fmla="*/ 4652683 h 4666130"/>
              <a:gd name="connsiteX73" fmla="*/ 5042647 w 6423894"/>
              <a:gd name="connsiteY73" fmla="*/ 4666130 h 4666130"/>
              <a:gd name="connsiteX74" fmla="*/ 5204012 w 6423894"/>
              <a:gd name="connsiteY74" fmla="*/ 4639236 h 4666130"/>
              <a:gd name="connsiteX75" fmla="*/ 5284694 w 6423894"/>
              <a:gd name="connsiteY75" fmla="*/ 4585447 h 4666130"/>
              <a:gd name="connsiteX76" fmla="*/ 5325035 w 6423894"/>
              <a:gd name="connsiteY76" fmla="*/ 4558553 h 4666130"/>
              <a:gd name="connsiteX77" fmla="*/ 5405718 w 6423894"/>
              <a:gd name="connsiteY77" fmla="*/ 4531659 h 4666130"/>
              <a:gd name="connsiteX78" fmla="*/ 5446059 w 6423894"/>
              <a:gd name="connsiteY78" fmla="*/ 4518212 h 4666130"/>
              <a:gd name="connsiteX79" fmla="*/ 5580530 w 6423894"/>
              <a:gd name="connsiteY79" fmla="*/ 4491318 h 4666130"/>
              <a:gd name="connsiteX80" fmla="*/ 5715000 w 6423894"/>
              <a:gd name="connsiteY80" fmla="*/ 4450977 h 4666130"/>
              <a:gd name="connsiteX81" fmla="*/ 5970494 w 6423894"/>
              <a:gd name="connsiteY81" fmla="*/ 4464424 h 4666130"/>
              <a:gd name="connsiteX82" fmla="*/ 6064624 w 6423894"/>
              <a:gd name="connsiteY82" fmla="*/ 4491318 h 4666130"/>
              <a:gd name="connsiteX83" fmla="*/ 6293224 w 6423894"/>
              <a:gd name="connsiteY83" fmla="*/ 4558553 h 4666130"/>
              <a:gd name="connsiteX84" fmla="*/ 6333565 w 6423894"/>
              <a:gd name="connsiteY84" fmla="*/ 4531659 h 4666130"/>
              <a:gd name="connsiteX85" fmla="*/ 6360459 w 6423894"/>
              <a:gd name="connsiteY85" fmla="*/ 4450977 h 4666130"/>
              <a:gd name="connsiteX86" fmla="*/ 6387353 w 6423894"/>
              <a:gd name="connsiteY86" fmla="*/ 4410636 h 4666130"/>
              <a:gd name="connsiteX87" fmla="*/ 6387353 w 6423894"/>
              <a:gd name="connsiteY87" fmla="*/ 4235824 h 4666130"/>
              <a:gd name="connsiteX88" fmla="*/ 6266330 w 6423894"/>
              <a:gd name="connsiteY88" fmla="*/ 4128247 h 4666130"/>
              <a:gd name="connsiteX89" fmla="*/ 6199094 w 6423894"/>
              <a:gd name="connsiteY89" fmla="*/ 4061012 h 4666130"/>
              <a:gd name="connsiteX90" fmla="*/ 6172200 w 6423894"/>
              <a:gd name="connsiteY90" fmla="*/ 4020671 h 4666130"/>
              <a:gd name="connsiteX91" fmla="*/ 6091518 w 6423894"/>
              <a:gd name="connsiteY91" fmla="*/ 3966883 h 4666130"/>
              <a:gd name="connsiteX92" fmla="*/ 6024282 w 6423894"/>
              <a:gd name="connsiteY92" fmla="*/ 3899647 h 4666130"/>
              <a:gd name="connsiteX93" fmla="*/ 5983941 w 6423894"/>
              <a:gd name="connsiteY93" fmla="*/ 3859306 h 4666130"/>
              <a:gd name="connsiteX94" fmla="*/ 5916706 w 6423894"/>
              <a:gd name="connsiteY94" fmla="*/ 3751730 h 4666130"/>
              <a:gd name="connsiteX95" fmla="*/ 5876365 w 6423894"/>
              <a:gd name="connsiteY95" fmla="*/ 3724836 h 4666130"/>
              <a:gd name="connsiteX96" fmla="*/ 5795682 w 6423894"/>
              <a:gd name="connsiteY96" fmla="*/ 3617259 h 4666130"/>
              <a:gd name="connsiteX97" fmla="*/ 5755341 w 6423894"/>
              <a:gd name="connsiteY97" fmla="*/ 3590365 h 4666130"/>
              <a:gd name="connsiteX98" fmla="*/ 5661212 w 6423894"/>
              <a:gd name="connsiteY98" fmla="*/ 3509683 h 4666130"/>
              <a:gd name="connsiteX99" fmla="*/ 5580530 w 6423894"/>
              <a:gd name="connsiteY99" fmla="*/ 3469342 h 4666130"/>
              <a:gd name="connsiteX100" fmla="*/ 5499847 w 6423894"/>
              <a:gd name="connsiteY100" fmla="*/ 3388659 h 4666130"/>
              <a:gd name="connsiteX101" fmla="*/ 5419165 w 6423894"/>
              <a:gd name="connsiteY101" fmla="*/ 3348318 h 4666130"/>
              <a:gd name="connsiteX102" fmla="*/ 5378824 w 6423894"/>
              <a:gd name="connsiteY102" fmla="*/ 3334871 h 4666130"/>
              <a:gd name="connsiteX103" fmla="*/ 5298141 w 6423894"/>
              <a:gd name="connsiteY103" fmla="*/ 3281083 h 4666130"/>
              <a:gd name="connsiteX104" fmla="*/ 5257800 w 6423894"/>
              <a:gd name="connsiteY104" fmla="*/ 3254189 h 4666130"/>
              <a:gd name="connsiteX105" fmla="*/ 5217459 w 6423894"/>
              <a:gd name="connsiteY105" fmla="*/ 3240742 h 4666130"/>
              <a:gd name="connsiteX106" fmla="*/ 5123330 w 6423894"/>
              <a:gd name="connsiteY106" fmla="*/ 3186953 h 4666130"/>
              <a:gd name="connsiteX107" fmla="*/ 5082988 w 6423894"/>
              <a:gd name="connsiteY107" fmla="*/ 3160059 h 4666130"/>
              <a:gd name="connsiteX108" fmla="*/ 4975412 w 6423894"/>
              <a:gd name="connsiteY108" fmla="*/ 3106271 h 4666130"/>
              <a:gd name="connsiteX109" fmla="*/ 4921624 w 6423894"/>
              <a:gd name="connsiteY109" fmla="*/ 3079377 h 4666130"/>
              <a:gd name="connsiteX110" fmla="*/ 4881282 w 6423894"/>
              <a:gd name="connsiteY110" fmla="*/ 3052483 h 4666130"/>
              <a:gd name="connsiteX111" fmla="*/ 4827494 w 6423894"/>
              <a:gd name="connsiteY111" fmla="*/ 3039036 h 4666130"/>
              <a:gd name="connsiteX112" fmla="*/ 4706471 w 6423894"/>
              <a:gd name="connsiteY112" fmla="*/ 2958353 h 4666130"/>
              <a:gd name="connsiteX113" fmla="*/ 4666130 w 6423894"/>
              <a:gd name="connsiteY113" fmla="*/ 2931459 h 4666130"/>
              <a:gd name="connsiteX114" fmla="*/ 4625788 w 6423894"/>
              <a:gd name="connsiteY114" fmla="*/ 2918012 h 4666130"/>
              <a:gd name="connsiteX115" fmla="*/ 4572000 w 6423894"/>
              <a:gd name="connsiteY115" fmla="*/ 2864224 h 4666130"/>
              <a:gd name="connsiteX116" fmla="*/ 4491318 w 6423894"/>
              <a:gd name="connsiteY116" fmla="*/ 2810436 h 4666130"/>
              <a:gd name="connsiteX117" fmla="*/ 4397188 w 6423894"/>
              <a:gd name="connsiteY117" fmla="*/ 2716306 h 4666130"/>
              <a:gd name="connsiteX118" fmla="*/ 4316506 w 6423894"/>
              <a:gd name="connsiteY118" fmla="*/ 2662518 h 4666130"/>
              <a:gd name="connsiteX119" fmla="*/ 4235824 w 6423894"/>
              <a:gd name="connsiteY119" fmla="*/ 2595283 h 4666130"/>
              <a:gd name="connsiteX120" fmla="*/ 4141694 w 6423894"/>
              <a:gd name="connsiteY120" fmla="*/ 2514600 h 4666130"/>
              <a:gd name="connsiteX121" fmla="*/ 4047565 w 6423894"/>
              <a:gd name="connsiteY121" fmla="*/ 2460812 h 4666130"/>
              <a:gd name="connsiteX122" fmla="*/ 3993777 w 6423894"/>
              <a:gd name="connsiteY122" fmla="*/ 2420471 h 4666130"/>
              <a:gd name="connsiteX123" fmla="*/ 3939988 w 6423894"/>
              <a:gd name="connsiteY123" fmla="*/ 2393577 h 4666130"/>
              <a:gd name="connsiteX124" fmla="*/ 3832412 w 6423894"/>
              <a:gd name="connsiteY124" fmla="*/ 2326342 h 4666130"/>
              <a:gd name="connsiteX125" fmla="*/ 3778624 w 6423894"/>
              <a:gd name="connsiteY125" fmla="*/ 2259106 h 4666130"/>
              <a:gd name="connsiteX126" fmla="*/ 3684494 w 6423894"/>
              <a:gd name="connsiteY126" fmla="*/ 2191871 h 4666130"/>
              <a:gd name="connsiteX127" fmla="*/ 3644153 w 6423894"/>
              <a:gd name="connsiteY127" fmla="*/ 2151530 h 4666130"/>
              <a:gd name="connsiteX128" fmla="*/ 3536577 w 6423894"/>
              <a:gd name="connsiteY128" fmla="*/ 2084294 h 4666130"/>
              <a:gd name="connsiteX129" fmla="*/ 3509682 w 6423894"/>
              <a:gd name="connsiteY129" fmla="*/ 2057400 h 4666130"/>
              <a:gd name="connsiteX130" fmla="*/ 3429000 w 6423894"/>
              <a:gd name="connsiteY130" fmla="*/ 2003612 h 4666130"/>
              <a:gd name="connsiteX131" fmla="*/ 3307977 w 6423894"/>
              <a:gd name="connsiteY131" fmla="*/ 1909483 h 4666130"/>
              <a:gd name="connsiteX132" fmla="*/ 3213847 w 6423894"/>
              <a:gd name="connsiteY132" fmla="*/ 1815353 h 4666130"/>
              <a:gd name="connsiteX133" fmla="*/ 3173506 w 6423894"/>
              <a:gd name="connsiteY133" fmla="*/ 1775012 h 4666130"/>
              <a:gd name="connsiteX134" fmla="*/ 3065930 w 6423894"/>
              <a:gd name="connsiteY134" fmla="*/ 1694330 h 4666130"/>
              <a:gd name="connsiteX135" fmla="*/ 2985247 w 6423894"/>
              <a:gd name="connsiteY135" fmla="*/ 1640542 h 4666130"/>
              <a:gd name="connsiteX136" fmla="*/ 2891118 w 6423894"/>
              <a:gd name="connsiteY136" fmla="*/ 1559859 h 4666130"/>
              <a:gd name="connsiteX137" fmla="*/ 2850777 w 6423894"/>
              <a:gd name="connsiteY137" fmla="*/ 1546412 h 4666130"/>
              <a:gd name="connsiteX138" fmla="*/ 2823882 w 6423894"/>
              <a:gd name="connsiteY138" fmla="*/ 1506071 h 4666130"/>
              <a:gd name="connsiteX139" fmla="*/ 2675965 w 6423894"/>
              <a:gd name="connsiteY139" fmla="*/ 1385047 h 4666130"/>
              <a:gd name="connsiteX140" fmla="*/ 2622177 w 6423894"/>
              <a:gd name="connsiteY140" fmla="*/ 1344706 h 4666130"/>
              <a:gd name="connsiteX141" fmla="*/ 2568388 w 6423894"/>
              <a:gd name="connsiteY141" fmla="*/ 1304365 h 4666130"/>
              <a:gd name="connsiteX142" fmla="*/ 2433918 w 6423894"/>
              <a:gd name="connsiteY142" fmla="*/ 1183342 h 4666130"/>
              <a:gd name="connsiteX143" fmla="*/ 2407024 w 6423894"/>
              <a:gd name="connsiteY143" fmla="*/ 1156447 h 4666130"/>
              <a:gd name="connsiteX144" fmla="*/ 2326341 w 6423894"/>
              <a:gd name="connsiteY144" fmla="*/ 1102659 h 4666130"/>
              <a:gd name="connsiteX145" fmla="*/ 2286000 w 6423894"/>
              <a:gd name="connsiteY145" fmla="*/ 1062318 h 4666130"/>
              <a:gd name="connsiteX146" fmla="*/ 2232212 w 6423894"/>
              <a:gd name="connsiteY146" fmla="*/ 1035424 h 4666130"/>
              <a:gd name="connsiteX147" fmla="*/ 2164977 w 6423894"/>
              <a:gd name="connsiteY147" fmla="*/ 954742 h 4666130"/>
              <a:gd name="connsiteX148" fmla="*/ 2070847 w 6423894"/>
              <a:gd name="connsiteY148" fmla="*/ 887506 h 4666130"/>
              <a:gd name="connsiteX149" fmla="*/ 2017059 w 6423894"/>
              <a:gd name="connsiteY149" fmla="*/ 847165 h 4666130"/>
              <a:gd name="connsiteX150" fmla="*/ 1976718 w 6423894"/>
              <a:gd name="connsiteY150" fmla="*/ 820271 h 4666130"/>
              <a:gd name="connsiteX151" fmla="*/ 1855694 w 6423894"/>
              <a:gd name="connsiteY151" fmla="*/ 712694 h 4666130"/>
              <a:gd name="connsiteX152" fmla="*/ 1788459 w 6423894"/>
              <a:gd name="connsiteY152" fmla="*/ 658906 h 4666130"/>
              <a:gd name="connsiteX153" fmla="*/ 1761565 w 6423894"/>
              <a:gd name="connsiteY153" fmla="*/ 618565 h 4666130"/>
              <a:gd name="connsiteX154" fmla="*/ 1721224 w 6423894"/>
              <a:gd name="connsiteY154" fmla="*/ 591671 h 4666130"/>
              <a:gd name="connsiteX155" fmla="*/ 1694330 w 6423894"/>
              <a:gd name="connsiteY155" fmla="*/ 551330 h 4666130"/>
              <a:gd name="connsiteX156" fmla="*/ 1586753 w 6423894"/>
              <a:gd name="connsiteY156" fmla="*/ 457200 h 4666130"/>
              <a:gd name="connsiteX157" fmla="*/ 1519518 w 6423894"/>
              <a:gd name="connsiteY157" fmla="*/ 389965 h 4666130"/>
              <a:gd name="connsiteX158" fmla="*/ 1492624 w 6423894"/>
              <a:gd name="connsiteY158" fmla="*/ 349624 h 4666130"/>
              <a:gd name="connsiteX159" fmla="*/ 1438835 w 6423894"/>
              <a:gd name="connsiteY159" fmla="*/ 336177 h 4666130"/>
              <a:gd name="connsiteX160" fmla="*/ 1358153 w 6423894"/>
              <a:gd name="connsiteY160" fmla="*/ 282389 h 4666130"/>
              <a:gd name="connsiteX161" fmla="*/ 1331259 w 6423894"/>
              <a:gd name="connsiteY161" fmla="*/ 242047 h 4666130"/>
              <a:gd name="connsiteX162" fmla="*/ 1277471 w 6423894"/>
              <a:gd name="connsiteY162" fmla="*/ 215153 h 4666130"/>
              <a:gd name="connsiteX163" fmla="*/ 1210235 w 6423894"/>
              <a:gd name="connsiteY163" fmla="*/ 174812 h 4666130"/>
              <a:gd name="connsiteX164" fmla="*/ 1143000 w 6423894"/>
              <a:gd name="connsiteY164" fmla="*/ 147918 h 4666130"/>
              <a:gd name="connsiteX165" fmla="*/ 1062318 w 6423894"/>
              <a:gd name="connsiteY165" fmla="*/ 94130 h 4666130"/>
              <a:gd name="connsiteX166" fmla="*/ 1021977 w 6423894"/>
              <a:gd name="connsiteY166" fmla="*/ 67236 h 4666130"/>
              <a:gd name="connsiteX167" fmla="*/ 995082 w 6423894"/>
              <a:gd name="connsiteY167" fmla="*/ 40342 h 4666130"/>
              <a:gd name="connsiteX168" fmla="*/ 954741 w 6423894"/>
              <a:gd name="connsiteY168" fmla="*/ 26894 h 4666130"/>
              <a:gd name="connsiteX169" fmla="*/ 847165 w 6423894"/>
              <a:gd name="connsiteY169" fmla="*/ 0 h 4666130"/>
              <a:gd name="connsiteX170" fmla="*/ 739588 w 6423894"/>
              <a:gd name="connsiteY170" fmla="*/ 26894 h 4666130"/>
              <a:gd name="connsiteX171" fmla="*/ 699247 w 6423894"/>
              <a:gd name="connsiteY171" fmla="*/ 53789 h 4666130"/>
              <a:gd name="connsiteX172" fmla="*/ 578224 w 6423894"/>
              <a:gd name="connsiteY172" fmla="*/ 80683 h 4666130"/>
              <a:gd name="connsiteX173" fmla="*/ 537882 w 6423894"/>
              <a:gd name="connsiteY173" fmla="*/ 94130 h 4666130"/>
              <a:gd name="connsiteX174" fmla="*/ 416859 w 6423894"/>
              <a:gd name="connsiteY174" fmla="*/ 107577 h 4666130"/>
              <a:gd name="connsiteX175" fmla="*/ 0 w 6423894"/>
              <a:gd name="connsiteY175" fmla="*/ 134471 h 4666130"/>
              <a:gd name="connsiteX176" fmla="*/ 13447 w 6423894"/>
              <a:gd name="connsiteY176" fmla="*/ 188259 h 4666130"/>
              <a:gd name="connsiteX177" fmla="*/ 94130 w 6423894"/>
              <a:gd name="connsiteY177" fmla="*/ 228600 h 4666130"/>
              <a:gd name="connsiteX178" fmla="*/ 228600 w 6423894"/>
              <a:gd name="connsiteY178" fmla="*/ 295836 h 4666130"/>
              <a:gd name="connsiteX179" fmla="*/ 268941 w 6423894"/>
              <a:gd name="connsiteY179" fmla="*/ 336177 h 4666130"/>
              <a:gd name="connsiteX180" fmla="*/ 309282 w 6423894"/>
              <a:gd name="connsiteY180" fmla="*/ 363071 h 4666130"/>
              <a:gd name="connsiteX181" fmla="*/ 376518 w 6423894"/>
              <a:gd name="connsiteY181" fmla="*/ 430306 h 4666130"/>
              <a:gd name="connsiteX182" fmla="*/ 430306 w 6423894"/>
              <a:gd name="connsiteY182" fmla="*/ 484094 h 4666130"/>
              <a:gd name="connsiteX183" fmla="*/ 457200 w 6423894"/>
              <a:gd name="connsiteY183" fmla="*/ 510989 h 4666130"/>
              <a:gd name="connsiteX184" fmla="*/ 497541 w 6423894"/>
              <a:gd name="connsiteY184" fmla="*/ 591671 h 4666130"/>
              <a:gd name="connsiteX185" fmla="*/ 537882 w 6423894"/>
              <a:gd name="connsiteY185" fmla="*/ 618565 h 4666130"/>
              <a:gd name="connsiteX186" fmla="*/ 605118 w 6423894"/>
              <a:gd name="connsiteY186" fmla="*/ 699247 h 4666130"/>
              <a:gd name="connsiteX187" fmla="*/ 632012 w 6423894"/>
              <a:gd name="connsiteY187" fmla="*/ 726142 h 4666130"/>
              <a:gd name="connsiteX188" fmla="*/ 739588 w 6423894"/>
              <a:gd name="connsiteY188" fmla="*/ 753036 h 4666130"/>
              <a:gd name="connsiteX189" fmla="*/ 833718 w 6423894"/>
              <a:gd name="connsiteY189" fmla="*/ 766483 h 466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423894" h="4666130">
                <a:moveTo>
                  <a:pt x="739588" y="632012"/>
                </a:moveTo>
                <a:cubicBezTo>
                  <a:pt x="744070" y="645459"/>
                  <a:pt x="744530" y="661014"/>
                  <a:pt x="753035" y="672353"/>
                </a:cubicBezTo>
                <a:cubicBezTo>
                  <a:pt x="858013" y="812323"/>
                  <a:pt x="778718" y="671142"/>
                  <a:pt x="900953" y="793377"/>
                </a:cubicBezTo>
                <a:cubicBezTo>
                  <a:pt x="996774" y="889198"/>
                  <a:pt x="888034" y="785732"/>
                  <a:pt x="981635" y="860612"/>
                </a:cubicBezTo>
                <a:cubicBezTo>
                  <a:pt x="991535" y="868532"/>
                  <a:pt x="998630" y="879586"/>
                  <a:pt x="1008530" y="887506"/>
                </a:cubicBezTo>
                <a:cubicBezTo>
                  <a:pt x="1021150" y="897602"/>
                  <a:pt x="1036456" y="904054"/>
                  <a:pt x="1048871" y="914400"/>
                </a:cubicBezTo>
                <a:cubicBezTo>
                  <a:pt x="1063480" y="926575"/>
                  <a:pt x="1075765" y="941295"/>
                  <a:pt x="1089212" y="954742"/>
                </a:cubicBezTo>
                <a:cubicBezTo>
                  <a:pt x="1125954" y="1064969"/>
                  <a:pt x="1062401" y="894355"/>
                  <a:pt x="1183341" y="1075765"/>
                </a:cubicBezTo>
                <a:cubicBezTo>
                  <a:pt x="1209787" y="1115434"/>
                  <a:pt x="1211748" y="1124089"/>
                  <a:pt x="1250577" y="1156447"/>
                </a:cubicBezTo>
                <a:cubicBezTo>
                  <a:pt x="1262993" y="1166793"/>
                  <a:pt x="1278502" y="1172996"/>
                  <a:pt x="1290918" y="1183342"/>
                </a:cubicBezTo>
                <a:cubicBezTo>
                  <a:pt x="1372688" y="1251485"/>
                  <a:pt x="1285521" y="1200814"/>
                  <a:pt x="1385047" y="1250577"/>
                </a:cubicBezTo>
                <a:cubicBezTo>
                  <a:pt x="1438611" y="1330923"/>
                  <a:pt x="1380114" y="1261065"/>
                  <a:pt x="1452282" y="1304365"/>
                </a:cubicBezTo>
                <a:cubicBezTo>
                  <a:pt x="1485553" y="1324327"/>
                  <a:pt x="1478584" y="1344113"/>
                  <a:pt x="1506071" y="1371600"/>
                </a:cubicBezTo>
                <a:cubicBezTo>
                  <a:pt x="1517499" y="1383028"/>
                  <a:pt x="1533261" y="1389100"/>
                  <a:pt x="1546412" y="1398494"/>
                </a:cubicBezTo>
                <a:cubicBezTo>
                  <a:pt x="1564649" y="1411521"/>
                  <a:pt x="1584353" y="1422988"/>
                  <a:pt x="1600200" y="1438836"/>
                </a:cubicBezTo>
                <a:cubicBezTo>
                  <a:pt x="1611628" y="1450264"/>
                  <a:pt x="1616452" y="1467014"/>
                  <a:pt x="1627094" y="1479177"/>
                </a:cubicBezTo>
                <a:cubicBezTo>
                  <a:pt x="1690718" y="1551890"/>
                  <a:pt x="1670359" y="1538422"/>
                  <a:pt x="1734671" y="1559859"/>
                </a:cubicBezTo>
                <a:cubicBezTo>
                  <a:pt x="1743636" y="1573306"/>
                  <a:pt x="1749402" y="1589558"/>
                  <a:pt x="1761565" y="1600200"/>
                </a:cubicBezTo>
                <a:cubicBezTo>
                  <a:pt x="1785890" y="1621485"/>
                  <a:pt x="1815353" y="1636059"/>
                  <a:pt x="1842247" y="1653989"/>
                </a:cubicBezTo>
                <a:cubicBezTo>
                  <a:pt x="1855694" y="1662954"/>
                  <a:pt x="1869659" y="1671186"/>
                  <a:pt x="1882588" y="1680883"/>
                </a:cubicBezTo>
                <a:cubicBezTo>
                  <a:pt x="1900518" y="1694330"/>
                  <a:pt x="1917729" y="1708792"/>
                  <a:pt x="1936377" y="1721224"/>
                </a:cubicBezTo>
                <a:cubicBezTo>
                  <a:pt x="1971561" y="1744680"/>
                  <a:pt x="2014052" y="1758558"/>
                  <a:pt x="2043953" y="1788459"/>
                </a:cubicBezTo>
                <a:cubicBezTo>
                  <a:pt x="2061882" y="1806388"/>
                  <a:pt x="2078489" y="1825745"/>
                  <a:pt x="2097741" y="1842247"/>
                </a:cubicBezTo>
                <a:cubicBezTo>
                  <a:pt x="2110012" y="1852765"/>
                  <a:pt x="2124931" y="1859748"/>
                  <a:pt x="2138082" y="1869142"/>
                </a:cubicBezTo>
                <a:cubicBezTo>
                  <a:pt x="2156319" y="1882169"/>
                  <a:pt x="2173223" y="1897051"/>
                  <a:pt x="2191871" y="1909483"/>
                </a:cubicBezTo>
                <a:cubicBezTo>
                  <a:pt x="2213618" y="1923981"/>
                  <a:pt x="2238197" y="1934142"/>
                  <a:pt x="2259106" y="1949824"/>
                </a:cubicBezTo>
                <a:cubicBezTo>
                  <a:pt x="2274320" y="1961234"/>
                  <a:pt x="2284838" y="1977991"/>
                  <a:pt x="2299447" y="1990165"/>
                </a:cubicBezTo>
                <a:cubicBezTo>
                  <a:pt x="2311862" y="2000511"/>
                  <a:pt x="2326637" y="2007666"/>
                  <a:pt x="2339788" y="2017059"/>
                </a:cubicBezTo>
                <a:cubicBezTo>
                  <a:pt x="2358025" y="2030086"/>
                  <a:pt x="2375340" y="2044373"/>
                  <a:pt x="2393577" y="2057400"/>
                </a:cubicBezTo>
                <a:cubicBezTo>
                  <a:pt x="2406728" y="2066793"/>
                  <a:pt x="2420767" y="2074900"/>
                  <a:pt x="2433918" y="2084294"/>
                </a:cubicBezTo>
                <a:cubicBezTo>
                  <a:pt x="2452155" y="2097321"/>
                  <a:pt x="2469469" y="2111609"/>
                  <a:pt x="2487706" y="2124636"/>
                </a:cubicBezTo>
                <a:cubicBezTo>
                  <a:pt x="2500857" y="2134030"/>
                  <a:pt x="2515776" y="2141012"/>
                  <a:pt x="2528047" y="2151530"/>
                </a:cubicBezTo>
                <a:cubicBezTo>
                  <a:pt x="2609261" y="2221142"/>
                  <a:pt x="2548052" y="2194057"/>
                  <a:pt x="2622177" y="2218765"/>
                </a:cubicBezTo>
                <a:cubicBezTo>
                  <a:pt x="2751666" y="2348254"/>
                  <a:pt x="2613901" y="2217522"/>
                  <a:pt x="2716306" y="2299447"/>
                </a:cubicBezTo>
                <a:cubicBezTo>
                  <a:pt x="2726206" y="2307367"/>
                  <a:pt x="2732651" y="2319309"/>
                  <a:pt x="2743200" y="2326342"/>
                </a:cubicBezTo>
                <a:cubicBezTo>
                  <a:pt x="2759879" y="2337461"/>
                  <a:pt x="2780309" y="2342117"/>
                  <a:pt x="2796988" y="2353236"/>
                </a:cubicBezTo>
                <a:cubicBezTo>
                  <a:pt x="2820869" y="2369156"/>
                  <a:pt x="2840343" y="2391104"/>
                  <a:pt x="2864224" y="2407024"/>
                </a:cubicBezTo>
                <a:cubicBezTo>
                  <a:pt x="2880903" y="2418143"/>
                  <a:pt x="2901976" y="2421891"/>
                  <a:pt x="2918012" y="2433918"/>
                </a:cubicBezTo>
                <a:cubicBezTo>
                  <a:pt x="2938297" y="2449132"/>
                  <a:pt x="2952000" y="2471866"/>
                  <a:pt x="2971800" y="2487706"/>
                </a:cubicBezTo>
                <a:cubicBezTo>
                  <a:pt x="3037853" y="2540549"/>
                  <a:pt x="3033406" y="2535135"/>
                  <a:pt x="3092824" y="2554942"/>
                </a:cubicBezTo>
                <a:cubicBezTo>
                  <a:pt x="3110753" y="2568389"/>
                  <a:pt x="3128375" y="2582256"/>
                  <a:pt x="3146612" y="2595283"/>
                </a:cubicBezTo>
                <a:cubicBezTo>
                  <a:pt x="3159763" y="2604677"/>
                  <a:pt x="3174682" y="2611659"/>
                  <a:pt x="3186953" y="2622177"/>
                </a:cubicBezTo>
                <a:cubicBezTo>
                  <a:pt x="3206205" y="2638678"/>
                  <a:pt x="3221659" y="2659268"/>
                  <a:pt x="3240741" y="2675965"/>
                </a:cubicBezTo>
                <a:cubicBezTo>
                  <a:pt x="3254320" y="2687847"/>
                  <a:pt x="3314201" y="2731388"/>
                  <a:pt x="3334871" y="2743200"/>
                </a:cubicBezTo>
                <a:cubicBezTo>
                  <a:pt x="3352275" y="2753145"/>
                  <a:pt x="3370730" y="2761129"/>
                  <a:pt x="3388659" y="2770094"/>
                </a:cubicBezTo>
                <a:cubicBezTo>
                  <a:pt x="3397624" y="2779059"/>
                  <a:pt x="3405653" y="2789069"/>
                  <a:pt x="3415553" y="2796989"/>
                </a:cubicBezTo>
                <a:cubicBezTo>
                  <a:pt x="3453734" y="2827534"/>
                  <a:pt x="3471820" y="2826362"/>
                  <a:pt x="3509682" y="2864224"/>
                </a:cubicBezTo>
                <a:cubicBezTo>
                  <a:pt x="3521110" y="2875652"/>
                  <a:pt x="3524161" y="2894219"/>
                  <a:pt x="3536577" y="2904565"/>
                </a:cubicBezTo>
                <a:cubicBezTo>
                  <a:pt x="3551977" y="2917398"/>
                  <a:pt x="3572961" y="2921514"/>
                  <a:pt x="3590365" y="2931459"/>
                </a:cubicBezTo>
                <a:cubicBezTo>
                  <a:pt x="3663354" y="2973167"/>
                  <a:pt x="3597084" y="2947146"/>
                  <a:pt x="3671047" y="2971800"/>
                </a:cubicBezTo>
                <a:cubicBezTo>
                  <a:pt x="3706906" y="2998694"/>
                  <a:pt x="3738532" y="3032437"/>
                  <a:pt x="3778624" y="3052483"/>
                </a:cubicBezTo>
                <a:cubicBezTo>
                  <a:pt x="3796553" y="3061448"/>
                  <a:pt x="3815931" y="3067967"/>
                  <a:pt x="3832412" y="3079377"/>
                </a:cubicBezTo>
                <a:cubicBezTo>
                  <a:pt x="3874431" y="3108467"/>
                  <a:pt x="3910097" y="3146420"/>
                  <a:pt x="3953435" y="3173506"/>
                </a:cubicBezTo>
                <a:cubicBezTo>
                  <a:pt x="3989294" y="3195918"/>
                  <a:pt x="4031111" y="3210841"/>
                  <a:pt x="4061012" y="3240742"/>
                </a:cubicBezTo>
                <a:cubicBezTo>
                  <a:pt x="4086345" y="3266075"/>
                  <a:pt x="4107996" y="3293000"/>
                  <a:pt x="4141694" y="3307977"/>
                </a:cubicBezTo>
                <a:cubicBezTo>
                  <a:pt x="4167600" y="3319491"/>
                  <a:pt x="4222377" y="3334871"/>
                  <a:pt x="4222377" y="3334871"/>
                </a:cubicBezTo>
                <a:cubicBezTo>
                  <a:pt x="4286306" y="3377490"/>
                  <a:pt x="4247386" y="3356654"/>
                  <a:pt x="4343400" y="3388659"/>
                </a:cubicBezTo>
                <a:lnTo>
                  <a:pt x="4383741" y="3402106"/>
                </a:lnTo>
                <a:lnTo>
                  <a:pt x="4424082" y="3415553"/>
                </a:lnTo>
                <a:cubicBezTo>
                  <a:pt x="4433047" y="3424518"/>
                  <a:pt x="4440105" y="3435924"/>
                  <a:pt x="4450977" y="3442447"/>
                </a:cubicBezTo>
                <a:cubicBezTo>
                  <a:pt x="4463131" y="3449740"/>
                  <a:pt x="4481295" y="3445871"/>
                  <a:pt x="4491318" y="3455894"/>
                </a:cubicBezTo>
                <a:cubicBezTo>
                  <a:pt x="4501341" y="3465917"/>
                  <a:pt x="4496063" y="3485047"/>
                  <a:pt x="4504765" y="3496236"/>
                </a:cubicBezTo>
                <a:cubicBezTo>
                  <a:pt x="4554362" y="3560004"/>
                  <a:pt x="4571865" y="3567864"/>
                  <a:pt x="4625788" y="3603812"/>
                </a:cubicBezTo>
                <a:cubicBezTo>
                  <a:pt x="4634753" y="3617259"/>
                  <a:pt x="4642586" y="3631533"/>
                  <a:pt x="4652682" y="3644153"/>
                </a:cubicBezTo>
                <a:cubicBezTo>
                  <a:pt x="4660602" y="3654053"/>
                  <a:pt x="4672544" y="3660498"/>
                  <a:pt x="4679577" y="3671047"/>
                </a:cubicBezTo>
                <a:cubicBezTo>
                  <a:pt x="4690697" y="3687726"/>
                  <a:pt x="4694444" y="3708799"/>
                  <a:pt x="4706471" y="3724836"/>
                </a:cubicBezTo>
                <a:cubicBezTo>
                  <a:pt x="4749011" y="3781557"/>
                  <a:pt x="4748095" y="3774569"/>
                  <a:pt x="4800600" y="3792071"/>
                </a:cubicBezTo>
                <a:cubicBezTo>
                  <a:pt x="4805082" y="3953436"/>
                  <a:pt x="4805986" y="4114939"/>
                  <a:pt x="4814047" y="4276165"/>
                </a:cubicBezTo>
                <a:cubicBezTo>
                  <a:pt x="4816770" y="4330625"/>
                  <a:pt x="4830048" y="4327699"/>
                  <a:pt x="4854388" y="4370294"/>
                </a:cubicBezTo>
                <a:cubicBezTo>
                  <a:pt x="4864333" y="4387699"/>
                  <a:pt x="4873837" y="4405471"/>
                  <a:pt x="4881282" y="4424083"/>
                </a:cubicBezTo>
                <a:cubicBezTo>
                  <a:pt x="4891811" y="4450404"/>
                  <a:pt x="4893152" y="4480725"/>
                  <a:pt x="4908177" y="4504765"/>
                </a:cubicBezTo>
                <a:cubicBezTo>
                  <a:pt x="4930589" y="4540624"/>
                  <a:pt x="4962040" y="4572225"/>
                  <a:pt x="4975412" y="4612342"/>
                </a:cubicBezTo>
                <a:cubicBezTo>
                  <a:pt x="4979894" y="4625789"/>
                  <a:pt x="4977791" y="4643828"/>
                  <a:pt x="4988859" y="4652683"/>
                </a:cubicBezTo>
                <a:cubicBezTo>
                  <a:pt x="5003290" y="4664228"/>
                  <a:pt x="5024718" y="4661648"/>
                  <a:pt x="5042647" y="4666130"/>
                </a:cubicBezTo>
                <a:cubicBezTo>
                  <a:pt x="5048059" y="4665357"/>
                  <a:pt x="5185988" y="4647429"/>
                  <a:pt x="5204012" y="4639236"/>
                </a:cubicBezTo>
                <a:cubicBezTo>
                  <a:pt x="5233437" y="4625861"/>
                  <a:pt x="5257800" y="4603377"/>
                  <a:pt x="5284694" y="4585447"/>
                </a:cubicBezTo>
                <a:cubicBezTo>
                  <a:pt x="5298141" y="4576482"/>
                  <a:pt x="5309703" y="4563664"/>
                  <a:pt x="5325035" y="4558553"/>
                </a:cubicBezTo>
                <a:lnTo>
                  <a:pt x="5405718" y="4531659"/>
                </a:lnTo>
                <a:cubicBezTo>
                  <a:pt x="5419165" y="4527177"/>
                  <a:pt x="5432308" y="4521650"/>
                  <a:pt x="5446059" y="4518212"/>
                </a:cubicBezTo>
                <a:cubicBezTo>
                  <a:pt x="5570995" y="4486978"/>
                  <a:pt x="5415676" y="4524288"/>
                  <a:pt x="5580530" y="4491318"/>
                </a:cubicBezTo>
                <a:cubicBezTo>
                  <a:pt x="5631336" y="4481157"/>
                  <a:pt x="5663546" y="4468128"/>
                  <a:pt x="5715000" y="4450977"/>
                </a:cubicBezTo>
                <a:cubicBezTo>
                  <a:pt x="5800165" y="4455459"/>
                  <a:pt x="5885532" y="4457036"/>
                  <a:pt x="5970494" y="4464424"/>
                </a:cubicBezTo>
                <a:cubicBezTo>
                  <a:pt x="5993337" y="4466410"/>
                  <a:pt x="6041031" y="4483454"/>
                  <a:pt x="6064624" y="4491318"/>
                </a:cubicBezTo>
                <a:cubicBezTo>
                  <a:pt x="6180314" y="4607008"/>
                  <a:pt x="6107428" y="4575443"/>
                  <a:pt x="6293224" y="4558553"/>
                </a:cubicBezTo>
                <a:cubicBezTo>
                  <a:pt x="6306671" y="4549588"/>
                  <a:pt x="6325000" y="4545364"/>
                  <a:pt x="6333565" y="4531659"/>
                </a:cubicBezTo>
                <a:cubicBezTo>
                  <a:pt x="6348590" y="4507619"/>
                  <a:pt x="6344734" y="4474565"/>
                  <a:pt x="6360459" y="4450977"/>
                </a:cubicBezTo>
                <a:lnTo>
                  <a:pt x="6387353" y="4410636"/>
                </a:lnTo>
                <a:cubicBezTo>
                  <a:pt x="6408222" y="4348028"/>
                  <a:pt x="6423894" y="4319346"/>
                  <a:pt x="6387353" y="4235824"/>
                </a:cubicBezTo>
                <a:cubicBezTo>
                  <a:pt x="6354176" y="4159990"/>
                  <a:pt x="6313275" y="4169324"/>
                  <a:pt x="6266330" y="4128247"/>
                </a:cubicBezTo>
                <a:cubicBezTo>
                  <a:pt x="6242477" y="4107376"/>
                  <a:pt x="6216675" y="4087384"/>
                  <a:pt x="6199094" y="4061012"/>
                </a:cubicBezTo>
                <a:cubicBezTo>
                  <a:pt x="6190129" y="4047565"/>
                  <a:pt x="6184363" y="4031313"/>
                  <a:pt x="6172200" y="4020671"/>
                </a:cubicBezTo>
                <a:cubicBezTo>
                  <a:pt x="6147875" y="3999386"/>
                  <a:pt x="6114374" y="3989739"/>
                  <a:pt x="6091518" y="3966883"/>
                </a:cubicBezTo>
                <a:lnTo>
                  <a:pt x="6024282" y="3899647"/>
                </a:lnTo>
                <a:cubicBezTo>
                  <a:pt x="6010835" y="3886200"/>
                  <a:pt x="5992446" y="3876315"/>
                  <a:pt x="5983941" y="3859306"/>
                </a:cubicBezTo>
                <a:cubicBezTo>
                  <a:pt x="5962637" y="3816699"/>
                  <a:pt x="5951618" y="3786642"/>
                  <a:pt x="5916706" y="3751730"/>
                </a:cubicBezTo>
                <a:cubicBezTo>
                  <a:pt x="5905278" y="3740302"/>
                  <a:pt x="5889812" y="3733801"/>
                  <a:pt x="5876365" y="3724836"/>
                </a:cubicBezTo>
                <a:cubicBezTo>
                  <a:pt x="5851778" y="3687955"/>
                  <a:pt x="5831221" y="3645690"/>
                  <a:pt x="5795682" y="3617259"/>
                </a:cubicBezTo>
                <a:cubicBezTo>
                  <a:pt x="5783062" y="3607163"/>
                  <a:pt x="5767756" y="3600711"/>
                  <a:pt x="5755341" y="3590365"/>
                </a:cubicBezTo>
                <a:cubicBezTo>
                  <a:pt x="5703317" y="3547011"/>
                  <a:pt x="5725306" y="3546308"/>
                  <a:pt x="5661212" y="3509683"/>
                </a:cubicBezTo>
                <a:cubicBezTo>
                  <a:pt x="5595792" y="3472300"/>
                  <a:pt x="5643778" y="3525562"/>
                  <a:pt x="5580530" y="3469342"/>
                </a:cubicBezTo>
                <a:cubicBezTo>
                  <a:pt x="5552103" y="3444073"/>
                  <a:pt x="5535930" y="3400687"/>
                  <a:pt x="5499847" y="3388659"/>
                </a:cubicBezTo>
                <a:cubicBezTo>
                  <a:pt x="5398449" y="3354860"/>
                  <a:pt x="5523435" y="3400453"/>
                  <a:pt x="5419165" y="3348318"/>
                </a:cubicBezTo>
                <a:cubicBezTo>
                  <a:pt x="5406487" y="3341979"/>
                  <a:pt x="5391215" y="3341755"/>
                  <a:pt x="5378824" y="3334871"/>
                </a:cubicBezTo>
                <a:cubicBezTo>
                  <a:pt x="5350569" y="3319174"/>
                  <a:pt x="5325035" y="3299012"/>
                  <a:pt x="5298141" y="3281083"/>
                </a:cubicBezTo>
                <a:cubicBezTo>
                  <a:pt x="5284694" y="3272118"/>
                  <a:pt x="5273132" y="3259300"/>
                  <a:pt x="5257800" y="3254189"/>
                </a:cubicBezTo>
                <a:lnTo>
                  <a:pt x="5217459" y="3240742"/>
                </a:lnTo>
                <a:cubicBezTo>
                  <a:pt x="5165199" y="3188480"/>
                  <a:pt x="5218136" y="3234355"/>
                  <a:pt x="5123330" y="3186953"/>
                </a:cubicBezTo>
                <a:cubicBezTo>
                  <a:pt x="5108875" y="3179725"/>
                  <a:pt x="5097176" y="3167798"/>
                  <a:pt x="5082988" y="3160059"/>
                </a:cubicBezTo>
                <a:cubicBezTo>
                  <a:pt x="5047792" y="3140861"/>
                  <a:pt x="5011271" y="3124200"/>
                  <a:pt x="4975412" y="3106271"/>
                </a:cubicBezTo>
                <a:cubicBezTo>
                  <a:pt x="4957483" y="3097306"/>
                  <a:pt x="4938303" y="3090496"/>
                  <a:pt x="4921624" y="3079377"/>
                </a:cubicBezTo>
                <a:cubicBezTo>
                  <a:pt x="4908177" y="3070412"/>
                  <a:pt x="4896137" y="3058849"/>
                  <a:pt x="4881282" y="3052483"/>
                </a:cubicBezTo>
                <a:cubicBezTo>
                  <a:pt x="4864295" y="3045203"/>
                  <a:pt x="4845423" y="3043518"/>
                  <a:pt x="4827494" y="3039036"/>
                </a:cubicBezTo>
                <a:lnTo>
                  <a:pt x="4706471" y="2958353"/>
                </a:lnTo>
                <a:cubicBezTo>
                  <a:pt x="4693024" y="2949388"/>
                  <a:pt x="4681462" y="2936570"/>
                  <a:pt x="4666130" y="2931459"/>
                </a:cubicBezTo>
                <a:lnTo>
                  <a:pt x="4625788" y="2918012"/>
                </a:lnTo>
                <a:cubicBezTo>
                  <a:pt x="4607859" y="2900083"/>
                  <a:pt x="4591800" y="2880064"/>
                  <a:pt x="4572000" y="2864224"/>
                </a:cubicBezTo>
                <a:cubicBezTo>
                  <a:pt x="4546760" y="2844032"/>
                  <a:pt x="4514174" y="2833292"/>
                  <a:pt x="4491318" y="2810436"/>
                </a:cubicBezTo>
                <a:cubicBezTo>
                  <a:pt x="4459941" y="2779059"/>
                  <a:pt x="4434109" y="2740920"/>
                  <a:pt x="4397188" y="2716306"/>
                </a:cubicBezTo>
                <a:cubicBezTo>
                  <a:pt x="4370294" y="2698377"/>
                  <a:pt x="4339362" y="2685374"/>
                  <a:pt x="4316506" y="2662518"/>
                </a:cubicBezTo>
                <a:cubicBezTo>
                  <a:pt x="4198657" y="2544669"/>
                  <a:pt x="4348145" y="2688883"/>
                  <a:pt x="4235824" y="2595283"/>
                </a:cubicBezTo>
                <a:cubicBezTo>
                  <a:pt x="4118534" y="2497542"/>
                  <a:pt x="4282703" y="2615322"/>
                  <a:pt x="4141694" y="2514600"/>
                </a:cubicBezTo>
                <a:cubicBezTo>
                  <a:pt x="4038070" y="2440582"/>
                  <a:pt x="4173613" y="2539592"/>
                  <a:pt x="4047565" y="2460812"/>
                </a:cubicBezTo>
                <a:cubicBezTo>
                  <a:pt x="4028560" y="2448934"/>
                  <a:pt x="4012782" y="2432349"/>
                  <a:pt x="3993777" y="2420471"/>
                </a:cubicBezTo>
                <a:cubicBezTo>
                  <a:pt x="3976778" y="2409847"/>
                  <a:pt x="3957511" y="2403312"/>
                  <a:pt x="3939988" y="2393577"/>
                </a:cubicBezTo>
                <a:cubicBezTo>
                  <a:pt x="3928410" y="2387145"/>
                  <a:pt x="3851515" y="2341625"/>
                  <a:pt x="3832412" y="2326342"/>
                </a:cubicBezTo>
                <a:cubicBezTo>
                  <a:pt x="3765874" y="2273111"/>
                  <a:pt x="3848519" y="2329000"/>
                  <a:pt x="3778624" y="2259106"/>
                </a:cubicBezTo>
                <a:cubicBezTo>
                  <a:pt x="3730181" y="2210664"/>
                  <a:pt x="3730304" y="2230046"/>
                  <a:pt x="3684494" y="2191871"/>
                </a:cubicBezTo>
                <a:cubicBezTo>
                  <a:pt x="3669885" y="2179697"/>
                  <a:pt x="3659367" y="2162940"/>
                  <a:pt x="3644153" y="2151530"/>
                </a:cubicBezTo>
                <a:cubicBezTo>
                  <a:pt x="3587488" y="2109031"/>
                  <a:pt x="3583559" y="2121880"/>
                  <a:pt x="3536577" y="2084294"/>
                </a:cubicBezTo>
                <a:cubicBezTo>
                  <a:pt x="3526677" y="2076374"/>
                  <a:pt x="3519825" y="2065007"/>
                  <a:pt x="3509682" y="2057400"/>
                </a:cubicBezTo>
                <a:cubicBezTo>
                  <a:pt x="3483824" y="2038007"/>
                  <a:pt x="3451856" y="2026468"/>
                  <a:pt x="3429000" y="2003612"/>
                </a:cubicBezTo>
                <a:cubicBezTo>
                  <a:pt x="3338295" y="1912907"/>
                  <a:pt x="3384400" y="1934957"/>
                  <a:pt x="3307977" y="1909483"/>
                </a:cubicBezTo>
                <a:lnTo>
                  <a:pt x="3213847" y="1815353"/>
                </a:lnTo>
                <a:cubicBezTo>
                  <a:pt x="3200400" y="1801906"/>
                  <a:pt x="3188720" y="1786422"/>
                  <a:pt x="3173506" y="1775012"/>
                </a:cubicBezTo>
                <a:cubicBezTo>
                  <a:pt x="3137647" y="1748118"/>
                  <a:pt x="3097625" y="1726024"/>
                  <a:pt x="3065930" y="1694330"/>
                </a:cubicBezTo>
                <a:cubicBezTo>
                  <a:pt x="3024860" y="1653262"/>
                  <a:pt x="3050375" y="1673106"/>
                  <a:pt x="2985247" y="1640542"/>
                </a:cubicBezTo>
                <a:cubicBezTo>
                  <a:pt x="2953453" y="1608748"/>
                  <a:pt x="2931371" y="1582861"/>
                  <a:pt x="2891118" y="1559859"/>
                </a:cubicBezTo>
                <a:cubicBezTo>
                  <a:pt x="2878811" y="1552827"/>
                  <a:pt x="2864224" y="1550894"/>
                  <a:pt x="2850777" y="1546412"/>
                </a:cubicBezTo>
                <a:cubicBezTo>
                  <a:pt x="2841812" y="1532965"/>
                  <a:pt x="2834228" y="1518487"/>
                  <a:pt x="2823882" y="1506071"/>
                </a:cubicBezTo>
                <a:cubicBezTo>
                  <a:pt x="2783861" y="1458047"/>
                  <a:pt x="2723294" y="1420544"/>
                  <a:pt x="2675965" y="1385047"/>
                </a:cubicBezTo>
                <a:lnTo>
                  <a:pt x="2622177" y="1344706"/>
                </a:lnTo>
                <a:cubicBezTo>
                  <a:pt x="2604247" y="1331259"/>
                  <a:pt x="2584236" y="1320213"/>
                  <a:pt x="2568388" y="1304365"/>
                </a:cubicBezTo>
                <a:cubicBezTo>
                  <a:pt x="2400384" y="1136361"/>
                  <a:pt x="2560250" y="1288620"/>
                  <a:pt x="2433918" y="1183342"/>
                </a:cubicBezTo>
                <a:cubicBezTo>
                  <a:pt x="2424178" y="1175226"/>
                  <a:pt x="2417167" y="1164054"/>
                  <a:pt x="2407024" y="1156447"/>
                </a:cubicBezTo>
                <a:cubicBezTo>
                  <a:pt x="2381166" y="1137053"/>
                  <a:pt x="2349197" y="1125515"/>
                  <a:pt x="2326341" y="1102659"/>
                </a:cubicBezTo>
                <a:cubicBezTo>
                  <a:pt x="2312894" y="1089212"/>
                  <a:pt x="2301475" y="1073371"/>
                  <a:pt x="2286000" y="1062318"/>
                </a:cubicBezTo>
                <a:cubicBezTo>
                  <a:pt x="2269688" y="1050667"/>
                  <a:pt x="2248524" y="1047075"/>
                  <a:pt x="2232212" y="1035424"/>
                </a:cubicBezTo>
                <a:cubicBezTo>
                  <a:pt x="2155109" y="980351"/>
                  <a:pt x="2223949" y="1013714"/>
                  <a:pt x="2164977" y="954742"/>
                </a:cubicBezTo>
                <a:cubicBezTo>
                  <a:pt x="2143002" y="932767"/>
                  <a:pt x="2097572" y="906595"/>
                  <a:pt x="2070847" y="887506"/>
                </a:cubicBezTo>
                <a:cubicBezTo>
                  <a:pt x="2052610" y="874479"/>
                  <a:pt x="2035296" y="860192"/>
                  <a:pt x="2017059" y="847165"/>
                </a:cubicBezTo>
                <a:cubicBezTo>
                  <a:pt x="2003908" y="837771"/>
                  <a:pt x="1988797" y="831008"/>
                  <a:pt x="1976718" y="820271"/>
                </a:cubicBezTo>
                <a:cubicBezTo>
                  <a:pt x="1838547" y="697453"/>
                  <a:pt x="1947253" y="773735"/>
                  <a:pt x="1855694" y="712694"/>
                </a:cubicBezTo>
                <a:cubicBezTo>
                  <a:pt x="1778620" y="597082"/>
                  <a:pt x="1881247" y="733137"/>
                  <a:pt x="1788459" y="658906"/>
                </a:cubicBezTo>
                <a:cubicBezTo>
                  <a:pt x="1775839" y="648810"/>
                  <a:pt x="1772993" y="629993"/>
                  <a:pt x="1761565" y="618565"/>
                </a:cubicBezTo>
                <a:cubicBezTo>
                  <a:pt x="1750137" y="607137"/>
                  <a:pt x="1734671" y="600636"/>
                  <a:pt x="1721224" y="591671"/>
                </a:cubicBezTo>
                <a:cubicBezTo>
                  <a:pt x="1712259" y="578224"/>
                  <a:pt x="1704972" y="563493"/>
                  <a:pt x="1694330" y="551330"/>
                </a:cubicBezTo>
                <a:cubicBezTo>
                  <a:pt x="1639265" y="488399"/>
                  <a:pt x="1641433" y="493653"/>
                  <a:pt x="1586753" y="457200"/>
                </a:cubicBezTo>
                <a:cubicBezTo>
                  <a:pt x="1515036" y="349624"/>
                  <a:pt x="1609165" y="479612"/>
                  <a:pt x="1519518" y="389965"/>
                </a:cubicBezTo>
                <a:cubicBezTo>
                  <a:pt x="1508090" y="378537"/>
                  <a:pt x="1506071" y="358589"/>
                  <a:pt x="1492624" y="349624"/>
                </a:cubicBezTo>
                <a:cubicBezTo>
                  <a:pt x="1477246" y="339372"/>
                  <a:pt x="1456765" y="340659"/>
                  <a:pt x="1438835" y="336177"/>
                </a:cubicBezTo>
                <a:cubicBezTo>
                  <a:pt x="1411941" y="318248"/>
                  <a:pt x="1376082" y="309283"/>
                  <a:pt x="1358153" y="282389"/>
                </a:cubicBezTo>
                <a:cubicBezTo>
                  <a:pt x="1349188" y="268942"/>
                  <a:pt x="1343675" y="252393"/>
                  <a:pt x="1331259" y="242047"/>
                </a:cubicBezTo>
                <a:cubicBezTo>
                  <a:pt x="1315860" y="229214"/>
                  <a:pt x="1294994" y="224888"/>
                  <a:pt x="1277471" y="215153"/>
                </a:cubicBezTo>
                <a:cubicBezTo>
                  <a:pt x="1254623" y="202460"/>
                  <a:pt x="1233612" y="186501"/>
                  <a:pt x="1210235" y="174812"/>
                </a:cubicBezTo>
                <a:cubicBezTo>
                  <a:pt x="1188645" y="164017"/>
                  <a:pt x="1164191" y="159477"/>
                  <a:pt x="1143000" y="147918"/>
                </a:cubicBezTo>
                <a:cubicBezTo>
                  <a:pt x="1114624" y="132440"/>
                  <a:pt x="1089212" y="112059"/>
                  <a:pt x="1062318" y="94130"/>
                </a:cubicBezTo>
                <a:cubicBezTo>
                  <a:pt x="1048871" y="85165"/>
                  <a:pt x="1033405" y="78664"/>
                  <a:pt x="1021977" y="67236"/>
                </a:cubicBezTo>
                <a:cubicBezTo>
                  <a:pt x="1013012" y="58271"/>
                  <a:pt x="1005953" y="46865"/>
                  <a:pt x="995082" y="40342"/>
                </a:cubicBezTo>
                <a:cubicBezTo>
                  <a:pt x="982928" y="33049"/>
                  <a:pt x="968416" y="30624"/>
                  <a:pt x="954741" y="26894"/>
                </a:cubicBezTo>
                <a:cubicBezTo>
                  <a:pt x="919081" y="17168"/>
                  <a:pt x="847165" y="0"/>
                  <a:pt x="847165" y="0"/>
                </a:cubicBezTo>
                <a:cubicBezTo>
                  <a:pt x="811306" y="8965"/>
                  <a:pt x="770342" y="6390"/>
                  <a:pt x="739588" y="26894"/>
                </a:cubicBezTo>
                <a:cubicBezTo>
                  <a:pt x="726141" y="35859"/>
                  <a:pt x="713702" y="46561"/>
                  <a:pt x="699247" y="53789"/>
                </a:cubicBezTo>
                <a:cubicBezTo>
                  <a:pt x="662923" y="71951"/>
                  <a:pt x="615406" y="72420"/>
                  <a:pt x="578224" y="80683"/>
                </a:cubicBezTo>
                <a:cubicBezTo>
                  <a:pt x="564387" y="83758"/>
                  <a:pt x="551864" y="91800"/>
                  <a:pt x="537882" y="94130"/>
                </a:cubicBezTo>
                <a:cubicBezTo>
                  <a:pt x="497845" y="100803"/>
                  <a:pt x="457135" y="102543"/>
                  <a:pt x="416859" y="107577"/>
                </a:cubicBezTo>
                <a:cubicBezTo>
                  <a:pt x="173132" y="138043"/>
                  <a:pt x="500508" y="113617"/>
                  <a:pt x="0" y="134471"/>
                </a:cubicBezTo>
                <a:cubicBezTo>
                  <a:pt x="4482" y="152400"/>
                  <a:pt x="3196" y="172882"/>
                  <a:pt x="13447" y="188259"/>
                </a:cubicBezTo>
                <a:cubicBezTo>
                  <a:pt x="28343" y="210603"/>
                  <a:pt x="71118" y="220929"/>
                  <a:pt x="94130" y="228600"/>
                </a:cubicBezTo>
                <a:cubicBezTo>
                  <a:pt x="190189" y="292641"/>
                  <a:pt x="143454" y="274550"/>
                  <a:pt x="228600" y="295836"/>
                </a:cubicBezTo>
                <a:cubicBezTo>
                  <a:pt x="242047" y="309283"/>
                  <a:pt x="254332" y="324003"/>
                  <a:pt x="268941" y="336177"/>
                </a:cubicBezTo>
                <a:cubicBezTo>
                  <a:pt x="281356" y="346523"/>
                  <a:pt x="297119" y="352429"/>
                  <a:pt x="309282" y="363071"/>
                </a:cubicBezTo>
                <a:cubicBezTo>
                  <a:pt x="333135" y="383942"/>
                  <a:pt x="354106" y="407894"/>
                  <a:pt x="376518" y="430306"/>
                </a:cubicBezTo>
                <a:lnTo>
                  <a:pt x="430306" y="484094"/>
                </a:lnTo>
                <a:lnTo>
                  <a:pt x="457200" y="510989"/>
                </a:lnTo>
                <a:cubicBezTo>
                  <a:pt x="468137" y="543799"/>
                  <a:pt x="471474" y="565604"/>
                  <a:pt x="497541" y="591671"/>
                </a:cubicBezTo>
                <a:cubicBezTo>
                  <a:pt x="508969" y="603099"/>
                  <a:pt x="524435" y="609600"/>
                  <a:pt x="537882" y="618565"/>
                </a:cubicBezTo>
                <a:cubicBezTo>
                  <a:pt x="560002" y="684921"/>
                  <a:pt x="537485" y="642885"/>
                  <a:pt x="605118" y="699247"/>
                </a:cubicBezTo>
                <a:cubicBezTo>
                  <a:pt x="614858" y="707363"/>
                  <a:pt x="621141" y="719619"/>
                  <a:pt x="632012" y="726142"/>
                </a:cubicBezTo>
                <a:cubicBezTo>
                  <a:pt x="653967" y="739315"/>
                  <a:pt x="723063" y="748905"/>
                  <a:pt x="739588" y="753036"/>
                </a:cubicBezTo>
                <a:cubicBezTo>
                  <a:pt x="816055" y="772153"/>
                  <a:pt x="741576" y="766483"/>
                  <a:pt x="833718" y="766483"/>
                </a:cubicBezTo>
              </a:path>
            </a:pathLst>
          </a:custGeom>
          <a:noFill/>
          <a:ln w="571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61925" y="158750"/>
            <a:ext cx="5722938" cy="5289550"/>
          </a:xfrm>
          <a:custGeom>
            <a:avLst/>
            <a:gdLst>
              <a:gd name="connsiteX0" fmla="*/ 968189 w 5723124"/>
              <a:gd name="connsiteY0" fmla="*/ 620494 h 5288396"/>
              <a:gd name="connsiteX1" fmla="*/ 1048871 w 5723124"/>
              <a:gd name="connsiteY1" fmla="*/ 701177 h 5288396"/>
              <a:gd name="connsiteX2" fmla="*/ 1129553 w 5723124"/>
              <a:gd name="connsiteY2" fmla="*/ 754965 h 5288396"/>
              <a:gd name="connsiteX3" fmla="*/ 1210236 w 5723124"/>
              <a:gd name="connsiteY3" fmla="*/ 795306 h 5288396"/>
              <a:gd name="connsiteX4" fmla="*/ 1277471 w 5723124"/>
              <a:gd name="connsiteY4" fmla="*/ 875989 h 5288396"/>
              <a:gd name="connsiteX5" fmla="*/ 1317812 w 5723124"/>
              <a:gd name="connsiteY5" fmla="*/ 889436 h 5288396"/>
              <a:gd name="connsiteX6" fmla="*/ 1385047 w 5723124"/>
              <a:gd name="connsiteY6" fmla="*/ 970118 h 5288396"/>
              <a:gd name="connsiteX7" fmla="*/ 1398494 w 5723124"/>
              <a:gd name="connsiteY7" fmla="*/ 1010459 h 5288396"/>
              <a:gd name="connsiteX8" fmla="*/ 1438836 w 5723124"/>
              <a:gd name="connsiteY8" fmla="*/ 1023906 h 5288396"/>
              <a:gd name="connsiteX9" fmla="*/ 1532965 w 5723124"/>
              <a:gd name="connsiteY9" fmla="*/ 1104589 h 5288396"/>
              <a:gd name="connsiteX10" fmla="*/ 1559859 w 5723124"/>
              <a:gd name="connsiteY10" fmla="*/ 1144930 h 5288396"/>
              <a:gd name="connsiteX11" fmla="*/ 1613647 w 5723124"/>
              <a:gd name="connsiteY11" fmla="*/ 1185271 h 5288396"/>
              <a:gd name="connsiteX12" fmla="*/ 1653989 w 5723124"/>
              <a:gd name="connsiteY12" fmla="*/ 1225612 h 5288396"/>
              <a:gd name="connsiteX13" fmla="*/ 1734671 w 5723124"/>
              <a:gd name="connsiteY13" fmla="*/ 1252506 h 5288396"/>
              <a:gd name="connsiteX14" fmla="*/ 1775012 w 5723124"/>
              <a:gd name="connsiteY14" fmla="*/ 1279400 h 5288396"/>
              <a:gd name="connsiteX15" fmla="*/ 1815353 w 5723124"/>
              <a:gd name="connsiteY15" fmla="*/ 1292847 h 5288396"/>
              <a:gd name="connsiteX16" fmla="*/ 1936377 w 5723124"/>
              <a:gd name="connsiteY16" fmla="*/ 1319741 h 5288396"/>
              <a:gd name="connsiteX17" fmla="*/ 2017059 w 5723124"/>
              <a:gd name="connsiteY17" fmla="*/ 1373530 h 5288396"/>
              <a:gd name="connsiteX18" fmla="*/ 2097741 w 5723124"/>
              <a:gd name="connsiteY18" fmla="*/ 1440765 h 5288396"/>
              <a:gd name="connsiteX19" fmla="*/ 2138083 w 5723124"/>
              <a:gd name="connsiteY19" fmla="*/ 1454212 h 5288396"/>
              <a:gd name="connsiteX20" fmla="*/ 2178424 w 5723124"/>
              <a:gd name="connsiteY20" fmla="*/ 1481106 h 5288396"/>
              <a:gd name="connsiteX21" fmla="*/ 2245659 w 5723124"/>
              <a:gd name="connsiteY21" fmla="*/ 1548341 h 5288396"/>
              <a:gd name="connsiteX22" fmla="*/ 2299447 w 5723124"/>
              <a:gd name="connsiteY22" fmla="*/ 1615577 h 5288396"/>
              <a:gd name="connsiteX23" fmla="*/ 2366683 w 5723124"/>
              <a:gd name="connsiteY23" fmla="*/ 1696259 h 5288396"/>
              <a:gd name="connsiteX24" fmla="*/ 2407024 w 5723124"/>
              <a:gd name="connsiteY24" fmla="*/ 1723153 h 5288396"/>
              <a:gd name="connsiteX25" fmla="*/ 2460812 w 5723124"/>
              <a:gd name="connsiteY25" fmla="*/ 1763494 h 5288396"/>
              <a:gd name="connsiteX26" fmla="*/ 2487706 w 5723124"/>
              <a:gd name="connsiteY26" fmla="*/ 1803836 h 5288396"/>
              <a:gd name="connsiteX27" fmla="*/ 2568389 w 5723124"/>
              <a:gd name="connsiteY27" fmla="*/ 1830730 h 5288396"/>
              <a:gd name="connsiteX28" fmla="*/ 2662518 w 5723124"/>
              <a:gd name="connsiteY28" fmla="*/ 1884518 h 5288396"/>
              <a:gd name="connsiteX29" fmla="*/ 2675965 w 5723124"/>
              <a:gd name="connsiteY29" fmla="*/ 1924859 h 5288396"/>
              <a:gd name="connsiteX30" fmla="*/ 2770094 w 5723124"/>
              <a:gd name="connsiteY30" fmla="*/ 2005541 h 5288396"/>
              <a:gd name="connsiteX31" fmla="*/ 2796989 w 5723124"/>
              <a:gd name="connsiteY31" fmla="*/ 2032436 h 5288396"/>
              <a:gd name="connsiteX32" fmla="*/ 2850777 w 5723124"/>
              <a:gd name="connsiteY32" fmla="*/ 2059330 h 5288396"/>
              <a:gd name="connsiteX33" fmla="*/ 2931459 w 5723124"/>
              <a:gd name="connsiteY33" fmla="*/ 2113118 h 5288396"/>
              <a:gd name="connsiteX34" fmla="*/ 2944906 w 5723124"/>
              <a:gd name="connsiteY34" fmla="*/ 2153459 h 5288396"/>
              <a:gd name="connsiteX35" fmla="*/ 3039036 w 5723124"/>
              <a:gd name="connsiteY35" fmla="*/ 2207247 h 5288396"/>
              <a:gd name="connsiteX36" fmla="*/ 3079377 w 5723124"/>
              <a:gd name="connsiteY36" fmla="*/ 2234141 h 5288396"/>
              <a:gd name="connsiteX37" fmla="*/ 3160059 w 5723124"/>
              <a:gd name="connsiteY37" fmla="*/ 2261036 h 5288396"/>
              <a:gd name="connsiteX38" fmla="*/ 3240741 w 5723124"/>
              <a:gd name="connsiteY38" fmla="*/ 2287930 h 5288396"/>
              <a:gd name="connsiteX39" fmla="*/ 3281083 w 5723124"/>
              <a:gd name="connsiteY39" fmla="*/ 2301377 h 5288396"/>
              <a:gd name="connsiteX40" fmla="*/ 3321424 w 5723124"/>
              <a:gd name="connsiteY40" fmla="*/ 2314824 h 5288396"/>
              <a:gd name="connsiteX41" fmla="*/ 3442447 w 5723124"/>
              <a:gd name="connsiteY41" fmla="*/ 2408953 h 5288396"/>
              <a:gd name="connsiteX42" fmla="*/ 3550024 w 5723124"/>
              <a:gd name="connsiteY42" fmla="*/ 2489636 h 5288396"/>
              <a:gd name="connsiteX43" fmla="*/ 3644153 w 5723124"/>
              <a:gd name="connsiteY43" fmla="*/ 2529977 h 5288396"/>
              <a:gd name="connsiteX44" fmla="*/ 3697941 w 5723124"/>
              <a:gd name="connsiteY44" fmla="*/ 2583765 h 5288396"/>
              <a:gd name="connsiteX45" fmla="*/ 3818965 w 5723124"/>
              <a:gd name="connsiteY45" fmla="*/ 2664447 h 5288396"/>
              <a:gd name="connsiteX46" fmla="*/ 3953436 w 5723124"/>
              <a:gd name="connsiteY46" fmla="*/ 2772024 h 5288396"/>
              <a:gd name="connsiteX47" fmla="*/ 4074459 w 5723124"/>
              <a:gd name="connsiteY47" fmla="*/ 2879600 h 5288396"/>
              <a:gd name="connsiteX48" fmla="*/ 4101353 w 5723124"/>
              <a:gd name="connsiteY48" fmla="*/ 2919941 h 5288396"/>
              <a:gd name="connsiteX49" fmla="*/ 4222377 w 5723124"/>
              <a:gd name="connsiteY49" fmla="*/ 3027518 h 5288396"/>
              <a:gd name="connsiteX50" fmla="*/ 4262718 w 5723124"/>
              <a:gd name="connsiteY50" fmla="*/ 3040965 h 5288396"/>
              <a:gd name="connsiteX51" fmla="*/ 4383741 w 5723124"/>
              <a:gd name="connsiteY51" fmla="*/ 3135094 h 5288396"/>
              <a:gd name="connsiteX52" fmla="*/ 4410636 w 5723124"/>
              <a:gd name="connsiteY52" fmla="*/ 3161989 h 5288396"/>
              <a:gd name="connsiteX53" fmla="*/ 4491318 w 5723124"/>
              <a:gd name="connsiteY53" fmla="*/ 3215777 h 5288396"/>
              <a:gd name="connsiteX54" fmla="*/ 4814047 w 5723124"/>
              <a:gd name="connsiteY54" fmla="*/ 3256118 h 5288396"/>
              <a:gd name="connsiteX55" fmla="*/ 4935071 w 5723124"/>
              <a:gd name="connsiteY55" fmla="*/ 3283012 h 5288396"/>
              <a:gd name="connsiteX56" fmla="*/ 4975412 w 5723124"/>
              <a:gd name="connsiteY56" fmla="*/ 3323353 h 5288396"/>
              <a:gd name="connsiteX57" fmla="*/ 5015753 w 5723124"/>
              <a:gd name="connsiteY57" fmla="*/ 3350247 h 5288396"/>
              <a:gd name="connsiteX58" fmla="*/ 5029200 w 5723124"/>
              <a:gd name="connsiteY58" fmla="*/ 3390589 h 5288396"/>
              <a:gd name="connsiteX59" fmla="*/ 5136777 w 5723124"/>
              <a:gd name="connsiteY59" fmla="*/ 3538506 h 5288396"/>
              <a:gd name="connsiteX60" fmla="*/ 5163671 w 5723124"/>
              <a:gd name="connsiteY60" fmla="*/ 3578847 h 5288396"/>
              <a:gd name="connsiteX61" fmla="*/ 5177118 w 5723124"/>
              <a:gd name="connsiteY61" fmla="*/ 3619189 h 5288396"/>
              <a:gd name="connsiteX62" fmla="*/ 5190565 w 5723124"/>
              <a:gd name="connsiteY62" fmla="*/ 3672977 h 5288396"/>
              <a:gd name="connsiteX63" fmla="*/ 5230906 w 5723124"/>
              <a:gd name="connsiteY63" fmla="*/ 3753659 h 5288396"/>
              <a:gd name="connsiteX64" fmla="*/ 5257800 w 5723124"/>
              <a:gd name="connsiteY64" fmla="*/ 3874683 h 5288396"/>
              <a:gd name="connsiteX65" fmla="*/ 5271247 w 5723124"/>
              <a:gd name="connsiteY65" fmla="*/ 3928471 h 5288396"/>
              <a:gd name="connsiteX66" fmla="*/ 5311589 w 5723124"/>
              <a:gd name="connsiteY66" fmla="*/ 4022600 h 5288396"/>
              <a:gd name="connsiteX67" fmla="*/ 5325036 w 5723124"/>
              <a:gd name="connsiteY67" fmla="*/ 4089836 h 5288396"/>
              <a:gd name="connsiteX68" fmla="*/ 5338483 w 5723124"/>
              <a:gd name="connsiteY68" fmla="*/ 4130177 h 5288396"/>
              <a:gd name="connsiteX69" fmla="*/ 5351930 w 5723124"/>
              <a:gd name="connsiteY69" fmla="*/ 4197412 h 5288396"/>
              <a:gd name="connsiteX70" fmla="*/ 5392271 w 5723124"/>
              <a:gd name="connsiteY70" fmla="*/ 4251200 h 5288396"/>
              <a:gd name="connsiteX71" fmla="*/ 5419165 w 5723124"/>
              <a:gd name="connsiteY71" fmla="*/ 4331883 h 5288396"/>
              <a:gd name="connsiteX72" fmla="*/ 5553636 w 5723124"/>
              <a:gd name="connsiteY72" fmla="*/ 4426012 h 5288396"/>
              <a:gd name="connsiteX73" fmla="*/ 5607424 w 5723124"/>
              <a:gd name="connsiteY73" fmla="*/ 4452906 h 5288396"/>
              <a:gd name="connsiteX74" fmla="*/ 5688106 w 5723124"/>
              <a:gd name="connsiteY74" fmla="*/ 4506694 h 5288396"/>
              <a:gd name="connsiteX75" fmla="*/ 5688106 w 5723124"/>
              <a:gd name="connsiteY75" fmla="*/ 4762189 h 5288396"/>
              <a:gd name="connsiteX76" fmla="*/ 5674659 w 5723124"/>
              <a:gd name="connsiteY76" fmla="*/ 4829424 h 5288396"/>
              <a:gd name="connsiteX77" fmla="*/ 5647765 w 5723124"/>
              <a:gd name="connsiteY77" fmla="*/ 4937000 h 5288396"/>
              <a:gd name="connsiteX78" fmla="*/ 5593977 w 5723124"/>
              <a:gd name="connsiteY78" fmla="*/ 5071471 h 5288396"/>
              <a:gd name="connsiteX79" fmla="*/ 5553636 w 5723124"/>
              <a:gd name="connsiteY79" fmla="*/ 5125259 h 5288396"/>
              <a:gd name="connsiteX80" fmla="*/ 5513294 w 5723124"/>
              <a:gd name="connsiteY80" fmla="*/ 5192494 h 5288396"/>
              <a:gd name="connsiteX81" fmla="*/ 5419165 w 5723124"/>
              <a:gd name="connsiteY81" fmla="*/ 5286624 h 5288396"/>
              <a:gd name="connsiteX82" fmla="*/ 5365377 w 5723124"/>
              <a:gd name="connsiteY82" fmla="*/ 5273177 h 5288396"/>
              <a:gd name="connsiteX83" fmla="*/ 5271247 w 5723124"/>
              <a:gd name="connsiteY83" fmla="*/ 5152153 h 5288396"/>
              <a:gd name="connsiteX84" fmla="*/ 5244353 w 5723124"/>
              <a:gd name="connsiteY84" fmla="*/ 5111812 h 5288396"/>
              <a:gd name="connsiteX85" fmla="*/ 5217459 w 5723124"/>
              <a:gd name="connsiteY85" fmla="*/ 4762189 h 5288396"/>
              <a:gd name="connsiteX86" fmla="*/ 5190565 w 5723124"/>
              <a:gd name="connsiteY86" fmla="*/ 4520141 h 5288396"/>
              <a:gd name="connsiteX87" fmla="*/ 5177118 w 5723124"/>
              <a:gd name="connsiteY87" fmla="*/ 4385671 h 5288396"/>
              <a:gd name="connsiteX88" fmla="*/ 5136777 w 5723124"/>
              <a:gd name="connsiteY88" fmla="*/ 4291541 h 5288396"/>
              <a:gd name="connsiteX89" fmla="*/ 5123330 w 5723124"/>
              <a:gd name="connsiteY89" fmla="*/ 4251200 h 5288396"/>
              <a:gd name="connsiteX90" fmla="*/ 5069541 w 5723124"/>
              <a:gd name="connsiteY90" fmla="*/ 4183965 h 5288396"/>
              <a:gd name="connsiteX91" fmla="*/ 5015753 w 5723124"/>
              <a:gd name="connsiteY91" fmla="*/ 4089836 h 5288396"/>
              <a:gd name="connsiteX92" fmla="*/ 4988859 w 5723124"/>
              <a:gd name="connsiteY92" fmla="*/ 4062941 h 5288396"/>
              <a:gd name="connsiteX93" fmla="*/ 4935071 w 5723124"/>
              <a:gd name="connsiteY93" fmla="*/ 3982259 h 5288396"/>
              <a:gd name="connsiteX94" fmla="*/ 4894730 w 5723124"/>
              <a:gd name="connsiteY94" fmla="*/ 3941918 h 5288396"/>
              <a:gd name="connsiteX95" fmla="*/ 4867836 w 5723124"/>
              <a:gd name="connsiteY95" fmla="*/ 3901577 h 5288396"/>
              <a:gd name="connsiteX96" fmla="*/ 4840941 w 5723124"/>
              <a:gd name="connsiteY96" fmla="*/ 3874683 h 5288396"/>
              <a:gd name="connsiteX97" fmla="*/ 4787153 w 5723124"/>
              <a:gd name="connsiteY97" fmla="*/ 3794000 h 5288396"/>
              <a:gd name="connsiteX98" fmla="*/ 4706471 w 5723124"/>
              <a:gd name="connsiteY98" fmla="*/ 3713318 h 5288396"/>
              <a:gd name="connsiteX99" fmla="*/ 4666130 w 5723124"/>
              <a:gd name="connsiteY99" fmla="*/ 3686424 h 5288396"/>
              <a:gd name="connsiteX100" fmla="*/ 4585447 w 5723124"/>
              <a:gd name="connsiteY100" fmla="*/ 3605741 h 5288396"/>
              <a:gd name="connsiteX101" fmla="*/ 4504765 w 5723124"/>
              <a:gd name="connsiteY101" fmla="*/ 3525059 h 5288396"/>
              <a:gd name="connsiteX102" fmla="*/ 4450977 w 5723124"/>
              <a:gd name="connsiteY102" fmla="*/ 3471271 h 5288396"/>
              <a:gd name="connsiteX103" fmla="*/ 4343400 w 5723124"/>
              <a:gd name="connsiteY103" fmla="*/ 3417483 h 5288396"/>
              <a:gd name="connsiteX104" fmla="*/ 4289612 w 5723124"/>
              <a:gd name="connsiteY104" fmla="*/ 3350247 h 5288396"/>
              <a:gd name="connsiteX105" fmla="*/ 4182036 w 5723124"/>
              <a:gd name="connsiteY105" fmla="*/ 3269565 h 5288396"/>
              <a:gd name="connsiteX106" fmla="*/ 4141694 w 5723124"/>
              <a:gd name="connsiteY106" fmla="*/ 3256118 h 5288396"/>
              <a:gd name="connsiteX107" fmla="*/ 4047565 w 5723124"/>
              <a:gd name="connsiteY107" fmla="*/ 3188883 h 5288396"/>
              <a:gd name="connsiteX108" fmla="*/ 3993777 w 5723124"/>
              <a:gd name="connsiteY108" fmla="*/ 3148541 h 5288396"/>
              <a:gd name="connsiteX109" fmla="*/ 3926541 w 5723124"/>
              <a:gd name="connsiteY109" fmla="*/ 3121647 h 5288396"/>
              <a:gd name="connsiteX110" fmla="*/ 3818965 w 5723124"/>
              <a:gd name="connsiteY110" fmla="*/ 3081306 h 5288396"/>
              <a:gd name="connsiteX111" fmla="*/ 3765177 w 5723124"/>
              <a:gd name="connsiteY111" fmla="*/ 3040965 h 5288396"/>
              <a:gd name="connsiteX112" fmla="*/ 3711389 w 5723124"/>
              <a:gd name="connsiteY112" fmla="*/ 3014071 h 5288396"/>
              <a:gd name="connsiteX113" fmla="*/ 3630706 w 5723124"/>
              <a:gd name="connsiteY113" fmla="*/ 2933389 h 5288396"/>
              <a:gd name="connsiteX114" fmla="*/ 3603812 w 5723124"/>
              <a:gd name="connsiteY114" fmla="*/ 2906494 h 5288396"/>
              <a:gd name="connsiteX115" fmla="*/ 3563471 w 5723124"/>
              <a:gd name="connsiteY115" fmla="*/ 2893047 h 5288396"/>
              <a:gd name="connsiteX116" fmla="*/ 3455894 w 5723124"/>
              <a:gd name="connsiteY116" fmla="*/ 2798918 h 5288396"/>
              <a:gd name="connsiteX117" fmla="*/ 3375212 w 5723124"/>
              <a:gd name="connsiteY117" fmla="*/ 2745130 h 5288396"/>
              <a:gd name="connsiteX118" fmla="*/ 3334871 w 5723124"/>
              <a:gd name="connsiteY118" fmla="*/ 2718236 h 5288396"/>
              <a:gd name="connsiteX119" fmla="*/ 3267636 w 5723124"/>
              <a:gd name="connsiteY119" fmla="*/ 2651000 h 5288396"/>
              <a:gd name="connsiteX120" fmla="*/ 3227294 w 5723124"/>
              <a:gd name="connsiteY120" fmla="*/ 2610659 h 5288396"/>
              <a:gd name="connsiteX121" fmla="*/ 3186953 w 5723124"/>
              <a:gd name="connsiteY121" fmla="*/ 2556871 h 5288396"/>
              <a:gd name="connsiteX122" fmla="*/ 3065930 w 5723124"/>
              <a:gd name="connsiteY122" fmla="*/ 2476189 h 5288396"/>
              <a:gd name="connsiteX123" fmla="*/ 2985247 w 5723124"/>
              <a:gd name="connsiteY123" fmla="*/ 2422400 h 5288396"/>
              <a:gd name="connsiteX124" fmla="*/ 2877671 w 5723124"/>
              <a:gd name="connsiteY124" fmla="*/ 2382059 h 5288396"/>
              <a:gd name="connsiteX125" fmla="*/ 2796989 w 5723124"/>
              <a:gd name="connsiteY125" fmla="*/ 2328271 h 5288396"/>
              <a:gd name="connsiteX126" fmla="*/ 2729753 w 5723124"/>
              <a:gd name="connsiteY126" fmla="*/ 2274483 h 5288396"/>
              <a:gd name="connsiteX127" fmla="*/ 2689412 w 5723124"/>
              <a:gd name="connsiteY127" fmla="*/ 2261036 h 5288396"/>
              <a:gd name="connsiteX128" fmla="*/ 2541494 w 5723124"/>
              <a:gd name="connsiteY128" fmla="*/ 2166906 h 5288396"/>
              <a:gd name="connsiteX129" fmla="*/ 2501153 w 5723124"/>
              <a:gd name="connsiteY129" fmla="*/ 2140012 h 5288396"/>
              <a:gd name="connsiteX130" fmla="*/ 2407024 w 5723124"/>
              <a:gd name="connsiteY130" fmla="*/ 2113118 h 5288396"/>
              <a:gd name="connsiteX131" fmla="*/ 2312894 w 5723124"/>
              <a:gd name="connsiteY131" fmla="*/ 2032436 h 5288396"/>
              <a:gd name="connsiteX132" fmla="*/ 2218765 w 5723124"/>
              <a:gd name="connsiteY132" fmla="*/ 1978647 h 5288396"/>
              <a:gd name="connsiteX133" fmla="*/ 2124636 w 5723124"/>
              <a:gd name="connsiteY133" fmla="*/ 1911412 h 5288396"/>
              <a:gd name="connsiteX134" fmla="*/ 2084294 w 5723124"/>
              <a:gd name="connsiteY134" fmla="*/ 1897965 h 5288396"/>
              <a:gd name="connsiteX135" fmla="*/ 2003612 w 5723124"/>
              <a:gd name="connsiteY135" fmla="*/ 1844177 h 5288396"/>
              <a:gd name="connsiteX136" fmla="*/ 1909483 w 5723124"/>
              <a:gd name="connsiteY136" fmla="*/ 1776941 h 5288396"/>
              <a:gd name="connsiteX137" fmla="*/ 1815353 w 5723124"/>
              <a:gd name="connsiteY137" fmla="*/ 1723153 h 5288396"/>
              <a:gd name="connsiteX138" fmla="*/ 1734671 w 5723124"/>
              <a:gd name="connsiteY138" fmla="*/ 1642471 h 5288396"/>
              <a:gd name="connsiteX139" fmla="*/ 1627094 w 5723124"/>
              <a:gd name="connsiteY139" fmla="*/ 1561789 h 5288396"/>
              <a:gd name="connsiteX140" fmla="*/ 1506071 w 5723124"/>
              <a:gd name="connsiteY140" fmla="*/ 1427318 h 5288396"/>
              <a:gd name="connsiteX141" fmla="*/ 1465730 w 5723124"/>
              <a:gd name="connsiteY141" fmla="*/ 1413871 h 5288396"/>
              <a:gd name="connsiteX142" fmla="*/ 1438836 w 5723124"/>
              <a:gd name="connsiteY142" fmla="*/ 1373530 h 5288396"/>
              <a:gd name="connsiteX143" fmla="*/ 1344706 w 5723124"/>
              <a:gd name="connsiteY143" fmla="*/ 1306294 h 5288396"/>
              <a:gd name="connsiteX144" fmla="*/ 1237130 w 5723124"/>
              <a:gd name="connsiteY144" fmla="*/ 1225612 h 5288396"/>
              <a:gd name="connsiteX145" fmla="*/ 1169894 w 5723124"/>
              <a:gd name="connsiteY145" fmla="*/ 1171824 h 5288396"/>
              <a:gd name="connsiteX146" fmla="*/ 1089212 w 5723124"/>
              <a:gd name="connsiteY146" fmla="*/ 1091141 h 5288396"/>
              <a:gd name="connsiteX147" fmla="*/ 1008530 w 5723124"/>
              <a:gd name="connsiteY147" fmla="*/ 1023906 h 5288396"/>
              <a:gd name="connsiteX148" fmla="*/ 954741 w 5723124"/>
              <a:gd name="connsiteY148" fmla="*/ 983565 h 5288396"/>
              <a:gd name="connsiteX149" fmla="*/ 833718 w 5723124"/>
              <a:gd name="connsiteY149" fmla="*/ 875989 h 5288396"/>
              <a:gd name="connsiteX150" fmla="*/ 806824 w 5723124"/>
              <a:gd name="connsiteY150" fmla="*/ 835647 h 5288396"/>
              <a:gd name="connsiteX151" fmla="*/ 766483 w 5723124"/>
              <a:gd name="connsiteY151" fmla="*/ 822200 h 5288396"/>
              <a:gd name="connsiteX152" fmla="*/ 726141 w 5723124"/>
              <a:gd name="connsiteY152" fmla="*/ 795306 h 5288396"/>
              <a:gd name="connsiteX153" fmla="*/ 591671 w 5723124"/>
              <a:gd name="connsiteY153" fmla="*/ 674283 h 5288396"/>
              <a:gd name="connsiteX154" fmla="*/ 564777 w 5723124"/>
              <a:gd name="connsiteY154" fmla="*/ 633941 h 5288396"/>
              <a:gd name="connsiteX155" fmla="*/ 484094 w 5723124"/>
              <a:gd name="connsiteY155" fmla="*/ 580153 h 5288396"/>
              <a:gd name="connsiteX156" fmla="*/ 443753 w 5723124"/>
              <a:gd name="connsiteY156" fmla="*/ 553259 h 5288396"/>
              <a:gd name="connsiteX157" fmla="*/ 363071 w 5723124"/>
              <a:gd name="connsiteY157" fmla="*/ 472577 h 5288396"/>
              <a:gd name="connsiteX158" fmla="*/ 309283 w 5723124"/>
              <a:gd name="connsiteY158" fmla="*/ 391894 h 5288396"/>
              <a:gd name="connsiteX159" fmla="*/ 215153 w 5723124"/>
              <a:gd name="connsiteY159" fmla="*/ 324659 h 5288396"/>
              <a:gd name="connsiteX160" fmla="*/ 174812 w 5723124"/>
              <a:gd name="connsiteY160" fmla="*/ 297765 h 5288396"/>
              <a:gd name="connsiteX161" fmla="*/ 94130 w 5723124"/>
              <a:gd name="connsiteY161" fmla="*/ 243977 h 5288396"/>
              <a:gd name="connsiteX162" fmla="*/ 67236 w 5723124"/>
              <a:gd name="connsiteY162" fmla="*/ 203636 h 5288396"/>
              <a:gd name="connsiteX163" fmla="*/ 0 w 5723124"/>
              <a:gd name="connsiteY163" fmla="*/ 136400 h 5288396"/>
              <a:gd name="connsiteX164" fmla="*/ 26894 w 5723124"/>
              <a:gd name="connsiteY164" fmla="*/ 82612 h 5288396"/>
              <a:gd name="connsiteX165" fmla="*/ 67236 w 5723124"/>
              <a:gd name="connsiteY165" fmla="*/ 55718 h 5288396"/>
              <a:gd name="connsiteX166" fmla="*/ 174812 w 5723124"/>
              <a:gd name="connsiteY166" fmla="*/ 28824 h 5288396"/>
              <a:gd name="connsiteX167" fmla="*/ 215153 w 5723124"/>
              <a:gd name="connsiteY167" fmla="*/ 15377 h 5288396"/>
              <a:gd name="connsiteX168" fmla="*/ 309283 w 5723124"/>
              <a:gd name="connsiteY168" fmla="*/ 55718 h 5288396"/>
              <a:gd name="connsiteX169" fmla="*/ 363071 w 5723124"/>
              <a:gd name="connsiteY169" fmla="*/ 69165 h 5288396"/>
              <a:gd name="connsiteX170" fmla="*/ 403412 w 5723124"/>
              <a:gd name="connsiteY170" fmla="*/ 82612 h 5288396"/>
              <a:gd name="connsiteX171" fmla="*/ 537883 w 5723124"/>
              <a:gd name="connsiteY171" fmla="*/ 176741 h 5288396"/>
              <a:gd name="connsiteX172" fmla="*/ 578224 w 5723124"/>
              <a:gd name="connsiteY172" fmla="*/ 203636 h 5288396"/>
              <a:gd name="connsiteX173" fmla="*/ 618565 w 5723124"/>
              <a:gd name="connsiteY173" fmla="*/ 230530 h 5288396"/>
              <a:gd name="connsiteX174" fmla="*/ 685800 w 5723124"/>
              <a:gd name="connsiteY174" fmla="*/ 297765 h 5288396"/>
              <a:gd name="connsiteX175" fmla="*/ 726141 w 5723124"/>
              <a:gd name="connsiteY175" fmla="*/ 378447 h 5288396"/>
              <a:gd name="connsiteX176" fmla="*/ 753036 w 5723124"/>
              <a:gd name="connsiteY176" fmla="*/ 418789 h 5288396"/>
              <a:gd name="connsiteX177" fmla="*/ 820271 w 5723124"/>
              <a:gd name="connsiteY177" fmla="*/ 539812 h 5288396"/>
              <a:gd name="connsiteX178" fmla="*/ 833718 w 5723124"/>
              <a:gd name="connsiteY178" fmla="*/ 580153 h 5288396"/>
              <a:gd name="connsiteX179" fmla="*/ 941294 w 5723124"/>
              <a:gd name="connsiteY179" fmla="*/ 620494 h 5288396"/>
              <a:gd name="connsiteX180" fmla="*/ 981636 w 5723124"/>
              <a:gd name="connsiteY180" fmla="*/ 633941 h 5288396"/>
              <a:gd name="connsiteX181" fmla="*/ 1008530 w 5723124"/>
              <a:gd name="connsiteY181" fmla="*/ 660836 h 5288396"/>
              <a:gd name="connsiteX182" fmla="*/ 1062318 w 5723124"/>
              <a:gd name="connsiteY182" fmla="*/ 674283 h 528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723124" h="5288396">
                <a:moveTo>
                  <a:pt x="968189" y="620494"/>
                </a:moveTo>
                <a:cubicBezTo>
                  <a:pt x="1059158" y="650817"/>
                  <a:pt x="953603" y="605908"/>
                  <a:pt x="1048871" y="701177"/>
                </a:cubicBezTo>
                <a:cubicBezTo>
                  <a:pt x="1071726" y="724033"/>
                  <a:pt x="1102659" y="737036"/>
                  <a:pt x="1129553" y="754965"/>
                </a:cubicBezTo>
                <a:cubicBezTo>
                  <a:pt x="1181688" y="789722"/>
                  <a:pt x="1154562" y="776748"/>
                  <a:pt x="1210236" y="795306"/>
                </a:cubicBezTo>
                <a:cubicBezTo>
                  <a:pt x="1230080" y="825072"/>
                  <a:pt x="1246411" y="855282"/>
                  <a:pt x="1277471" y="875989"/>
                </a:cubicBezTo>
                <a:cubicBezTo>
                  <a:pt x="1289265" y="883852"/>
                  <a:pt x="1304365" y="884954"/>
                  <a:pt x="1317812" y="889436"/>
                </a:cubicBezTo>
                <a:cubicBezTo>
                  <a:pt x="1347551" y="919175"/>
                  <a:pt x="1366326" y="932675"/>
                  <a:pt x="1385047" y="970118"/>
                </a:cubicBezTo>
                <a:cubicBezTo>
                  <a:pt x="1391386" y="982796"/>
                  <a:pt x="1388471" y="1000436"/>
                  <a:pt x="1398494" y="1010459"/>
                </a:cubicBezTo>
                <a:cubicBezTo>
                  <a:pt x="1408517" y="1020482"/>
                  <a:pt x="1425389" y="1019424"/>
                  <a:pt x="1438836" y="1023906"/>
                </a:cubicBezTo>
                <a:cubicBezTo>
                  <a:pt x="1486420" y="1055629"/>
                  <a:pt x="1489487" y="1053864"/>
                  <a:pt x="1532965" y="1104589"/>
                </a:cubicBezTo>
                <a:cubicBezTo>
                  <a:pt x="1543483" y="1116860"/>
                  <a:pt x="1548431" y="1133502"/>
                  <a:pt x="1559859" y="1144930"/>
                </a:cubicBezTo>
                <a:cubicBezTo>
                  <a:pt x="1575706" y="1160777"/>
                  <a:pt x="1596631" y="1170686"/>
                  <a:pt x="1613647" y="1185271"/>
                </a:cubicBezTo>
                <a:cubicBezTo>
                  <a:pt x="1628086" y="1197647"/>
                  <a:pt x="1637365" y="1216377"/>
                  <a:pt x="1653989" y="1225612"/>
                </a:cubicBezTo>
                <a:cubicBezTo>
                  <a:pt x="1678770" y="1239379"/>
                  <a:pt x="1711083" y="1236781"/>
                  <a:pt x="1734671" y="1252506"/>
                </a:cubicBezTo>
                <a:cubicBezTo>
                  <a:pt x="1748118" y="1261471"/>
                  <a:pt x="1760557" y="1272172"/>
                  <a:pt x="1775012" y="1279400"/>
                </a:cubicBezTo>
                <a:cubicBezTo>
                  <a:pt x="1787690" y="1285739"/>
                  <a:pt x="1801724" y="1288953"/>
                  <a:pt x="1815353" y="1292847"/>
                </a:cubicBezTo>
                <a:cubicBezTo>
                  <a:pt x="1859665" y="1305508"/>
                  <a:pt x="1890160" y="1310498"/>
                  <a:pt x="1936377" y="1319741"/>
                </a:cubicBezTo>
                <a:cubicBezTo>
                  <a:pt x="1963271" y="1337671"/>
                  <a:pt x="1994203" y="1350674"/>
                  <a:pt x="2017059" y="1373530"/>
                </a:cubicBezTo>
                <a:cubicBezTo>
                  <a:pt x="2046798" y="1403269"/>
                  <a:pt x="2060299" y="1422044"/>
                  <a:pt x="2097741" y="1440765"/>
                </a:cubicBezTo>
                <a:cubicBezTo>
                  <a:pt x="2110419" y="1447104"/>
                  <a:pt x="2124636" y="1449730"/>
                  <a:pt x="2138083" y="1454212"/>
                </a:cubicBezTo>
                <a:cubicBezTo>
                  <a:pt x="2151530" y="1463177"/>
                  <a:pt x="2166996" y="1469678"/>
                  <a:pt x="2178424" y="1481106"/>
                </a:cubicBezTo>
                <a:cubicBezTo>
                  <a:pt x="2268071" y="1570753"/>
                  <a:pt x="2138083" y="1476624"/>
                  <a:pt x="2245659" y="1548341"/>
                </a:cubicBezTo>
                <a:cubicBezTo>
                  <a:pt x="2267734" y="1614566"/>
                  <a:pt x="2243302" y="1568790"/>
                  <a:pt x="2299447" y="1615577"/>
                </a:cubicBezTo>
                <a:cubicBezTo>
                  <a:pt x="2431625" y="1725724"/>
                  <a:pt x="2260908" y="1590484"/>
                  <a:pt x="2366683" y="1696259"/>
                </a:cubicBezTo>
                <a:cubicBezTo>
                  <a:pt x="2378111" y="1707687"/>
                  <a:pt x="2393873" y="1713759"/>
                  <a:pt x="2407024" y="1723153"/>
                </a:cubicBezTo>
                <a:cubicBezTo>
                  <a:pt x="2425261" y="1736180"/>
                  <a:pt x="2442883" y="1750047"/>
                  <a:pt x="2460812" y="1763494"/>
                </a:cubicBezTo>
                <a:cubicBezTo>
                  <a:pt x="2469777" y="1776941"/>
                  <a:pt x="2474001" y="1795270"/>
                  <a:pt x="2487706" y="1803836"/>
                </a:cubicBezTo>
                <a:cubicBezTo>
                  <a:pt x="2511746" y="1818861"/>
                  <a:pt x="2543033" y="1818052"/>
                  <a:pt x="2568389" y="1830730"/>
                </a:cubicBezTo>
                <a:cubicBezTo>
                  <a:pt x="2636632" y="1864852"/>
                  <a:pt x="2605498" y="1846505"/>
                  <a:pt x="2662518" y="1884518"/>
                </a:cubicBezTo>
                <a:cubicBezTo>
                  <a:pt x="2667000" y="1897965"/>
                  <a:pt x="2667726" y="1913325"/>
                  <a:pt x="2675965" y="1924859"/>
                </a:cubicBezTo>
                <a:cubicBezTo>
                  <a:pt x="2719125" y="1985282"/>
                  <a:pt x="2722714" y="1967637"/>
                  <a:pt x="2770094" y="2005541"/>
                </a:cubicBezTo>
                <a:cubicBezTo>
                  <a:pt x="2779994" y="2013461"/>
                  <a:pt x="2786440" y="2025403"/>
                  <a:pt x="2796989" y="2032436"/>
                </a:cubicBezTo>
                <a:cubicBezTo>
                  <a:pt x="2813668" y="2043555"/>
                  <a:pt x="2833588" y="2049017"/>
                  <a:pt x="2850777" y="2059330"/>
                </a:cubicBezTo>
                <a:cubicBezTo>
                  <a:pt x="2878493" y="2075960"/>
                  <a:pt x="2931459" y="2113118"/>
                  <a:pt x="2931459" y="2113118"/>
                </a:cubicBezTo>
                <a:cubicBezTo>
                  <a:pt x="2935941" y="2126565"/>
                  <a:pt x="2935832" y="2142570"/>
                  <a:pt x="2944906" y="2153459"/>
                </a:cubicBezTo>
                <a:cubicBezTo>
                  <a:pt x="2976218" y="2191033"/>
                  <a:pt x="2998820" y="2193842"/>
                  <a:pt x="3039036" y="2207247"/>
                </a:cubicBezTo>
                <a:cubicBezTo>
                  <a:pt x="3052483" y="2216212"/>
                  <a:pt x="3064609" y="2227577"/>
                  <a:pt x="3079377" y="2234141"/>
                </a:cubicBezTo>
                <a:cubicBezTo>
                  <a:pt x="3105282" y="2245655"/>
                  <a:pt x="3133165" y="2252071"/>
                  <a:pt x="3160059" y="2261036"/>
                </a:cubicBezTo>
                <a:lnTo>
                  <a:pt x="3240741" y="2287930"/>
                </a:lnTo>
                <a:lnTo>
                  <a:pt x="3281083" y="2301377"/>
                </a:lnTo>
                <a:lnTo>
                  <a:pt x="3321424" y="2314824"/>
                </a:lnTo>
                <a:cubicBezTo>
                  <a:pt x="3419590" y="2412990"/>
                  <a:pt x="3326776" y="2328873"/>
                  <a:pt x="3442447" y="2408953"/>
                </a:cubicBezTo>
                <a:cubicBezTo>
                  <a:pt x="3479301" y="2434467"/>
                  <a:pt x="3507500" y="2475461"/>
                  <a:pt x="3550024" y="2489636"/>
                </a:cubicBezTo>
                <a:cubicBezTo>
                  <a:pt x="3581183" y="2500022"/>
                  <a:pt x="3617567" y="2510037"/>
                  <a:pt x="3644153" y="2529977"/>
                </a:cubicBezTo>
                <a:cubicBezTo>
                  <a:pt x="3664438" y="2545191"/>
                  <a:pt x="3677843" y="2568305"/>
                  <a:pt x="3697941" y="2583765"/>
                </a:cubicBezTo>
                <a:cubicBezTo>
                  <a:pt x="3736371" y="2613326"/>
                  <a:pt x="3784682" y="2630163"/>
                  <a:pt x="3818965" y="2664447"/>
                </a:cubicBezTo>
                <a:cubicBezTo>
                  <a:pt x="3923117" y="2768600"/>
                  <a:pt x="3870998" y="2744545"/>
                  <a:pt x="3953436" y="2772024"/>
                </a:cubicBezTo>
                <a:cubicBezTo>
                  <a:pt x="4002354" y="2811159"/>
                  <a:pt x="4034050" y="2832457"/>
                  <a:pt x="4074459" y="2879600"/>
                </a:cubicBezTo>
                <a:cubicBezTo>
                  <a:pt x="4084977" y="2891871"/>
                  <a:pt x="4090711" y="2907778"/>
                  <a:pt x="4101353" y="2919941"/>
                </a:cubicBezTo>
                <a:cubicBezTo>
                  <a:pt x="4128688" y="2951181"/>
                  <a:pt x="4182652" y="3004818"/>
                  <a:pt x="4222377" y="3027518"/>
                </a:cubicBezTo>
                <a:cubicBezTo>
                  <a:pt x="4234684" y="3034550"/>
                  <a:pt x="4249271" y="3036483"/>
                  <a:pt x="4262718" y="3040965"/>
                </a:cubicBezTo>
                <a:cubicBezTo>
                  <a:pt x="4353423" y="3131670"/>
                  <a:pt x="4307318" y="3109620"/>
                  <a:pt x="4383741" y="3135094"/>
                </a:cubicBezTo>
                <a:cubicBezTo>
                  <a:pt x="4392706" y="3144059"/>
                  <a:pt x="4400493" y="3154382"/>
                  <a:pt x="4410636" y="3161989"/>
                </a:cubicBezTo>
                <a:cubicBezTo>
                  <a:pt x="4436494" y="3181383"/>
                  <a:pt x="4460654" y="3205556"/>
                  <a:pt x="4491318" y="3215777"/>
                </a:cubicBezTo>
                <a:cubicBezTo>
                  <a:pt x="4648660" y="3268224"/>
                  <a:pt x="4543695" y="3241098"/>
                  <a:pt x="4814047" y="3256118"/>
                </a:cubicBezTo>
                <a:cubicBezTo>
                  <a:pt x="4823810" y="3257745"/>
                  <a:pt x="4913002" y="3268299"/>
                  <a:pt x="4935071" y="3283012"/>
                </a:cubicBezTo>
                <a:cubicBezTo>
                  <a:pt x="4950894" y="3293561"/>
                  <a:pt x="4960803" y="3311179"/>
                  <a:pt x="4975412" y="3323353"/>
                </a:cubicBezTo>
                <a:cubicBezTo>
                  <a:pt x="4987827" y="3333699"/>
                  <a:pt x="5002306" y="3341282"/>
                  <a:pt x="5015753" y="3350247"/>
                </a:cubicBezTo>
                <a:cubicBezTo>
                  <a:pt x="5020235" y="3363694"/>
                  <a:pt x="5022316" y="3378198"/>
                  <a:pt x="5029200" y="3390589"/>
                </a:cubicBezTo>
                <a:cubicBezTo>
                  <a:pt x="5068971" y="3462176"/>
                  <a:pt x="5089381" y="3475312"/>
                  <a:pt x="5136777" y="3538506"/>
                </a:cubicBezTo>
                <a:cubicBezTo>
                  <a:pt x="5146474" y="3551435"/>
                  <a:pt x="5154706" y="3565400"/>
                  <a:pt x="5163671" y="3578847"/>
                </a:cubicBezTo>
                <a:cubicBezTo>
                  <a:pt x="5168153" y="3592294"/>
                  <a:pt x="5173224" y="3605560"/>
                  <a:pt x="5177118" y="3619189"/>
                </a:cubicBezTo>
                <a:cubicBezTo>
                  <a:pt x="5182195" y="3636959"/>
                  <a:pt x="5183285" y="3655990"/>
                  <a:pt x="5190565" y="3672977"/>
                </a:cubicBezTo>
                <a:cubicBezTo>
                  <a:pt x="5241079" y="3790844"/>
                  <a:pt x="5198528" y="3640335"/>
                  <a:pt x="5230906" y="3753659"/>
                </a:cubicBezTo>
                <a:cubicBezTo>
                  <a:pt x="5247304" y="3811051"/>
                  <a:pt x="5243935" y="3812290"/>
                  <a:pt x="5257800" y="3874683"/>
                </a:cubicBezTo>
                <a:cubicBezTo>
                  <a:pt x="5261809" y="3892724"/>
                  <a:pt x="5264758" y="3911167"/>
                  <a:pt x="5271247" y="3928471"/>
                </a:cubicBezTo>
                <a:cubicBezTo>
                  <a:pt x="5300106" y="4005429"/>
                  <a:pt x="5294894" y="3955823"/>
                  <a:pt x="5311589" y="4022600"/>
                </a:cubicBezTo>
                <a:cubicBezTo>
                  <a:pt x="5317132" y="4044773"/>
                  <a:pt x="5319493" y="4067663"/>
                  <a:pt x="5325036" y="4089836"/>
                </a:cubicBezTo>
                <a:cubicBezTo>
                  <a:pt x="5328474" y="4103587"/>
                  <a:pt x="5335045" y="4116426"/>
                  <a:pt x="5338483" y="4130177"/>
                </a:cubicBezTo>
                <a:cubicBezTo>
                  <a:pt x="5344026" y="4152350"/>
                  <a:pt x="5342648" y="4176526"/>
                  <a:pt x="5351930" y="4197412"/>
                </a:cubicBezTo>
                <a:cubicBezTo>
                  <a:pt x="5361032" y="4217892"/>
                  <a:pt x="5378824" y="4233271"/>
                  <a:pt x="5392271" y="4251200"/>
                </a:cubicBezTo>
                <a:cubicBezTo>
                  <a:pt x="5401236" y="4278094"/>
                  <a:pt x="5396486" y="4314874"/>
                  <a:pt x="5419165" y="4331883"/>
                </a:cubicBezTo>
                <a:cubicBezTo>
                  <a:pt x="5452898" y="4357183"/>
                  <a:pt x="5520522" y="4409455"/>
                  <a:pt x="5553636" y="4426012"/>
                </a:cubicBezTo>
                <a:cubicBezTo>
                  <a:pt x="5571565" y="4434977"/>
                  <a:pt x="5590235" y="4442593"/>
                  <a:pt x="5607424" y="4452906"/>
                </a:cubicBezTo>
                <a:cubicBezTo>
                  <a:pt x="5635140" y="4469536"/>
                  <a:pt x="5688106" y="4506694"/>
                  <a:pt x="5688106" y="4506694"/>
                </a:cubicBezTo>
                <a:cubicBezTo>
                  <a:pt x="5723124" y="4611751"/>
                  <a:pt x="5708276" y="4550405"/>
                  <a:pt x="5688106" y="4762189"/>
                </a:cubicBezTo>
                <a:cubicBezTo>
                  <a:pt x="5685939" y="4784942"/>
                  <a:pt x="5679798" y="4807154"/>
                  <a:pt x="5674659" y="4829424"/>
                </a:cubicBezTo>
                <a:cubicBezTo>
                  <a:pt x="5666348" y="4865440"/>
                  <a:pt x="5659453" y="4901934"/>
                  <a:pt x="5647765" y="4937000"/>
                </a:cubicBezTo>
                <a:cubicBezTo>
                  <a:pt x="5630521" y="4988731"/>
                  <a:pt x="5622243" y="5026245"/>
                  <a:pt x="5593977" y="5071471"/>
                </a:cubicBezTo>
                <a:cubicBezTo>
                  <a:pt x="5582099" y="5090476"/>
                  <a:pt x="5567083" y="5107330"/>
                  <a:pt x="5553636" y="5125259"/>
                </a:cubicBezTo>
                <a:cubicBezTo>
                  <a:pt x="5527924" y="5202395"/>
                  <a:pt x="5557596" y="5133424"/>
                  <a:pt x="5513294" y="5192494"/>
                </a:cubicBezTo>
                <a:cubicBezTo>
                  <a:pt x="5441367" y="5288396"/>
                  <a:pt x="5494677" y="5261453"/>
                  <a:pt x="5419165" y="5286624"/>
                </a:cubicBezTo>
                <a:cubicBezTo>
                  <a:pt x="5401236" y="5282142"/>
                  <a:pt x="5381423" y="5282346"/>
                  <a:pt x="5365377" y="5273177"/>
                </a:cubicBezTo>
                <a:cubicBezTo>
                  <a:pt x="5331348" y="5253732"/>
                  <a:pt x="5286008" y="5174294"/>
                  <a:pt x="5271247" y="5152153"/>
                </a:cubicBezTo>
                <a:lnTo>
                  <a:pt x="5244353" y="5111812"/>
                </a:lnTo>
                <a:cubicBezTo>
                  <a:pt x="5211611" y="4948104"/>
                  <a:pt x="5235347" y="5084177"/>
                  <a:pt x="5217459" y="4762189"/>
                </a:cubicBezTo>
                <a:cubicBezTo>
                  <a:pt x="5205947" y="4554974"/>
                  <a:pt x="5224715" y="4622594"/>
                  <a:pt x="5190565" y="4520141"/>
                </a:cubicBezTo>
                <a:cubicBezTo>
                  <a:pt x="5186083" y="4475318"/>
                  <a:pt x="5183968" y="4430194"/>
                  <a:pt x="5177118" y="4385671"/>
                </a:cubicBezTo>
                <a:cubicBezTo>
                  <a:pt x="5172072" y="4352875"/>
                  <a:pt x="5149163" y="4320443"/>
                  <a:pt x="5136777" y="4291541"/>
                </a:cubicBezTo>
                <a:cubicBezTo>
                  <a:pt x="5131193" y="4278513"/>
                  <a:pt x="5129669" y="4263878"/>
                  <a:pt x="5123330" y="4251200"/>
                </a:cubicBezTo>
                <a:cubicBezTo>
                  <a:pt x="5106366" y="4217272"/>
                  <a:pt x="5094557" y="4208980"/>
                  <a:pt x="5069541" y="4183965"/>
                </a:cubicBezTo>
                <a:cubicBezTo>
                  <a:pt x="5051135" y="4147153"/>
                  <a:pt x="5041096" y="4121515"/>
                  <a:pt x="5015753" y="4089836"/>
                </a:cubicBezTo>
                <a:cubicBezTo>
                  <a:pt x="5007833" y="4079936"/>
                  <a:pt x="4996466" y="4073084"/>
                  <a:pt x="4988859" y="4062941"/>
                </a:cubicBezTo>
                <a:cubicBezTo>
                  <a:pt x="4969466" y="4037083"/>
                  <a:pt x="4957927" y="4005115"/>
                  <a:pt x="4935071" y="3982259"/>
                </a:cubicBezTo>
                <a:cubicBezTo>
                  <a:pt x="4921624" y="3968812"/>
                  <a:pt x="4906904" y="3956527"/>
                  <a:pt x="4894730" y="3941918"/>
                </a:cubicBezTo>
                <a:cubicBezTo>
                  <a:pt x="4884384" y="3929503"/>
                  <a:pt x="4877932" y="3914197"/>
                  <a:pt x="4867836" y="3901577"/>
                </a:cubicBezTo>
                <a:cubicBezTo>
                  <a:pt x="4859916" y="3891677"/>
                  <a:pt x="4848548" y="3884826"/>
                  <a:pt x="4840941" y="3874683"/>
                </a:cubicBezTo>
                <a:cubicBezTo>
                  <a:pt x="4821547" y="3848825"/>
                  <a:pt x="4810009" y="3816856"/>
                  <a:pt x="4787153" y="3794000"/>
                </a:cubicBezTo>
                <a:cubicBezTo>
                  <a:pt x="4760259" y="3767106"/>
                  <a:pt x="4738117" y="3734415"/>
                  <a:pt x="4706471" y="3713318"/>
                </a:cubicBezTo>
                <a:cubicBezTo>
                  <a:pt x="4693024" y="3704353"/>
                  <a:pt x="4678209" y="3697161"/>
                  <a:pt x="4666130" y="3686424"/>
                </a:cubicBezTo>
                <a:cubicBezTo>
                  <a:pt x="4637703" y="3661155"/>
                  <a:pt x="4612341" y="3632635"/>
                  <a:pt x="4585447" y="3605741"/>
                </a:cubicBezTo>
                <a:lnTo>
                  <a:pt x="4504765" y="3525059"/>
                </a:lnTo>
                <a:cubicBezTo>
                  <a:pt x="4486836" y="3507130"/>
                  <a:pt x="4473656" y="3482610"/>
                  <a:pt x="4450977" y="3471271"/>
                </a:cubicBezTo>
                <a:lnTo>
                  <a:pt x="4343400" y="3417483"/>
                </a:lnTo>
                <a:cubicBezTo>
                  <a:pt x="4323149" y="3356728"/>
                  <a:pt x="4343678" y="3390796"/>
                  <a:pt x="4289612" y="3350247"/>
                </a:cubicBezTo>
                <a:cubicBezTo>
                  <a:pt x="4269822" y="3335404"/>
                  <a:pt x="4212436" y="3284765"/>
                  <a:pt x="4182036" y="3269565"/>
                </a:cubicBezTo>
                <a:cubicBezTo>
                  <a:pt x="4169358" y="3263226"/>
                  <a:pt x="4155141" y="3260600"/>
                  <a:pt x="4141694" y="3256118"/>
                </a:cubicBezTo>
                <a:cubicBezTo>
                  <a:pt x="3965850" y="3124235"/>
                  <a:pt x="4185246" y="3287228"/>
                  <a:pt x="4047565" y="3188883"/>
                </a:cubicBezTo>
                <a:cubicBezTo>
                  <a:pt x="4029328" y="3175856"/>
                  <a:pt x="4013368" y="3159425"/>
                  <a:pt x="3993777" y="3148541"/>
                </a:cubicBezTo>
                <a:cubicBezTo>
                  <a:pt x="3972676" y="3136818"/>
                  <a:pt x="3948599" y="3131450"/>
                  <a:pt x="3926541" y="3121647"/>
                </a:cubicBezTo>
                <a:cubicBezTo>
                  <a:pt x="3836130" y="3081465"/>
                  <a:pt x="3910725" y="3104246"/>
                  <a:pt x="3818965" y="3081306"/>
                </a:cubicBezTo>
                <a:cubicBezTo>
                  <a:pt x="3801036" y="3067859"/>
                  <a:pt x="3784182" y="3052843"/>
                  <a:pt x="3765177" y="3040965"/>
                </a:cubicBezTo>
                <a:cubicBezTo>
                  <a:pt x="3748178" y="3030341"/>
                  <a:pt x="3727042" y="3026593"/>
                  <a:pt x="3711389" y="3014071"/>
                </a:cubicBezTo>
                <a:cubicBezTo>
                  <a:pt x="3681689" y="2990311"/>
                  <a:pt x="3657600" y="2960283"/>
                  <a:pt x="3630706" y="2933389"/>
                </a:cubicBezTo>
                <a:cubicBezTo>
                  <a:pt x="3621741" y="2924424"/>
                  <a:pt x="3615840" y="2910503"/>
                  <a:pt x="3603812" y="2906494"/>
                </a:cubicBezTo>
                <a:lnTo>
                  <a:pt x="3563471" y="2893047"/>
                </a:lnTo>
                <a:cubicBezTo>
                  <a:pt x="3507800" y="2837376"/>
                  <a:pt x="3517625" y="2842129"/>
                  <a:pt x="3455894" y="2798918"/>
                </a:cubicBezTo>
                <a:cubicBezTo>
                  <a:pt x="3429414" y="2780382"/>
                  <a:pt x="3402106" y="2763059"/>
                  <a:pt x="3375212" y="2745130"/>
                </a:cubicBezTo>
                <a:lnTo>
                  <a:pt x="3334871" y="2718236"/>
                </a:lnTo>
                <a:cubicBezTo>
                  <a:pt x="3285567" y="2644278"/>
                  <a:pt x="3334869" y="2707027"/>
                  <a:pt x="3267636" y="2651000"/>
                </a:cubicBezTo>
                <a:cubicBezTo>
                  <a:pt x="3253027" y="2638826"/>
                  <a:pt x="3239670" y="2625098"/>
                  <a:pt x="3227294" y="2610659"/>
                </a:cubicBezTo>
                <a:cubicBezTo>
                  <a:pt x="3212709" y="2593643"/>
                  <a:pt x="3203704" y="2571761"/>
                  <a:pt x="3186953" y="2556871"/>
                </a:cubicBezTo>
                <a:cubicBezTo>
                  <a:pt x="3186951" y="2556869"/>
                  <a:pt x="3086102" y="2489637"/>
                  <a:pt x="3065930" y="2476189"/>
                </a:cubicBezTo>
                <a:cubicBezTo>
                  <a:pt x="3065926" y="2476186"/>
                  <a:pt x="2985252" y="2422401"/>
                  <a:pt x="2985247" y="2422400"/>
                </a:cubicBezTo>
                <a:cubicBezTo>
                  <a:pt x="2930535" y="2408722"/>
                  <a:pt x="2927898" y="2412195"/>
                  <a:pt x="2877671" y="2382059"/>
                </a:cubicBezTo>
                <a:cubicBezTo>
                  <a:pt x="2849955" y="2365429"/>
                  <a:pt x="2819845" y="2351126"/>
                  <a:pt x="2796989" y="2328271"/>
                </a:cubicBezTo>
                <a:cubicBezTo>
                  <a:pt x="2771974" y="2303257"/>
                  <a:pt x="2763678" y="2291446"/>
                  <a:pt x="2729753" y="2274483"/>
                </a:cubicBezTo>
                <a:cubicBezTo>
                  <a:pt x="2717075" y="2268144"/>
                  <a:pt x="2702859" y="2265518"/>
                  <a:pt x="2689412" y="2261036"/>
                </a:cubicBezTo>
                <a:cubicBezTo>
                  <a:pt x="2516549" y="2145792"/>
                  <a:pt x="2693400" y="2261847"/>
                  <a:pt x="2541494" y="2166906"/>
                </a:cubicBezTo>
                <a:cubicBezTo>
                  <a:pt x="2527789" y="2158341"/>
                  <a:pt x="2516008" y="2146378"/>
                  <a:pt x="2501153" y="2140012"/>
                </a:cubicBezTo>
                <a:cubicBezTo>
                  <a:pt x="2440835" y="2114161"/>
                  <a:pt x="2459359" y="2139286"/>
                  <a:pt x="2407024" y="2113118"/>
                </a:cubicBezTo>
                <a:cubicBezTo>
                  <a:pt x="2357632" y="2088422"/>
                  <a:pt x="2359210" y="2072136"/>
                  <a:pt x="2312894" y="2032436"/>
                </a:cubicBezTo>
                <a:cubicBezTo>
                  <a:pt x="2273028" y="1998265"/>
                  <a:pt x="2265732" y="2008002"/>
                  <a:pt x="2218765" y="1978647"/>
                </a:cubicBezTo>
                <a:cubicBezTo>
                  <a:pt x="2194403" y="1963421"/>
                  <a:pt x="2153082" y="1925635"/>
                  <a:pt x="2124636" y="1911412"/>
                </a:cubicBezTo>
                <a:cubicBezTo>
                  <a:pt x="2111958" y="1905073"/>
                  <a:pt x="2097741" y="1902447"/>
                  <a:pt x="2084294" y="1897965"/>
                </a:cubicBezTo>
                <a:cubicBezTo>
                  <a:pt x="2057400" y="1880036"/>
                  <a:pt x="2029470" y="1863571"/>
                  <a:pt x="2003612" y="1844177"/>
                </a:cubicBezTo>
                <a:cubicBezTo>
                  <a:pt x="1980533" y="1826867"/>
                  <a:pt x="1937003" y="1792667"/>
                  <a:pt x="1909483" y="1776941"/>
                </a:cubicBezTo>
                <a:cubicBezTo>
                  <a:pt x="1875390" y="1757459"/>
                  <a:pt x="1844840" y="1749364"/>
                  <a:pt x="1815353" y="1723153"/>
                </a:cubicBezTo>
                <a:cubicBezTo>
                  <a:pt x="1786926" y="1697885"/>
                  <a:pt x="1765098" y="1665291"/>
                  <a:pt x="1734671" y="1642471"/>
                </a:cubicBezTo>
                <a:lnTo>
                  <a:pt x="1627094" y="1561789"/>
                </a:lnTo>
                <a:cubicBezTo>
                  <a:pt x="1597555" y="1517480"/>
                  <a:pt x="1551312" y="1442398"/>
                  <a:pt x="1506071" y="1427318"/>
                </a:cubicBezTo>
                <a:lnTo>
                  <a:pt x="1465730" y="1413871"/>
                </a:lnTo>
                <a:cubicBezTo>
                  <a:pt x="1456765" y="1400424"/>
                  <a:pt x="1450264" y="1384958"/>
                  <a:pt x="1438836" y="1373530"/>
                </a:cubicBezTo>
                <a:cubicBezTo>
                  <a:pt x="1415107" y="1349801"/>
                  <a:pt x="1372695" y="1326650"/>
                  <a:pt x="1344706" y="1306294"/>
                </a:cubicBezTo>
                <a:cubicBezTo>
                  <a:pt x="1308456" y="1279930"/>
                  <a:pt x="1261994" y="1262907"/>
                  <a:pt x="1237130" y="1225612"/>
                </a:cubicBezTo>
                <a:cubicBezTo>
                  <a:pt x="1202373" y="1173477"/>
                  <a:pt x="1225568" y="1190382"/>
                  <a:pt x="1169894" y="1171824"/>
                </a:cubicBezTo>
                <a:cubicBezTo>
                  <a:pt x="1143000" y="1144930"/>
                  <a:pt x="1120858" y="1112239"/>
                  <a:pt x="1089212" y="1091141"/>
                </a:cubicBezTo>
                <a:cubicBezTo>
                  <a:pt x="1000048" y="1031698"/>
                  <a:pt x="1099130" y="1101562"/>
                  <a:pt x="1008530" y="1023906"/>
                </a:cubicBezTo>
                <a:cubicBezTo>
                  <a:pt x="991514" y="1009321"/>
                  <a:pt x="971400" y="998558"/>
                  <a:pt x="954741" y="983565"/>
                </a:cubicBezTo>
                <a:cubicBezTo>
                  <a:pt x="823152" y="865136"/>
                  <a:pt x="922481" y="935164"/>
                  <a:pt x="833718" y="875989"/>
                </a:cubicBezTo>
                <a:cubicBezTo>
                  <a:pt x="824753" y="862542"/>
                  <a:pt x="819444" y="845743"/>
                  <a:pt x="806824" y="835647"/>
                </a:cubicBezTo>
                <a:cubicBezTo>
                  <a:pt x="795756" y="826792"/>
                  <a:pt x="779161" y="828539"/>
                  <a:pt x="766483" y="822200"/>
                </a:cubicBezTo>
                <a:cubicBezTo>
                  <a:pt x="752028" y="814972"/>
                  <a:pt x="738220" y="806043"/>
                  <a:pt x="726141" y="795306"/>
                </a:cubicBezTo>
                <a:cubicBezTo>
                  <a:pt x="552379" y="640852"/>
                  <a:pt x="721396" y="771577"/>
                  <a:pt x="591671" y="674283"/>
                </a:cubicBezTo>
                <a:cubicBezTo>
                  <a:pt x="582706" y="660836"/>
                  <a:pt x="576940" y="644583"/>
                  <a:pt x="564777" y="633941"/>
                </a:cubicBezTo>
                <a:cubicBezTo>
                  <a:pt x="540452" y="612656"/>
                  <a:pt x="510988" y="598082"/>
                  <a:pt x="484094" y="580153"/>
                </a:cubicBezTo>
                <a:cubicBezTo>
                  <a:pt x="470647" y="571188"/>
                  <a:pt x="455181" y="564687"/>
                  <a:pt x="443753" y="553259"/>
                </a:cubicBezTo>
                <a:cubicBezTo>
                  <a:pt x="416859" y="526365"/>
                  <a:pt x="384168" y="504223"/>
                  <a:pt x="363071" y="472577"/>
                </a:cubicBezTo>
                <a:cubicBezTo>
                  <a:pt x="345142" y="445683"/>
                  <a:pt x="336177" y="409823"/>
                  <a:pt x="309283" y="391894"/>
                </a:cubicBezTo>
                <a:cubicBezTo>
                  <a:pt x="214222" y="328522"/>
                  <a:pt x="331891" y="408043"/>
                  <a:pt x="215153" y="324659"/>
                </a:cubicBezTo>
                <a:cubicBezTo>
                  <a:pt x="202002" y="315265"/>
                  <a:pt x="187227" y="308111"/>
                  <a:pt x="174812" y="297765"/>
                </a:cubicBezTo>
                <a:cubicBezTo>
                  <a:pt x="107660" y="241805"/>
                  <a:pt x="165025" y="267609"/>
                  <a:pt x="94130" y="243977"/>
                </a:cubicBezTo>
                <a:cubicBezTo>
                  <a:pt x="85165" y="230530"/>
                  <a:pt x="77878" y="215799"/>
                  <a:pt x="67236" y="203636"/>
                </a:cubicBezTo>
                <a:cubicBezTo>
                  <a:pt x="46364" y="179783"/>
                  <a:pt x="0" y="136400"/>
                  <a:pt x="0" y="136400"/>
                </a:cubicBezTo>
                <a:cubicBezTo>
                  <a:pt x="8965" y="118471"/>
                  <a:pt x="14061" y="98011"/>
                  <a:pt x="26894" y="82612"/>
                </a:cubicBezTo>
                <a:cubicBezTo>
                  <a:pt x="37240" y="70196"/>
                  <a:pt x="52047" y="61241"/>
                  <a:pt x="67236" y="55718"/>
                </a:cubicBezTo>
                <a:cubicBezTo>
                  <a:pt x="101973" y="43086"/>
                  <a:pt x="139747" y="40512"/>
                  <a:pt x="174812" y="28824"/>
                </a:cubicBezTo>
                <a:lnTo>
                  <a:pt x="215153" y="15377"/>
                </a:lnTo>
                <a:cubicBezTo>
                  <a:pt x="369573" y="53982"/>
                  <a:pt x="179273" y="0"/>
                  <a:pt x="309283" y="55718"/>
                </a:cubicBezTo>
                <a:cubicBezTo>
                  <a:pt x="326270" y="62998"/>
                  <a:pt x="345301" y="64088"/>
                  <a:pt x="363071" y="69165"/>
                </a:cubicBezTo>
                <a:cubicBezTo>
                  <a:pt x="376700" y="73059"/>
                  <a:pt x="389965" y="78130"/>
                  <a:pt x="403412" y="82612"/>
                </a:cubicBezTo>
                <a:cubicBezTo>
                  <a:pt x="483067" y="142354"/>
                  <a:pt x="438539" y="110512"/>
                  <a:pt x="537883" y="176741"/>
                </a:cubicBezTo>
                <a:lnTo>
                  <a:pt x="578224" y="203636"/>
                </a:lnTo>
                <a:lnTo>
                  <a:pt x="618565" y="230530"/>
                </a:lnTo>
                <a:cubicBezTo>
                  <a:pt x="690282" y="338106"/>
                  <a:pt x="596153" y="208118"/>
                  <a:pt x="685800" y="297765"/>
                </a:cubicBezTo>
                <a:cubicBezTo>
                  <a:pt x="724338" y="336303"/>
                  <a:pt x="704267" y="334699"/>
                  <a:pt x="726141" y="378447"/>
                </a:cubicBezTo>
                <a:cubicBezTo>
                  <a:pt x="733369" y="392902"/>
                  <a:pt x="744071" y="405342"/>
                  <a:pt x="753036" y="418789"/>
                </a:cubicBezTo>
                <a:cubicBezTo>
                  <a:pt x="785944" y="517512"/>
                  <a:pt x="759884" y="479425"/>
                  <a:pt x="820271" y="539812"/>
                </a:cubicBezTo>
                <a:cubicBezTo>
                  <a:pt x="824753" y="553259"/>
                  <a:pt x="824863" y="569085"/>
                  <a:pt x="833718" y="580153"/>
                </a:cubicBezTo>
                <a:cubicBezTo>
                  <a:pt x="861388" y="614740"/>
                  <a:pt x="903025" y="610927"/>
                  <a:pt x="941294" y="620494"/>
                </a:cubicBezTo>
                <a:cubicBezTo>
                  <a:pt x="955045" y="623932"/>
                  <a:pt x="968189" y="629459"/>
                  <a:pt x="981636" y="633941"/>
                </a:cubicBezTo>
                <a:cubicBezTo>
                  <a:pt x="990601" y="642906"/>
                  <a:pt x="997659" y="654313"/>
                  <a:pt x="1008530" y="660836"/>
                </a:cubicBezTo>
                <a:cubicBezTo>
                  <a:pt x="1033303" y="675700"/>
                  <a:pt x="1040964" y="674283"/>
                  <a:pt x="1062318" y="674283"/>
                </a:cubicBezTo>
              </a:path>
            </a:pathLst>
          </a:custGeom>
          <a:ln w="38100">
            <a:solidFill>
              <a:srgbClr val="66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5419725" y="4451350"/>
            <a:ext cx="3200400" cy="2411413"/>
          </a:xfrm>
          <a:custGeom>
            <a:avLst/>
            <a:gdLst>
              <a:gd name="connsiteX0" fmla="*/ 336176 w 3200400"/>
              <a:gd name="connsiteY0" fmla="*/ 201706 h 2412014"/>
              <a:gd name="connsiteX1" fmla="*/ 255494 w 3200400"/>
              <a:gd name="connsiteY1" fmla="*/ 416859 h 2412014"/>
              <a:gd name="connsiteX2" fmla="*/ 268941 w 3200400"/>
              <a:gd name="connsiteY2" fmla="*/ 537883 h 2412014"/>
              <a:gd name="connsiteX3" fmla="*/ 228600 w 3200400"/>
              <a:gd name="connsiteY3" fmla="*/ 914400 h 2412014"/>
              <a:gd name="connsiteX4" fmla="*/ 201706 w 3200400"/>
              <a:gd name="connsiteY4" fmla="*/ 954742 h 2412014"/>
              <a:gd name="connsiteX5" fmla="*/ 161364 w 3200400"/>
              <a:gd name="connsiteY5" fmla="*/ 1048871 h 2412014"/>
              <a:gd name="connsiteX6" fmla="*/ 67235 w 3200400"/>
              <a:gd name="connsiteY6" fmla="*/ 1169895 h 2412014"/>
              <a:gd name="connsiteX7" fmla="*/ 0 w 3200400"/>
              <a:gd name="connsiteY7" fmla="*/ 1331259 h 2412014"/>
              <a:gd name="connsiteX8" fmla="*/ 13447 w 3200400"/>
              <a:gd name="connsiteY8" fmla="*/ 1653989 h 2412014"/>
              <a:gd name="connsiteX9" fmla="*/ 40341 w 3200400"/>
              <a:gd name="connsiteY9" fmla="*/ 1748118 h 2412014"/>
              <a:gd name="connsiteX10" fmla="*/ 67235 w 3200400"/>
              <a:gd name="connsiteY10" fmla="*/ 1788459 h 2412014"/>
              <a:gd name="connsiteX11" fmla="*/ 215153 w 3200400"/>
              <a:gd name="connsiteY11" fmla="*/ 1828800 h 2412014"/>
              <a:gd name="connsiteX12" fmla="*/ 255494 w 3200400"/>
              <a:gd name="connsiteY12" fmla="*/ 1842248 h 2412014"/>
              <a:gd name="connsiteX13" fmla="*/ 322729 w 3200400"/>
              <a:gd name="connsiteY13" fmla="*/ 1855695 h 2412014"/>
              <a:gd name="connsiteX14" fmla="*/ 376517 w 3200400"/>
              <a:gd name="connsiteY14" fmla="*/ 1869142 h 2412014"/>
              <a:gd name="connsiteX15" fmla="*/ 416859 w 3200400"/>
              <a:gd name="connsiteY15" fmla="*/ 2043953 h 2412014"/>
              <a:gd name="connsiteX16" fmla="*/ 470647 w 3200400"/>
              <a:gd name="connsiteY16" fmla="*/ 2097742 h 2412014"/>
              <a:gd name="connsiteX17" fmla="*/ 551329 w 3200400"/>
              <a:gd name="connsiteY17" fmla="*/ 2191871 h 2412014"/>
              <a:gd name="connsiteX18" fmla="*/ 672353 w 3200400"/>
              <a:gd name="connsiteY18" fmla="*/ 2232212 h 2412014"/>
              <a:gd name="connsiteX19" fmla="*/ 766482 w 3200400"/>
              <a:gd name="connsiteY19" fmla="*/ 2259106 h 2412014"/>
              <a:gd name="connsiteX20" fmla="*/ 833717 w 3200400"/>
              <a:gd name="connsiteY20" fmla="*/ 2299448 h 2412014"/>
              <a:gd name="connsiteX21" fmla="*/ 968188 w 3200400"/>
              <a:gd name="connsiteY21" fmla="*/ 2326342 h 2412014"/>
              <a:gd name="connsiteX22" fmla="*/ 1008529 w 3200400"/>
              <a:gd name="connsiteY22" fmla="*/ 2353236 h 2412014"/>
              <a:gd name="connsiteX23" fmla="*/ 1143000 w 3200400"/>
              <a:gd name="connsiteY23" fmla="*/ 2380130 h 2412014"/>
              <a:gd name="connsiteX24" fmla="*/ 1559859 w 3200400"/>
              <a:gd name="connsiteY24" fmla="*/ 2407024 h 2412014"/>
              <a:gd name="connsiteX25" fmla="*/ 1721223 w 3200400"/>
              <a:gd name="connsiteY25" fmla="*/ 2380130 h 2412014"/>
              <a:gd name="connsiteX26" fmla="*/ 1801906 w 3200400"/>
              <a:gd name="connsiteY26" fmla="*/ 2353236 h 2412014"/>
              <a:gd name="connsiteX27" fmla="*/ 1990164 w 3200400"/>
              <a:gd name="connsiteY27" fmla="*/ 2326342 h 2412014"/>
              <a:gd name="connsiteX28" fmla="*/ 2030506 w 3200400"/>
              <a:gd name="connsiteY28" fmla="*/ 2312895 h 2412014"/>
              <a:gd name="connsiteX29" fmla="*/ 2097741 w 3200400"/>
              <a:gd name="connsiteY29" fmla="*/ 2218765 h 2412014"/>
              <a:gd name="connsiteX30" fmla="*/ 2151529 w 3200400"/>
              <a:gd name="connsiteY30" fmla="*/ 2097742 h 2412014"/>
              <a:gd name="connsiteX31" fmla="*/ 2178423 w 3200400"/>
              <a:gd name="connsiteY31" fmla="*/ 2003612 h 2412014"/>
              <a:gd name="connsiteX32" fmla="*/ 2205317 w 3200400"/>
              <a:gd name="connsiteY32" fmla="*/ 1963271 h 2412014"/>
              <a:gd name="connsiteX33" fmla="*/ 2245659 w 3200400"/>
              <a:gd name="connsiteY33" fmla="*/ 1815353 h 2412014"/>
              <a:gd name="connsiteX34" fmla="*/ 2286000 w 3200400"/>
              <a:gd name="connsiteY34" fmla="*/ 1775012 h 2412014"/>
              <a:gd name="connsiteX35" fmla="*/ 2339788 w 3200400"/>
              <a:gd name="connsiteY35" fmla="*/ 1694330 h 2412014"/>
              <a:gd name="connsiteX36" fmla="*/ 2380129 w 3200400"/>
              <a:gd name="connsiteY36" fmla="*/ 1640542 h 2412014"/>
              <a:gd name="connsiteX37" fmla="*/ 2433917 w 3200400"/>
              <a:gd name="connsiteY37" fmla="*/ 1519518 h 2412014"/>
              <a:gd name="connsiteX38" fmla="*/ 2514600 w 3200400"/>
              <a:gd name="connsiteY38" fmla="*/ 1465730 h 2412014"/>
              <a:gd name="connsiteX39" fmla="*/ 2568388 w 3200400"/>
              <a:gd name="connsiteY39" fmla="*/ 1385048 h 2412014"/>
              <a:gd name="connsiteX40" fmla="*/ 2635623 w 3200400"/>
              <a:gd name="connsiteY40" fmla="*/ 1317812 h 2412014"/>
              <a:gd name="connsiteX41" fmla="*/ 2649070 w 3200400"/>
              <a:gd name="connsiteY41" fmla="*/ 1223683 h 2412014"/>
              <a:gd name="connsiteX42" fmla="*/ 2702859 w 3200400"/>
              <a:gd name="connsiteY42" fmla="*/ 1196789 h 2412014"/>
              <a:gd name="connsiteX43" fmla="*/ 2985247 w 3200400"/>
              <a:gd name="connsiteY43" fmla="*/ 1156448 h 2412014"/>
              <a:gd name="connsiteX44" fmla="*/ 3079376 w 3200400"/>
              <a:gd name="connsiteY44" fmla="*/ 1102659 h 2412014"/>
              <a:gd name="connsiteX45" fmla="*/ 3146611 w 3200400"/>
              <a:gd name="connsiteY45" fmla="*/ 1008530 h 2412014"/>
              <a:gd name="connsiteX46" fmla="*/ 3173506 w 3200400"/>
              <a:gd name="connsiteY46" fmla="*/ 981636 h 2412014"/>
              <a:gd name="connsiteX47" fmla="*/ 3186953 w 3200400"/>
              <a:gd name="connsiteY47" fmla="*/ 887506 h 2412014"/>
              <a:gd name="connsiteX48" fmla="*/ 3200400 w 3200400"/>
              <a:gd name="connsiteY48" fmla="*/ 833718 h 2412014"/>
              <a:gd name="connsiteX49" fmla="*/ 3186953 w 3200400"/>
              <a:gd name="connsiteY49" fmla="*/ 658906 h 2412014"/>
              <a:gd name="connsiteX50" fmla="*/ 3160059 w 3200400"/>
              <a:gd name="connsiteY50" fmla="*/ 618565 h 2412014"/>
              <a:gd name="connsiteX51" fmla="*/ 3119717 w 3200400"/>
              <a:gd name="connsiteY51" fmla="*/ 605118 h 2412014"/>
              <a:gd name="connsiteX52" fmla="*/ 2958353 w 3200400"/>
              <a:gd name="connsiteY52" fmla="*/ 537883 h 2412014"/>
              <a:gd name="connsiteX53" fmla="*/ 2918011 w 3200400"/>
              <a:gd name="connsiteY53" fmla="*/ 524436 h 2412014"/>
              <a:gd name="connsiteX54" fmla="*/ 2850776 w 3200400"/>
              <a:gd name="connsiteY54" fmla="*/ 497542 h 2412014"/>
              <a:gd name="connsiteX55" fmla="*/ 2770094 w 3200400"/>
              <a:gd name="connsiteY55" fmla="*/ 484095 h 2412014"/>
              <a:gd name="connsiteX56" fmla="*/ 2366682 w 3200400"/>
              <a:gd name="connsiteY56" fmla="*/ 470648 h 2412014"/>
              <a:gd name="connsiteX57" fmla="*/ 2312894 w 3200400"/>
              <a:gd name="connsiteY57" fmla="*/ 443753 h 2412014"/>
              <a:gd name="connsiteX58" fmla="*/ 2232211 w 3200400"/>
              <a:gd name="connsiteY58" fmla="*/ 416859 h 2412014"/>
              <a:gd name="connsiteX59" fmla="*/ 2178423 w 3200400"/>
              <a:gd name="connsiteY59" fmla="*/ 376518 h 2412014"/>
              <a:gd name="connsiteX60" fmla="*/ 2111188 w 3200400"/>
              <a:gd name="connsiteY60" fmla="*/ 349624 h 2412014"/>
              <a:gd name="connsiteX61" fmla="*/ 2057400 w 3200400"/>
              <a:gd name="connsiteY61" fmla="*/ 322730 h 2412014"/>
              <a:gd name="connsiteX62" fmla="*/ 1949823 w 3200400"/>
              <a:gd name="connsiteY62" fmla="*/ 309283 h 2412014"/>
              <a:gd name="connsiteX63" fmla="*/ 1855694 w 3200400"/>
              <a:gd name="connsiteY63" fmla="*/ 282389 h 2412014"/>
              <a:gd name="connsiteX64" fmla="*/ 1748117 w 3200400"/>
              <a:gd name="connsiteY64" fmla="*/ 268942 h 2412014"/>
              <a:gd name="connsiteX65" fmla="*/ 1707776 w 3200400"/>
              <a:gd name="connsiteY65" fmla="*/ 255495 h 2412014"/>
              <a:gd name="connsiteX66" fmla="*/ 1640541 w 3200400"/>
              <a:gd name="connsiteY66" fmla="*/ 228600 h 2412014"/>
              <a:gd name="connsiteX67" fmla="*/ 1398494 w 3200400"/>
              <a:gd name="connsiteY67" fmla="*/ 188259 h 2412014"/>
              <a:gd name="connsiteX68" fmla="*/ 1358153 w 3200400"/>
              <a:gd name="connsiteY68" fmla="*/ 174812 h 2412014"/>
              <a:gd name="connsiteX69" fmla="*/ 1277470 w 3200400"/>
              <a:gd name="connsiteY69" fmla="*/ 107577 h 2412014"/>
              <a:gd name="connsiteX70" fmla="*/ 1210235 w 3200400"/>
              <a:gd name="connsiteY70" fmla="*/ 26895 h 2412014"/>
              <a:gd name="connsiteX71" fmla="*/ 1116106 w 3200400"/>
              <a:gd name="connsiteY71" fmla="*/ 0 h 2412014"/>
              <a:gd name="connsiteX72" fmla="*/ 833717 w 3200400"/>
              <a:gd name="connsiteY72" fmla="*/ 13448 h 2412014"/>
              <a:gd name="connsiteX73" fmla="*/ 753035 w 3200400"/>
              <a:gd name="connsiteY73" fmla="*/ 26895 h 2412014"/>
              <a:gd name="connsiteX74" fmla="*/ 658906 w 3200400"/>
              <a:gd name="connsiteY74" fmla="*/ 40342 h 2412014"/>
              <a:gd name="connsiteX75" fmla="*/ 578223 w 3200400"/>
              <a:gd name="connsiteY75" fmla="*/ 80683 h 2412014"/>
              <a:gd name="connsiteX76" fmla="*/ 430306 w 3200400"/>
              <a:gd name="connsiteY76" fmla="*/ 121024 h 2412014"/>
              <a:gd name="connsiteX77" fmla="*/ 349623 w 3200400"/>
              <a:gd name="connsiteY77" fmla="*/ 147918 h 2412014"/>
              <a:gd name="connsiteX78" fmla="*/ 295835 w 3200400"/>
              <a:gd name="connsiteY78" fmla="*/ 161365 h 2412014"/>
              <a:gd name="connsiteX79" fmla="*/ 255494 w 3200400"/>
              <a:gd name="connsiteY79" fmla="*/ 282389 h 241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200400" h="2412014">
                <a:moveTo>
                  <a:pt x="336176" y="201706"/>
                </a:moveTo>
                <a:cubicBezTo>
                  <a:pt x="300933" y="272193"/>
                  <a:pt x="267519" y="332684"/>
                  <a:pt x="255494" y="416859"/>
                </a:cubicBezTo>
                <a:cubicBezTo>
                  <a:pt x="249754" y="457041"/>
                  <a:pt x="264459" y="497542"/>
                  <a:pt x="268941" y="537883"/>
                </a:cubicBezTo>
                <a:cubicBezTo>
                  <a:pt x="259188" y="771951"/>
                  <a:pt x="302802" y="784545"/>
                  <a:pt x="228600" y="914400"/>
                </a:cubicBezTo>
                <a:cubicBezTo>
                  <a:pt x="220582" y="928432"/>
                  <a:pt x="210671" y="941295"/>
                  <a:pt x="201706" y="954742"/>
                </a:cubicBezTo>
                <a:cubicBezTo>
                  <a:pt x="188890" y="1006006"/>
                  <a:pt x="194531" y="1009071"/>
                  <a:pt x="161364" y="1048871"/>
                </a:cubicBezTo>
                <a:cubicBezTo>
                  <a:pt x="122689" y="1095281"/>
                  <a:pt x="89893" y="1101922"/>
                  <a:pt x="67235" y="1169895"/>
                </a:cubicBezTo>
                <a:cubicBezTo>
                  <a:pt x="21783" y="1306250"/>
                  <a:pt x="50482" y="1255537"/>
                  <a:pt x="0" y="1331259"/>
                </a:cubicBezTo>
                <a:cubicBezTo>
                  <a:pt x="4482" y="1438836"/>
                  <a:pt x="5776" y="1546593"/>
                  <a:pt x="13447" y="1653989"/>
                </a:cubicBezTo>
                <a:cubicBezTo>
                  <a:pt x="14165" y="1664042"/>
                  <a:pt x="33449" y="1734334"/>
                  <a:pt x="40341" y="1748118"/>
                </a:cubicBezTo>
                <a:cubicBezTo>
                  <a:pt x="47569" y="1762573"/>
                  <a:pt x="53530" y="1779894"/>
                  <a:pt x="67235" y="1788459"/>
                </a:cubicBezTo>
                <a:cubicBezTo>
                  <a:pt x="105701" y="1812500"/>
                  <a:pt x="171636" y="1817921"/>
                  <a:pt x="215153" y="1828800"/>
                </a:cubicBezTo>
                <a:cubicBezTo>
                  <a:pt x="228904" y="1832238"/>
                  <a:pt x="241743" y="1838810"/>
                  <a:pt x="255494" y="1842248"/>
                </a:cubicBezTo>
                <a:cubicBezTo>
                  <a:pt x="277667" y="1847791"/>
                  <a:pt x="300418" y="1850737"/>
                  <a:pt x="322729" y="1855695"/>
                </a:cubicBezTo>
                <a:cubicBezTo>
                  <a:pt x="340770" y="1859704"/>
                  <a:pt x="358588" y="1864660"/>
                  <a:pt x="376517" y="1869142"/>
                </a:cubicBezTo>
                <a:cubicBezTo>
                  <a:pt x="383837" y="1913065"/>
                  <a:pt x="396227" y="2006127"/>
                  <a:pt x="416859" y="2043953"/>
                </a:cubicBezTo>
                <a:cubicBezTo>
                  <a:pt x="429001" y="2066213"/>
                  <a:pt x="452718" y="2079812"/>
                  <a:pt x="470647" y="2097742"/>
                </a:cubicBezTo>
                <a:cubicBezTo>
                  <a:pt x="488529" y="2151389"/>
                  <a:pt x="482422" y="2157418"/>
                  <a:pt x="551329" y="2191871"/>
                </a:cubicBezTo>
                <a:cubicBezTo>
                  <a:pt x="589363" y="2210888"/>
                  <a:pt x="631099" y="2221899"/>
                  <a:pt x="672353" y="2232212"/>
                </a:cubicBezTo>
                <a:cubicBezTo>
                  <a:pt x="689586" y="2236520"/>
                  <a:pt x="747191" y="2249461"/>
                  <a:pt x="766482" y="2259106"/>
                </a:cubicBezTo>
                <a:cubicBezTo>
                  <a:pt x="789859" y="2270795"/>
                  <a:pt x="810340" y="2287759"/>
                  <a:pt x="833717" y="2299448"/>
                </a:cubicBezTo>
                <a:cubicBezTo>
                  <a:pt x="871267" y="2318223"/>
                  <a:pt x="933503" y="2321387"/>
                  <a:pt x="968188" y="2326342"/>
                </a:cubicBezTo>
                <a:cubicBezTo>
                  <a:pt x="981635" y="2335307"/>
                  <a:pt x="993082" y="2348483"/>
                  <a:pt x="1008529" y="2353236"/>
                </a:cubicBezTo>
                <a:cubicBezTo>
                  <a:pt x="1052219" y="2366679"/>
                  <a:pt x="1097911" y="2372615"/>
                  <a:pt x="1143000" y="2380130"/>
                </a:cubicBezTo>
                <a:cubicBezTo>
                  <a:pt x="1334305" y="2412014"/>
                  <a:pt x="1196439" y="2392487"/>
                  <a:pt x="1559859" y="2407024"/>
                </a:cubicBezTo>
                <a:cubicBezTo>
                  <a:pt x="1613647" y="2398059"/>
                  <a:pt x="1667992" y="2391959"/>
                  <a:pt x="1721223" y="2380130"/>
                </a:cubicBezTo>
                <a:cubicBezTo>
                  <a:pt x="1748897" y="2373980"/>
                  <a:pt x="1774107" y="2358796"/>
                  <a:pt x="1801906" y="2353236"/>
                </a:cubicBezTo>
                <a:cubicBezTo>
                  <a:pt x="1864065" y="2340804"/>
                  <a:pt x="1927411" y="2335307"/>
                  <a:pt x="1990164" y="2326342"/>
                </a:cubicBezTo>
                <a:cubicBezTo>
                  <a:pt x="2003611" y="2321860"/>
                  <a:pt x="2019617" y="2321969"/>
                  <a:pt x="2030506" y="2312895"/>
                </a:cubicBezTo>
                <a:cubicBezTo>
                  <a:pt x="2043014" y="2302472"/>
                  <a:pt x="2085478" y="2237159"/>
                  <a:pt x="2097741" y="2218765"/>
                </a:cubicBezTo>
                <a:cubicBezTo>
                  <a:pt x="2122651" y="2094215"/>
                  <a:pt x="2090544" y="2204466"/>
                  <a:pt x="2151529" y="2097742"/>
                </a:cubicBezTo>
                <a:cubicBezTo>
                  <a:pt x="2166481" y="2071575"/>
                  <a:pt x="2167195" y="2029810"/>
                  <a:pt x="2178423" y="2003612"/>
                </a:cubicBezTo>
                <a:cubicBezTo>
                  <a:pt x="2184789" y="1988757"/>
                  <a:pt x="2196352" y="1976718"/>
                  <a:pt x="2205317" y="1963271"/>
                </a:cubicBezTo>
                <a:cubicBezTo>
                  <a:pt x="2210569" y="1937010"/>
                  <a:pt x="2228597" y="1832415"/>
                  <a:pt x="2245659" y="1815353"/>
                </a:cubicBezTo>
                <a:cubicBezTo>
                  <a:pt x="2259106" y="1801906"/>
                  <a:pt x="2274325" y="1790023"/>
                  <a:pt x="2286000" y="1775012"/>
                </a:cubicBezTo>
                <a:cubicBezTo>
                  <a:pt x="2305844" y="1749498"/>
                  <a:pt x="2320394" y="1720188"/>
                  <a:pt x="2339788" y="1694330"/>
                </a:cubicBezTo>
                <a:lnTo>
                  <a:pt x="2380129" y="1640542"/>
                </a:lnTo>
                <a:cubicBezTo>
                  <a:pt x="2393065" y="1562926"/>
                  <a:pt x="2376834" y="1563916"/>
                  <a:pt x="2433917" y="1519518"/>
                </a:cubicBezTo>
                <a:cubicBezTo>
                  <a:pt x="2459431" y="1499674"/>
                  <a:pt x="2514600" y="1465730"/>
                  <a:pt x="2514600" y="1465730"/>
                </a:cubicBezTo>
                <a:cubicBezTo>
                  <a:pt x="2532529" y="1438836"/>
                  <a:pt x="2545533" y="1407904"/>
                  <a:pt x="2568388" y="1385048"/>
                </a:cubicBezTo>
                <a:lnTo>
                  <a:pt x="2635623" y="1317812"/>
                </a:lnTo>
                <a:cubicBezTo>
                  <a:pt x="2640105" y="1286436"/>
                  <a:pt x="2633677" y="1251389"/>
                  <a:pt x="2649070" y="1223683"/>
                </a:cubicBezTo>
                <a:cubicBezTo>
                  <a:pt x="2658805" y="1206160"/>
                  <a:pt x="2685454" y="1206734"/>
                  <a:pt x="2702859" y="1196789"/>
                </a:cubicBezTo>
                <a:cubicBezTo>
                  <a:pt x="2830297" y="1123968"/>
                  <a:pt x="2627755" y="1176309"/>
                  <a:pt x="2985247" y="1156448"/>
                </a:cubicBezTo>
                <a:cubicBezTo>
                  <a:pt x="3031402" y="1141062"/>
                  <a:pt x="3038672" y="1143363"/>
                  <a:pt x="3079376" y="1102659"/>
                </a:cubicBezTo>
                <a:cubicBezTo>
                  <a:pt x="3117236" y="1064799"/>
                  <a:pt x="3116067" y="1046709"/>
                  <a:pt x="3146611" y="1008530"/>
                </a:cubicBezTo>
                <a:cubicBezTo>
                  <a:pt x="3154531" y="998630"/>
                  <a:pt x="3164541" y="990601"/>
                  <a:pt x="3173506" y="981636"/>
                </a:cubicBezTo>
                <a:cubicBezTo>
                  <a:pt x="3177988" y="950259"/>
                  <a:pt x="3181283" y="918690"/>
                  <a:pt x="3186953" y="887506"/>
                </a:cubicBezTo>
                <a:cubicBezTo>
                  <a:pt x="3190259" y="869323"/>
                  <a:pt x="3200400" y="852199"/>
                  <a:pt x="3200400" y="833718"/>
                </a:cubicBezTo>
                <a:cubicBezTo>
                  <a:pt x="3200400" y="775275"/>
                  <a:pt x="3197723" y="716348"/>
                  <a:pt x="3186953" y="658906"/>
                </a:cubicBezTo>
                <a:cubicBezTo>
                  <a:pt x="3183975" y="643022"/>
                  <a:pt x="3172679" y="628661"/>
                  <a:pt x="3160059" y="618565"/>
                </a:cubicBezTo>
                <a:cubicBezTo>
                  <a:pt x="3148990" y="609710"/>
                  <a:pt x="3133164" y="609600"/>
                  <a:pt x="3119717" y="605118"/>
                </a:cubicBezTo>
                <a:cubicBezTo>
                  <a:pt x="3043995" y="554637"/>
                  <a:pt x="3094707" y="583334"/>
                  <a:pt x="2958353" y="537883"/>
                </a:cubicBezTo>
                <a:cubicBezTo>
                  <a:pt x="2944906" y="533401"/>
                  <a:pt x="2931172" y="529700"/>
                  <a:pt x="2918011" y="524436"/>
                </a:cubicBezTo>
                <a:cubicBezTo>
                  <a:pt x="2895599" y="515471"/>
                  <a:pt x="2874064" y="503893"/>
                  <a:pt x="2850776" y="497542"/>
                </a:cubicBezTo>
                <a:cubicBezTo>
                  <a:pt x="2824472" y="490368"/>
                  <a:pt x="2797317" y="485607"/>
                  <a:pt x="2770094" y="484095"/>
                </a:cubicBezTo>
                <a:cubicBezTo>
                  <a:pt x="2635756" y="476632"/>
                  <a:pt x="2501153" y="475130"/>
                  <a:pt x="2366682" y="470648"/>
                </a:cubicBezTo>
                <a:cubicBezTo>
                  <a:pt x="2348753" y="461683"/>
                  <a:pt x="2331506" y="451198"/>
                  <a:pt x="2312894" y="443753"/>
                </a:cubicBezTo>
                <a:cubicBezTo>
                  <a:pt x="2286573" y="433224"/>
                  <a:pt x="2257567" y="429537"/>
                  <a:pt x="2232211" y="416859"/>
                </a:cubicBezTo>
                <a:cubicBezTo>
                  <a:pt x="2212165" y="406836"/>
                  <a:pt x="2198014" y="387402"/>
                  <a:pt x="2178423" y="376518"/>
                </a:cubicBezTo>
                <a:cubicBezTo>
                  <a:pt x="2157323" y="364796"/>
                  <a:pt x="2133246" y="359427"/>
                  <a:pt x="2111188" y="349624"/>
                </a:cubicBezTo>
                <a:cubicBezTo>
                  <a:pt x="2092870" y="341483"/>
                  <a:pt x="2076847" y="327592"/>
                  <a:pt x="2057400" y="322730"/>
                </a:cubicBezTo>
                <a:cubicBezTo>
                  <a:pt x="2022341" y="313965"/>
                  <a:pt x="1985682" y="313765"/>
                  <a:pt x="1949823" y="309283"/>
                </a:cubicBezTo>
                <a:cubicBezTo>
                  <a:pt x="1917850" y="298625"/>
                  <a:pt x="1889463" y="288017"/>
                  <a:pt x="1855694" y="282389"/>
                </a:cubicBezTo>
                <a:cubicBezTo>
                  <a:pt x="1820048" y="276448"/>
                  <a:pt x="1783976" y="273424"/>
                  <a:pt x="1748117" y="268942"/>
                </a:cubicBezTo>
                <a:cubicBezTo>
                  <a:pt x="1734670" y="264460"/>
                  <a:pt x="1721048" y="260472"/>
                  <a:pt x="1707776" y="255495"/>
                </a:cubicBezTo>
                <a:cubicBezTo>
                  <a:pt x="1685175" y="247019"/>
                  <a:pt x="1664061" y="234028"/>
                  <a:pt x="1640541" y="228600"/>
                </a:cubicBezTo>
                <a:cubicBezTo>
                  <a:pt x="1504505" y="197207"/>
                  <a:pt x="1547024" y="237769"/>
                  <a:pt x="1398494" y="188259"/>
                </a:cubicBezTo>
                <a:cubicBezTo>
                  <a:pt x="1385047" y="183777"/>
                  <a:pt x="1370831" y="181151"/>
                  <a:pt x="1358153" y="174812"/>
                </a:cubicBezTo>
                <a:cubicBezTo>
                  <a:pt x="1327930" y="159701"/>
                  <a:pt x="1298714" y="133070"/>
                  <a:pt x="1277470" y="107577"/>
                </a:cubicBezTo>
                <a:cubicBezTo>
                  <a:pt x="1246463" y="70368"/>
                  <a:pt x="1254431" y="56359"/>
                  <a:pt x="1210235" y="26895"/>
                </a:cubicBezTo>
                <a:cubicBezTo>
                  <a:pt x="1198662" y="19180"/>
                  <a:pt x="1123276" y="1793"/>
                  <a:pt x="1116106" y="0"/>
                </a:cubicBezTo>
                <a:cubicBezTo>
                  <a:pt x="1021976" y="4483"/>
                  <a:pt x="927696" y="6486"/>
                  <a:pt x="833717" y="13448"/>
                </a:cubicBezTo>
                <a:cubicBezTo>
                  <a:pt x="806527" y="15462"/>
                  <a:pt x="779983" y="22749"/>
                  <a:pt x="753035" y="26895"/>
                </a:cubicBezTo>
                <a:cubicBezTo>
                  <a:pt x="721709" y="31714"/>
                  <a:pt x="690282" y="35860"/>
                  <a:pt x="658906" y="40342"/>
                </a:cubicBezTo>
                <a:cubicBezTo>
                  <a:pt x="511786" y="89381"/>
                  <a:pt x="734620" y="11173"/>
                  <a:pt x="578223" y="80683"/>
                </a:cubicBezTo>
                <a:cubicBezTo>
                  <a:pt x="492172" y="118928"/>
                  <a:pt x="512187" y="98693"/>
                  <a:pt x="430306" y="121024"/>
                </a:cubicBezTo>
                <a:cubicBezTo>
                  <a:pt x="402956" y="128483"/>
                  <a:pt x="377126" y="141042"/>
                  <a:pt x="349623" y="147918"/>
                </a:cubicBezTo>
                <a:lnTo>
                  <a:pt x="295835" y="161365"/>
                </a:lnTo>
                <a:cubicBezTo>
                  <a:pt x="242047" y="233083"/>
                  <a:pt x="255494" y="192741"/>
                  <a:pt x="255494" y="282389"/>
                </a:cubicBezTo>
              </a:path>
            </a:pathLst>
          </a:custGeom>
          <a:ln w="5715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7664450" y="4989513"/>
            <a:ext cx="1482725" cy="1868487"/>
          </a:xfrm>
          <a:custGeom>
            <a:avLst/>
            <a:gdLst>
              <a:gd name="connsiteX0" fmla="*/ 94129 w 1481862"/>
              <a:gd name="connsiteY0" fmla="*/ 1358153 h 1869141"/>
              <a:gd name="connsiteX1" fmla="*/ 53788 w 1481862"/>
              <a:gd name="connsiteY1" fmla="*/ 1479176 h 1869141"/>
              <a:gd name="connsiteX2" fmla="*/ 0 w 1481862"/>
              <a:gd name="connsiteY2" fmla="*/ 1600200 h 1869141"/>
              <a:gd name="connsiteX3" fmla="*/ 26894 w 1481862"/>
              <a:gd name="connsiteY3" fmla="*/ 1775012 h 1869141"/>
              <a:gd name="connsiteX4" fmla="*/ 40341 w 1481862"/>
              <a:gd name="connsiteY4" fmla="*/ 1815353 h 1869141"/>
              <a:gd name="connsiteX5" fmla="*/ 121023 w 1481862"/>
              <a:gd name="connsiteY5" fmla="*/ 1842247 h 1869141"/>
              <a:gd name="connsiteX6" fmla="*/ 228600 w 1481862"/>
              <a:gd name="connsiteY6" fmla="*/ 1869141 h 1869141"/>
              <a:gd name="connsiteX7" fmla="*/ 443752 w 1481862"/>
              <a:gd name="connsiteY7" fmla="*/ 1855694 h 1869141"/>
              <a:gd name="connsiteX8" fmla="*/ 484094 w 1481862"/>
              <a:gd name="connsiteY8" fmla="*/ 1828800 h 1869141"/>
              <a:gd name="connsiteX9" fmla="*/ 537882 w 1481862"/>
              <a:gd name="connsiteY9" fmla="*/ 1801906 h 1869141"/>
              <a:gd name="connsiteX10" fmla="*/ 618564 w 1481862"/>
              <a:gd name="connsiteY10" fmla="*/ 1761565 h 1869141"/>
              <a:gd name="connsiteX11" fmla="*/ 726141 w 1481862"/>
              <a:gd name="connsiteY11" fmla="*/ 1667435 h 1869141"/>
              <a:gd name="connsiteX12" fmla="*/ 753035 w 1481862"/>
              <a:gd name="connsiteY12" fmla="*/ 1627094 h 1869141"/>
              <a:gd name="connsiteX13" fmla="*/ 806823 w 1481862"/>
              <a:gd name="connsiteY13" fmla="*/ 1600200 h 1869141"/>
              <a:gd name="connsiteX14" fmla="*/ 900952 w 1481862"/>
              <a:gd name="connsiteY14" fmla="*/ 1573306 h 1869141"/>
              <a:gd name="connsiteX15" fmla="*/ 954741 w 1481862"/>
              <a:gd name="connsiteY15" fmla="*/ 1506070 h 1869141"/>
              <a:gd name="connsiteX16" fmla="*/ 1008529 w 1481862"/>
              <a:gd name="connsiteY16" fmla="*/ 1479176 h 1869141"/>
              <a:gd name="connsiteX17" fmla="*/ 1089211 w 1481862"/>
              <a:gd name="connsiteY17" fmla="*/ 1425388 h 1869141"/>
              <a:gd name="connsiteX18" fmla="*/ 1129552 w 1481862"/>
              <a:gd name="connsiteY18" fmla="*/ 1398494 h 1869141"/>
              <a:gd name="connsiteX19" fmla="*/ 1156447 w 1481862"/>
              <a:gd name="connsiteY19" fmla="*/ 1371600 h 1869141"/>
              <a:gd name="connsiteX20" fmla="*/ 1183341 w 1481862"/>
              <a:gd name="connsiteY20" fmla="*/ 1331259 h 1869141"/>
              <a:gd name="connsiteX21" fmla="*/ 1277470 w 1481862"/>
              <a:gd name="connsiteY21" fmla="*/ 1264023 h 1869141"/>
              <a:gd name="connsiteX22" fmla="*/ 1344705 w 1481862"/>
              <a:gd name="connsiteY22" fmla="*/ 1116106 h 1869141"/>
              <a:gd name="connsiteX23" fmla="*/ 1385047 w 1481862"/>
              <a:gd name="connsiteY23" fmla="*/ 1075765 h 1869141"/>
              <a:gd name="connsiteX24" fmla="*/ 1411941 w 1481862"/>
              <a:gd name="connsiteY24" fmla="*/ 954741 h 1869141"/>
              <a:gd name="connsiteX25" fmla="*/ 1425388 w 1481862"/>
              <a:gd name="connsiteY25" fmla="*/ 739588 h 1869141"/>
              <a:gd name="connsiteX26" fmla="*/ 1452282 w 1481862"/>
              <a:gd name="connsiteY26" fmla="*/ 605117 h 1869141"/>
              <a:gd name="connsiteX27" fmla="*/ 1465729 w 1481862"/>
              <a:gd name="connsiteY27" fmla="*/ 564776 h 1869141"/>
              <a:gd name="connsiteX28" fmla="*/ 1479176 w 1481862"/>
              <a:gd name="connsiteY28" fmla="*/ 510988 h 1869141"/>
              <a:gd name="connsiteX29" fmla="*/ 1465729 w 1481862"/>
              <a:gd name="connsiteY29" fmla="*/ 121023 h 1869141"/>
              <a:gd name="connsiteX30" fmla="*/ 1425388 w 1481862"/>
              <a:gd name="connsiteY30" fmla="*/ 80682 h 1869141"/>
              <a:gd name="connsiteX31" fmla="*/ 1344705 w 1481862"/>
              <a:gd name="connsiteY31" fmla="*/ 26894 h 1869141"/>
              <a:gd name="connsiteX32" fmla="*/ 1264023 w 1481862"/>
              <a:gd name="connsiteY32" fmla="*/ 0 h 1869141"/>
              <a:gd name="connsiteX33" fmla="*/ 1143000 w 1481862"/>
              <a:gd name="connsiteY33" fmla="*/ 13447 h 1869141"/>
              <a:gd name="connsiteX34" fmla="*/ 1102658 w 1481862"/>
              <a:gd name="connsiteY34" fmla="*/ 26894 h 1869141"/>
              <a:gd name="connsiteX35" fmla="*/ 1062317 w 1481862"/>
              <a:gd name="connsiteY35" fmla="*/ 67235 h 1869141"/>
              <a:gd name="connsiteX36" fmla="*/ 1048870 w 1481862"/>
              <a:gd name="connsiteY36" fmla="*/ 268941 h 1869141"/>
              <a:gd name="connsiteX37" fmla="*/ 1035423 w 1481862"/>
              <a:gd name="connsiteY37" fmla="*/ 309282 h 1869141"/>
              <a:gd name="connsiteX38" fmla="*/ 995082 w 1481862"/>
              <a:gd name="connsiteY38" fmla="*/ 443753 h 1869141"/>
              <a:gd name="connsiteX39" fmla="*/ 981635 w 1481862"/>
              <a:gd name="connsiteY39" fmla="*/ 484094 h 1869141"/>
              <a:gd name="connsiteX40" fmla="*/ 968188 w 1481862"/>
              <a:gd name="connsiteY40" fmla="*/ 524435 h 1869141"/>
              <a:gd name="connsiteX41" fmla="*/ 927847 w 1481862"/>
              <a:gd name="connsiteY41" fmla="*/ 564776 h 1869141"/>
              <a:gd name="connsiteX42" fmla="*/ 847164 w 1481862"/>
              <a:gd name="connsiteY42" fmla="*/ 591670 h 1869141"/>
              <a:gd name="connsiteX43" fmla="*/ 766482 w 1481862"/>
              <a:gd name="connsiteY43" fmla="*/ 632012 h 1869141"/>
              <a:gd name="connsiteX44" fmla="*/ 726141 w 1481862"/>
              <a:gd name="connsiteY44" fmla="*/ 658906 h 1869141"/>
              <a:gd name="connsiteX45" fmla="*/ 645458 w 1481862"/>
              <a:gd name="connsiteY45" fmla="*/ 685800 h 1869141"/>
              <a:gd name="connsiteX46" fmla="*/ 605117 w 1481862"/>
              <a:gd name="connsiteY46" fmla="*/ 726141 h 1869141"/>
              <a:gd name="connsiteX47" fmla="*/ 578223 w 1481862"/>
              <a:gd name="connsiteY47" fmla="*/ 766482 h 1869141"/>
              <a:gd name="connsiteX48" fmla="*/ 524435 w 1481862"/>
              <a:gd name="connsiteY48" fmla="*/ 806823 h 1869141"/>
              <a:gd name="connsiteX49" fmla="*/ 470647 w 1481862"/>
              <a:gd name="connsiteY49" fmla="*/ 874059 h 1869141"/>
              <a:gd name="connsiteX50" fmla="*/ 443752 w 1481862"/>
              <a:gd name="connsiteY50" fmla="*/ 900953 h 1869141"/>
              <a:gd name="connsiteX51" fmla="*/ 403411 w 1481862"/>
              <a:gd name="connsiteY51" fmla="*/ 914400 h 1869141"/>
              <a:gd name="connsiteX52" fmla="*/ 322729 w 1481862"/>
              <a:gd name="connsiteY52" fmla="*/ 968188 h 1869141"/>
              <a:gd name="connsiteX53" fmla="*/ 282388 w 1481862"/>
              <a:gd name="connsiteY53" fmla="*/ 995082 h 1869141"/>
              <a:gd name="connsiteX54" fmla="*/ 228600 w 1481862"/>
              <a:gd name="connsiteY54" fmla="*/ 1075765 h 1869141"/>
              <a:gd name="connsiteX55" fmla="*/ 201705 w 1481862"/>
              <a:gd name="connsiteY55" fmla="*/ 1102659 h 1869141"/>
              <a:gd name="connsiteX56" fmla="*/ 174811 w 1481862"/>
              <a:gd name="connsiteY56" fmla="*/ 1143000 h 1869141"/>
              <a:gd name="connsiteX57" fmla="*/ 161364 w 1481862"/>
              <a:gd name="connsiteY57" fmla="*/ 1183341 h 1869141"/>
              <a:gd name="connsiteX58" fmla="*/ 121023 w 1481862"/>
              <a:gd name="connsiteY58" fmla="*/ 1210235 h 1869141"/>
              <a:gd name="connsiteX59" fmla="*/ 67235 w 1481862"/>
              <a:gd name="connsiteY59" fmla="*/ 1492623 h 1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81862" h="1869141">
                <a:moveTo>
                  <a:pt x="94129" y="1358153"/>
                </a:moveTo>
                <a:cubicBezTo>
                  <a:pt x="69658" y="1456037"/>
                  <a:pt x="94298" y="1367773"/>
                  <a:pt x="53788" y="1479176"/>
                </a:cubicBezTo>
                <a:cubicBezTo>
                  <a:pt x="15382" y="1584793"/>
                  <a:pt x="46269" y="1530797"/>
                  <a:pt x="0" y="1600200"/>
                </a:cubicBezTo>
                <a:cubicBezTo>
                  <a:pt x="8165" y="1665519"/>
                  <a:pt x="11494" y="1713410"/>
                  <a:pt x="26894" y="1775012"/>
                </a:cubicBezTo>
                <a:cubicBezTo>
                  <a:pt x="30332" y="1788763"/>
                  <a:pt x="28807" y="1807114"/>
                  <a:pt x="40341" y="1815353"/>
                </a:cubicBezTo>
                <a:cubicBezTo>
                  <a:pt x="63409" y="1831830"/>
                  <a:pt x="93225" y="1836687"/>
                  <a:pt x="121023" y="1842247"/>
                </a:cubicBezTo>
                <a:cubicBezTo>
                  <a:pt x="202157" y="1858474"/>
                  <a:pt x="166575" y="1848467"/>
                  <a:pt x="228600" y="1869141"/>
                </a:cubicBezTo>
                <a:cubicBezTo>
                  <a:pt x="300317" y="1864659"/>
                  <a:pt x="372774" y="1866901"/>
                  <a:pt x="443752" y="1855694"/>
                </a:cubicBezTo>
                <a:cubicBezTo>
                  <a:pt x="459716" y="1853173"/>
                  <a:pt x="470062" y="1836818"/>
                  <a:pt x="484094" y="1828800"/>
                </a:cubicBezTo>
                <a:cubicBezTo>
                  <a:pt x="501499" y="1818855"/>
                  <a:pt x="520478" y="1811851"/>
                  <a:pt x="537882" y="1801906"/>
                </a:cubicBezTo>
                <a:cubicBezTo>
                  <a:pt x="610871" y="1760198"/>
                  <a:pt x="544601" y="1786219"/>
                  <a:pt x="618564" y="1761565"/>
                </a:cubicBezTo>
                <a:cubicBezTo>
                  <a:pt x="661209" y="1733134"/>
                  <a:pt x="694678" y="1714629"/>
                  <a:pt x="726141" y="1667435"/>
                </a:cubicBezTo>
                <a:cubicBezTo>
                  <a:pt x="735106" y="1653988"/>
                  <a:pt x="740620" y="1637440"/>
                  <a:pt x="753035" y="1627094"/>
                </a:cubicBezTo>
                <a:cubicBezTo>
                  <a:pt x="768434" y="1614261"/>
                  <a:pt x="788398" y="1608096"/>
                  <a:pt x="806823" y="1600200"/>
                </a:cubicBezTo>
                <a:cubicBezTo>
                  <a:pt x="833831" y="1588625"/>
                  <a:pt x="873657" y="1580130"/>
                  <a:pt x="900952" y="1573306"/>
                </a:cubicBezTo>
                <a:cubicBezTo>
                  <a:pt x="915337" y="1551730"/>
                  <a:pt x="931750" y="1521397"/>
                  <a:pt x="954741" y="1506070"/>
                </a:cubicBezTo>
                <a:cubicBezTo>
                  <a:pt x="971420" y="1494951"/>
                  <a:pt x="991340" y="1489489"/>
                  <a:pt x="1008529" y="1479176"/>
                </a:cubicBezTo>
                <a:cubicBezTo>
                  <a:pt x="1036245" y="1462546"/>
                  <a:pt x="1062317" y="1443317"/>
                  <a:pt x="1089211" y="1425388"/>
                </a:cubicBezTo>
                <a:cubicBezTo>
                  <a:pt x="1102658" y="1416423"/>
                  <a:pt x="1118124" y="1409922"/>
                  <a:pt x="1129552" y="1398494"/>
                </a:cubicBezTo>
                <a:cubicBezTo>
                  <a:pt x="1138517" y="1389529"/>
                  <a:pt x="1148527" y="1381500"/>
                  <a:pt x="1156447" y="1371600"/>
                </a:cubicBezTo>
                <a:cubicBezTo>
                  <a:pt x="1166543" y="1358980"/>
                  <a:pt x="1171913" y="1342687"/>
                  <a:pt x="1183341" y="1331259"/>
                </a:cubicBezTo>
                <a:cubicBezTo>
                  <a:pt x="1200023" y="1314576"/>
                  <a:pt x="1254561" y="1279295"/>
                  <a:pt x="1277470" y="1264023"/>
                </a:cubicBezTo>
                <a:cubicBezTo>
                  <a:pt x="1300713" y="1194293"/>
                  <a:pt x="1300764" y="1174693"/>
                  <a:pt x="1344705" y="1116106"/>
                </a:cubicBezTo>
                <a:cubicBezTo>
                  <a:pt x="1356115" y="1100892"/>
                  <a:pt x="1371600" y="1089212"/>
                  <a:pt x="1385047" y="1075765"/>
                </a:cubicBezTo>
                <a:cubicBezTo>
                  <a:pt x="1392356" y="1046527"/>
                  <a:pt x="1409315" y="982316"/>
                  <a:pt x="1411941" y="954741"/>
                </a:cubicBezTo>
                <a:cubicBezTo>
                  <a:pt x="1418754" y="883207"/>
                  <a:pt x="1418882" y="811151"/>
                  <a:pt x="1425388" y="739588"/>
                </a:cubicBezTo>
                <a:cubicBezTo>
                  <a:pt x="1428910" y="700846"/>
                  <a:pt x="1441010" y="644571"/>
                  <a:pt x="1452282" y="605117"/>
                </a:cubicBezTo>
                <a:cubicBezTo>
                  <a:pt x="1456176" y="591488"/>
                  <a:pt x="1461835" y="578405"/>
                  <a:pt x="1465729" y="564776"/>
                </a:cubicBezTo>
                <a:cubicBezTo>
                  <a:pt x="1470806" y="547006"/>
                  <a:pt x="1474694" y="528917"/>
                  <a:pt x="1479176" y="510988"/>
                </a:cubicBezTo>
                <a:cubicBezTo>
                  <a:pt x="1474694" y="381000"/>
                  <a:pt x="1481862" y="250084"/>
                  <a:pt x="1465729" y="121023"/>
                </a:cubicBezTo>
                <a:cubicBezTo>
                  <a:pt x="1463370" y="102153"/>
                  <a:pt x="1440399" y="92357"/>
                  <a:pt x="1425388" y="80682"/>
                </a:cubicBezTo>
                <a:cubicBezTo>
                  <a:pt x="1399874" y="60838"/>
                  <a:pt x="1375369" y="37115"/>
                  <a:pt x="1344705" y="26894"/>
                </a:cubicBezTo>
                <a:lnTo>
                  <a:pt x="1264023" y="0"/>
                </a:lnTo>
                <a:cubicBezTo>
                  <a:pt x="1223682" y="4482"/>
                  <a:pt x="1183037" y="6774"/>
                  <a:pt x="1143000" y="13447"/>
                </a:cubicBezTo>
                <a:cubicBezTo>
                  <a:pt x="1129018" y="15777"/>
                  <a:pt x="1114452" y="19031"/>
                  <a:pt x="1102658" y="26894"/>
                </a:cubicBezTo>
                <a:cubicBezTo>
                  <a:pt x="1086835" y="37443"/>
                  <a:pt x="1075764" y="53788"/>
                  <a:pt x="1062317" y="67235"/>
                </a:cubicBezTo>
                <a:cubicBezTo>
                  <a:pt x="1057835" y="134470"/>
                  <a:pt x="1056311" y="201969"/>
                  <a:pt x="1048870" y="268941"/>
                </a:cubicBezTo>
                <a:cubicBezTo>
                  <a:pt x="1047305" y="283029"/>
                  <a:pt x="1039317" y="295653"/>
                  <a:pt x="1035423" y="309282"/>
                </a:cubicBezTo>
                <a:cubicBezTo>
                  <a:pt x="994777" y="451542"/>
                  <a:pt x="1058995" y="252013"/>
                  <a:pt x="995082" y="443753"/>
                </a:cubicBezTo>
                <a:lnTo>
                  <a:pt x="981635" y="484094"/>
                </a:lnTo>
                <a:cubicBezTo>
                  <a:pt x="977153" y="497541"/>
                  <a:pt x="978211" y="514412"/>
                  <a:pt x="968188" y="524435"/>
                </a:cubicBezTo>
                <a:cubicBezTo>
                  <a:pt x="954741" y="537882"/>
                  <a:pt x="944471" y="555541"/>
                  <a:pt x="927847" y="564776"/>
                </a:cubicBezTo>
                <a:cubicBezTo>
                  <a:pt x="903065" y="578543"/>
                  <a:pt x="847164" y="591670"/>
                  <a:pt x="847164" y="591670"/>
                </a:cubicBezTo>
                <a:cubicBezTo>
                  <a:pt x="793035" y="645801"/>
                  <a:pt x="853221" y="594838"/>
                  <a:pt x="766482" y="632012"/>
                </a:cubicBezTo>
                <a:cubicBezTo>
                  <a:pt x="751627" y="638378"/>
                  <a:pt x="740909" y="652342"/>
                  <a:pt x="726141" y="658906"/>
                </a:cubicBezTo>
                <a:cubicBezTo>
                  <a:pt x="700235" y="670420"/>
                  <a:pt x="645458" y="685800"/>
                  <a:pt x="645458" y="685800"/>
                </a:cubicBezTo>
                <a:cubicBezTo>
                  <a:pt x="632011" y="699247"/>
                  <a:pt x="617291" y="711532"/>
                  <a:pt x="605117" y="726141"/>
                </a:cubicBezTo>
                <a:cubicBezTo>
                  <a:pt x="594771" y="738556"/>
                  <a:pt x="589651" y="755054"/>
                  <a:pt x="578223" y="766482"/>
                </a:cubicBezTo>
                <a:cubicBezTo>
                  <a:pt x="562376" y="782329"/>
                  <a:pt x="542364" y="793376"/>
                  <a:pt x="524435" y="806823"/>
                </a:cubicBezTo>
                <a:cubicBezTo>
                  <a:pt x="503107" y="870810"/>
                  <a:pt x="525941" y="829824"/>
                  <a:pt x="470647" y="874059"/>
                </a:cubicBezTo>
                <a:cubicBezTo>
                  <a:pt x="460747" y="881979"/>
                  <a:pt x="454624" y="894430"/>
                  <a:pt x="443752" y="900953"/>
                </a:cubicBezTo>
                <a:cubicBezTo>
                  <a:pt x="431598" y="908246"/>
                  <a:pt x="415802" y="907516"/>
                  <a:pt x="403411" y="914400"/>
                </a:cubicBezTo>
                <a:cubicBezTo>
                  <a:pt x="375156" y="930097"/>
                  <a:pt x="349623" y="950259"/>
                  <a:pt x="322729" y="968188"/>
                </a:cubicBezTo>
                <a:lnTo>
                  <a:pt x="282388" y="995082"/>
                </a:lnTo>
                <a:cubicBezTo>
                  <a:pt x="264459" y="1021976"/>
                  <a:pt x="251456" y="1052910"/>
                  <a:pt x="228600" y="1075765"/>
                </a:cubicBezTo>
                <a:cubicBezTo>
                  <a:pt x="219635" y="1084730"/>
                  <a:pt x="209625" y="1092759"/>
                  <a:pt x="201705" y="1102659"/>
                </a:cubicBezTo>
                <a:cubicBezTo>
                  <a:pt x="191609" y="1115279"/>
                  <a:pt x="182039" y="1128545"/>
                  <a:pt x="174811" y="1143000"/>
                </a:cubicBezTo>
                <a:cubicBezTo>
                  <a:pt x="168472" y="1155678"/>
                  <a:pt x="170219" y="1172273"/>
                  <a:pt x="161364" y="1183341"/>
                </a:cubicBezTo>
                <a:cubicBezTo>
                  <a:pt x="151268" y="1195961"/>
                  <a:pt x="134470" y="1201270"/>
                  <a:pt x="121023" y="1210235"/>
                </a:cubicBezTo>
                <a:cubicBezTo>
                  <a:pt x="29940" y="1346860"/>
                  <a:pt x="67235" y="1258594"/>
                  <a:pt x="67235" y="1492623"/>
                </a:cubicBezTo>
              </a:path>
            </a:pathLst>
          </a:custGeom>
          <a:ln w="5715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609600" y="91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3" name="Rectangle 2"/>
          <p:cNvSpPr/>
          <p:nvPr/>
        </p:nvSpPr>
        <p:spPr>
          <a:xfrm>
            <a:off x="4756692" y="20440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B</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4" name="Rectangle 3"/>
          <p:cNvSpPr/>
          <p:nvPr/>
        </p:nvSpPr>
        <p:spPr>
          <a:xfrm>
            <a:off x="6896327" y="44824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99FF"/>
                </a:solidFill>
                <a:effectLst>
                  <a:outerShdw blurRad="50800" algn="tl" rotWithShape="0">
                    <a:srgbClr val="000000"/>
                  </a:outerShdw>
                </a:effectLst>
              </a:rPr>
              <a:t>C</a:t>
            </a:r>
            <a:endParaRPr lang="en-US" sz="5400" b="1" cap="none" spc="0" dirty="0">
              <a:ln w="17780" cmpd="sng">
                <a:solidFill>
                  <a:schemeClr val="tx1"/>
                </a:solidFill>
                <a:prstDash val="solid"/>
                <a:miter lim="800000"/>
              </a:ln>
              <a:solidFill>
                <a:srgbClr val="6699FF"/>
              </a:solidFill>
              <a:effectLst>
                <a:outerShdw blurRad="50800" algn="tl" rotWithShape="0">
                  <a:srgbClr val="000000"/>
                </a:outerShdw>
              </a:effectLst>
            </a:endParaRPr>
          </a:p>
        </p:txBody>
      </p:sp>
      <p:sp>
        <p:nvSpPr>
          <p:cNvPr id="5" name="Rectangle 4"/>
          <p:cNvSpPr/>
          <p:nvPr/>
        </p:nvSpPr>
        <p:spPr>
          <a:xfrm>
            <a:off x="8277723" y="5867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00FF"/>
                </a:solidFill>
                <a:effectLst>
                  <a:outerShdw blurRad="50800" algn="tl" rotWithShape="0">
                    <a:srgbClr val="000000"/>
                  </a:outerShdw>
                </a:effectLst>
              </a:rPr>
              <a:t>D</a:t>
            </a:r>
            <a:endParaRPr lang="en-US" sz="5400" b="1" cap="none" spc="0" dirty="0">
              <a:ln w="17780" cmpd="sng">
                <a:solidFill>
                  <a:schemeClr val="tx1"/>
                </a:solidFill>
                <a:prstDash val="solid"/>
                <a:miter lim="800000"/>
              </a:ln>
              <a:solidFill>
                <a:srgbClr val="FF00FF"/>
              </a:solidFill>
              <a:effectLst>
                <a:outerShdw blurRad="50800" algn="tl" rotWithShape="0">
                  <a:srgbClr val="000000"/>
                </a:outerShdw>
              </a:effectLst>
            </a:endParaRPr>
          </a:p>
        </p:txBody>
      </p:sp>
      <p:sp>
        <p:nvSpPr>
          <p:cNvPr id="6" name="Rectangle 5"/>
          <p:cNvSpPr/>
          <p:nvPr/>
        </p:nvSpPr>
        <p:spPr>
          <a:xfrm>
            <a:off x="5461625" y="2054891"/>
            <a:ext cx="1787990"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Tibia</a:t>
            </a:r>
            <a:endParaRPr lang="en-US" sz="5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7" name="Rectangle 6"/>
          <p:cNvSpPr/>
          <p:nvPr/>
        </p:nvSpPr>
        <p:spPr>
          <a:xfrm>
            <a:off x="304800" y="1599647"/>
            <a:ext cx="2223686"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rgbClr val="66FF33"/>
                </a:solidFill>
                <a:effectLst>
                  <a:outerShdw blurRad="50800" algn="tl" rotWithShape="0">
                    <a:srgbClr val="000000"/>
                  </a:outerShdw>
                </a:effectLst>
              </a:rPr>
              <a:t>Fibula</a:t>
            </a:r>
            <a:endParaRPr lang="en-US" sz="5400" b="1" cap="none" spc="0" dirty="0">
              <a:ln w="17780" cmpd="sng">
                <a:solidFill>
                  <a:schemeClr val="tx1"/>
                </a:solidFill>
                <a:prstDash val="solid"/>
                <a:miter lim="800000"/>
              </a:ln>
              <a:solidFill>
                <a:srgbClr val="66FF33"/>
              </a:solidFill>
              <a:effectLst>
                <a:outerShdw blurRad="50800" algn="tl" rotWithShape="0">
                  <a:srgbClr val="000000"/>
                </a:outerShdw>
              </a:effectLst>
            </a:endParaRPr>
          </a:p>
        </p:txBody>
      </p:sp>
      <p:sp>
        <p:nvSpPr>
          <p:cNvPr id="8" name="Rectangle 7"/>
          <p:cNvSpPr/>
          <p:nvPr/>
        </p:nvSpPr>
        <p:spPr>
          <a:xfrm>
            <a:off x="4283575" y="4482405"/>
            <a:ext cx="26018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6699FF"/>
                </a:solidFill>
                <a:effectLst>
                  <a:outerShdw blurRad="76200" dist="50800" dir="5400000" algn="tl" rotWithShape="0">
                    <a:srgbClr val="000000">
                      <a:alpha val="65000"/>
                    </a:srgbClr>
                  </a:outerShdw>
                </a:effectLst>
              </a:rPr>
              <a:t>Tarsals</a:t>
            </a:r>
            <a:endParaRPr lang="en-US" sz="5400" b="1" cap="none" spc="50" dirty="0">
              <a:ln w="11430"/>
              <a:solidFill>
                <a:srgbClr val="6699FF"/>
              </a:solidFill>
              <a:effectLst>
                <a:outerShdw blurRad="76200" dist="50800" dir="5400000" algn="tl" rotWithShape="0">
                  <a:srgbClr val="000000">
                    <a:alpha val="65000"/>
                  </a:srgbClr>
                </a:outerShdw>
              </a:effectLst>
            </a:endParaRPr>
          </a:p>
        </p:txBody>
      </p:sp>
      <p:sp>
        <p:nvSpPr>
          <p:cNvPr id="9" name="Rectangle 8"/>
          <p:cNvSpPr/>
          <p:nvPr/>
        </p:nvSpPr>
        <p:spPr>
          <a:xfrm>
            <a:off x="4829192" y="5764377"/>
            <a:ext cx="3576620" cy="830997"/>
          </a:xfrm>
          <a:prstGeom prst="rect">
            <a:avLst/>
          </a:prstGeom>
        </p:spPr>
        <p:txBody>
          <a:bodyPr wrap="none">
            <a:spAutoFit/>
          </a:bodyPr>
          <a:lstStyle/>
          <a:p>
            <a:pPr algn="ctr"/>
            <a:r>
              <a:rPr lang="en-US" sz="4800" b="1" dirty="0">
                <a:ln w="17780" cmpd="sng">
                  <a:solidFill>
                    <a:schemeClr val="tx1"/>
                  </a:solidFill>
                  <a:prstDash val="solid"/>
                  <a:miter lim="800000"/>
                </a:ln>
                <a:solidFill>
                  <a:srgbClr val="FF00FF"/>
                </a:solidFill>
                <a:effectLst>
                  <a:outerShdw blurRad="50800" algn="tl" rotWithShape="0">
                    <a:srgbClr val="000000"/>
                  </a:outerShdw>
                </a:effectLst>
              </a:rPr>
              <a:t>Metatarsals</a:t>
            </a:r>
          </a:p>
        </p:txBody>
      </p:sp>
      <p:pic>
        <p:nvPicPr>
          <p:cNvPr id="45058" name="Picture 2" descr="http://images4.fanpop.com/image/photos/22100000/The-number-numerology-22189691-1732-1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50237"/>
            <a:ext cx="1981200" cy="194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26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4"/>
          <p:cNvSpPr>
            <a:spLocks noChangeArrowheads="1"/>
          </p:cNvSpPr>
          <p:nvPr/>
        </p:nvSpPr>
        <p:spPr bwMode="auto">
          <a:xfrm>
            <a:off x="685800" y="2895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1" name="Rectangle 5"/>
          <p:cNvSpPr>
            <a:spLocks noChangeArrowheads="1"/>
          </p:cNvSpPr>
          <p:nvPr/>
        </p:nvSpPr>
        <p:spPr bwMode="auto">
          <a:xfrm>
            <a:off x="762000" y="16002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2" name="Rectangle 6"/>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3" name="Rectangle 7"/>
          <p:cNvSpPr>
            <a:spLocks noChangeArrowheads="1"/>
          </p:cNvSpPr>
          <p:nvPr/>
        </p:nvSpPr>
        <p:spPr bwMode="auto">
          <a:xfrm>
            <a:off x="762000" y="4800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1384" name="Text Box 8"/>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1385" name="Text Box 9"/>
          <p:cNvSpPr txBox="1">
            <a:spLocks noChangeArrowheads="1"/>
          </p:cNvSpPr>
          <p:nvPr/>
        </p:nvSpPr>
        <p:spPr bwMode="auto">
          <a:xfrm>
            <a:off x="685800" y="2819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B</a:t>
            </a:r>
          </a:p>
        </p:txBody>
      </p:sp>
      <p:sp>
        <p:nvSpPr>
          <p:cNvPr id="101386" name="Text Box 10"/>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1387" name="Text Box 11"/>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1388" name="Text Box 12"/>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1389"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1390"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936675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404" name="Rectangle 4"/>
          <p:cNvSpPr>
            <a:spLocks noChangeArrowheads="1"/>
          </p:cNvSpPr>
          <p:nvPr/>
        </p:nvSpPr>
        <p:spPr bwMode="auto">
          <a:xfrm>
            <a:off x="685800" y="2895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2405" name="Rectangle 5"/>
          <p:cNvSpPr>
            <a:spLocks noChangeArrowheads="1"/>
          </p:cNvSpPr>
          <p:nvPr/>
        </p:nvSpPr>
        <p:spPr bwMode="auto">
          <a:xfrm>
            <a:off x="762000" y="1600200"/>
            <a:ext cx="2362200" cy="4572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02406" name="Rectangle 6"/>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2407" name="Rectangle 7"/>
          <p:cNvSpPr>
            <a:spLocks noChangeArrowheads="1"/>
          </p:cNvSpPr>
          <p:nvPr/>
        </p:nvSpPr>
        <p:spPr bwMode="auto">
          <a:xfrm>
            <a:off x="762000" y="4800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2408" name="Text Box 8"/>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2409" name="Text Box 9"/>
          <p:cNvSpPr txBox="1">
            <a:spLocks noChangeArrowheads="1"/>
          </p:cNvSpPr>
          <p:nvPr/>
        </p:nvSpPr>
        <p:spPr bwMode="auto">
          <a:xfrm>
            <a:off x="685800" y="2819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B</a:t>
            </a:r>
          </a:p>
        </p:txBody>
      </p:sp>
      <p:sp>
        <p:nvSpPr>
          <p:cNvPr id="102410" name="Text Box 10"/>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2411" name="Text Box 11"/>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2412" name="Text Box 12"/>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2413"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2414"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817030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3428" name="Rectangle 4"/>
          <p:cNvSpPr>
            <a:spLocks noChangeArrowheads="1"/>
          </p:cNvSpPr>
          <p:nvPr/>
        </p:nvSpPr>
        <p:spPr bwMode="auto">
          <a:xfrm>
            <a:off x="685800" y="2895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3429" name="Rectangle 5"/>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3430" name="Rectangle 6"/>
          <p:cNvSpPr>
            <a:spLocks noChangeArrowheads="1"/>
          </p:cNvSpPr>
          <p:nvPr/>
        </p:nvSpPr>
        <p:spPr bwMode="auto">
          <a:xfrm>
            <a:off x="762000" y="4800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3431" name="Text Box 7"/>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3432" name="Text Box 8"/>
          <p:cNvSpPr txBox="1">
            <a:spLocks noChangeArrowheads="1"/>
          </p:cNvSpPr>
          <p:nvPr/>
        </p:nvSpPr>
        <p:spPr bwMode="auto">
          <a:xfrm>
            <a:off x="685800" y="2819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B</a:t>
            </a:r>
          </a:p>
        </p:txBody>
      </p:sp>
      <p:sp>
        <p:nvSpPr>
          <p:cNvPr id="103433" name="Text Box 9"/>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3434" name="Text Box 10"/>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3435" name="Text Box 11"/>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3437"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3438"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607428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4452" name="Rectangle 4"/>
          <p:cNvSpPr>
            <a:spLocks noChangeArrowheads="1"/>
          </p:cNvSpPr>
          <p:nvPr/>
        </p:nvSpPr>
        <p:spPr bwMode="auto">
          <a:xfrm>
            <a:off x="685800" y="2895600"/>
            <a:ext cx="2362200" cy="4572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04453" name="Rectangle 5"/>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4454" name="Rectangle 6"/>
          <p:cNvSpPr>
            <a:spLocks noChangeArrowheads="1"/>
          </p:cNvSpPr>
          <p:nvPr/>
        </p:nvSpPr>
        <p:spPr bwMode="auto">
          <a:xfrm>
            <a:off x="762000" y="4800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4455" name="Text Box 7"/>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4456" name="Text Box 8"/>
          <p:cNvSpPr txBox="1">
            <a:spLocks noChangeArrowheads="1"/>
          </p:cNvSpPr>
          <p:nvPr/>
        </p:nvSpPr>
        <p:spPr bwMode="auto">
          <a:xfrm>
            <a:off x="685800" y="2819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B</a:t>
            </a:r>
          </a:p>
        </p:txBody>
      </p:sp>
      <p:sp>
        <p:nvSpPr>
          <p:cNvPr id="104457" name="Text Box 9"/>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4458" name="Text Box 10"/>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4459" name="Text Box 11"/>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4460" name="Text Box 12"/>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4461"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4462"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102463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5476" name="Rectangle 4"/>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5477" name="Rectangle 5"/>
          <p:cNvSpPr>
            <a:spLocks noChangeArrowheads="1"/>
          </p:cNvSpPr>
          <p:nvPr/>
        </p:nvSpPr>
        <p:spPr bwMode="auto">
          <a:xfrm>
            <a:off x="762000" y="48006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5478" name="Text Box 6"/>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5479" name="Text Box 7"/>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05480" name="Text Box 8"/>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5481" name="Text Box 9"/>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5482" name="Text Box 10"/>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5483" name="Text Box 11"/>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5484"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5485"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583228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6500" name="Rectangle 4"/>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6501" name="Rectangle 5"/>
          <p:cNvSpPr>
            <a:spLocks noChangeArrowheads="1"/>
          </p:cNvSpPr>
          <p:nvPr/>
        </p:nvSpPr>
        <p:spPr bwMode="auto">
          <a:xfrm>
            <a:off x="762000" y="4800600"/>
            <a:ext cx="2362200" cy="4572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06502" name="Text Box 6"/>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6503" name="Text Box 7"/>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06504" name="Text Box 8"/>
          <p:cNvSpPr txBox="1">
            <a:spLocks noChangeArrowheads="1"/>
          </p:cNvSpPr>
          <p:nvPr/>
        </p:nvSpPr>
        <p:spPr bwMode="auto">
          <a:xfrm>
            <a:off x="762000" y="4724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a:t>
            </a:r>
          </a:p>
        </p:txBody>
      </p:sp>
      <p:sp>
        <p:nvSpPr>
          <p:cNvPr id="106505" name="Text Box 9"/>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6506" name="Text Box 10"/>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6507" name="Text Box 11"/>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6508"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6509"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781368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7524" name="Rectangle 4"/>
          <p:cNvSpPr>
            <a:spLocks noChangeArrowheads="1"/>
          </p:cNvSpPr>
          <p:nvPr/>
        </p:nvSpPr>
        <p:spPr bwMode="auto">
          <a:xfrm>
            <a:off x="4876800" y="4572000"/>
            <a:ext cx="23622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07525" name="Text Box 5"/>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7526" name="Text Box 6"/>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07527" name="Text Box 7"/>
          <p:cNvSpPr txBox="1">
            <a:spLocks noChangeArrowheads="1"/>
          </p:cNvSpPr>
          <p:nvPr/>
        </p:nvSpPr>
        <p:spPr bwMode="auto">
          <a:xfrm>
            <a:off x="762000" y="5105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07528" name="Text Box 8"/>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7529" name="Text Box 9"/>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7530" name="Text Box 10"/>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7531"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7532"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689370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381000"/>
            <a:ext cx="8229600" cy="5745163"/>
          </a:xfrm>
        </p:spPr>
        <p:txBody>
          <a:bodyPr/>
          <a:lstStyle/>
          <a:p>
            <a:pPr eaLnBrk="1" hangingPunct="1"/>
            <a:r>
              <a:rPr lang="en-US" smtClean="0"/>
              <a:t>The Skeletal System performs all of the following jobs </a:t>
            </a:r>
            <a:r>
              <a:rPr lang="en-US" u="sng" smtClean="0">
                <a:solidFill>
                  <a:srgbClr val="FFFF00"/>
                </a:solidFill>
              </a:rPr>
              <a:t>except</a:t>
            </a:r>
            <a:r>
              <a:rPr lang="en-US" smtClean="0">
                <a:solidFill>
                  <a:srgbClr val="FFFF00"/>
                </a:solidFill>
              </a:rPr>
              <a:t> </a:t>
            </a:r>
            <a:r>
              <a:rPr lang="en-US" smtClean="0"/>
              <a:t>for…</a:t>
            </a:r>
          </a:p>
          <a:p>
            <a:pPr eaLnBrk="1" hangingPunct="1"/>
            <a:r>
              <a:rPr lang="en-US" smtClean="0">
                <a:solidFill>
                  <a:srgbClr val="99CCFF"/>
                </a:solidFill>
              </a:rPr>
              <a:t>A.) Provides the shape and form.</a:t>
            </a:r>
          </a:p>
          <a:p>
            <a:pPr eaLnBrk="1" hangingPunct="1"/>
            <a:r>
              <a:rPr lang="en-US" smtClean="0">
                <a:solidFill>
                  <a:srgbClr val="FF99FF"/>
                </a:solidFill>
              </a:rPr>
              <a:t>B.) Supports.</a:t>
            </a:r>
          </a:p>
          <a:p>
            <a:pPr eaLnBrk="1" hangingPunct="1"/>
            <a:r>
              <a:rPr lang="en-US" smtClean="0">
                <a:solidFill>
                  <a:srgbClr val="9900FF"/>
                </a:solidFill>
              </a:rPr>
              <a:t>C.) Protects.</a:t>
            </a:r>
          </a:p>
          <a:p>
            <a:pPr eaLnBrk="1" hangingPunct="1"/>
            <a:r>
              <a:rPr lang="en-US" smtClean="0">
                <a:solidFill>
                  <a:schemeClr val="tx1"/>
                </a:solidFill>
              </a:rPr>
              <a:t>D.) Produces blood.</a:t>
            </a:r>
          </a:p>
          <a:p>
            <a:pPr eaLnBrk="1" hangingPunct="1"/>
            <a:r>
              <a:rPr lang="en-US" smtClean="0">
                <a:solidFill>
                  <a:schemeClr val="tx1"/>
                </a:solidFill>
              </a:rPr>
              <a:t>E.) Provides Oxygen</a:t>
            </a:r>
          </a:p>
          <a:p>
            <a:pPr eaLnBrk="1" hangingPunct="1"/>
            <a:r>
              <a:rPr lang="en-US" smtClean="0">
                <a:solidFill>
                  <a:schemeClr val="tx1"/>
                </a:solidFill>
              </a:rPr>
              <a:t>F.) Allows movement.</a:t>
            </a:r>
          </a:p>
          <a:p>
            <a:pPr eaLnBrk="1" hangingPunct="1"/>
            <a:r>
              <a:rPr lang="en-US" smtClean="0">
                <a:solidFill>
                  <a:schemeClr val="tx1"/>
                </a:solidFill>
              </a:rPr>
              <a:t>G.) Stores minerals</a:t>
            </a:r>
          </a:p>
          <a:p>
            <a:pPr eaLnBrk="1" hangingPunct="1"/>
            <a:endParaRPr lang="en-US" smtClean="0">
              <a:solidFill>
                <a:srgbClr val="FFCC00"/>
              </a:solidFill>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114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6" name="Picture 2" descr="http://blog.logmycalls.com/Portals/155740/images/vet_3_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0"/>
            <a:ext cx="1393599" cy="139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350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8548" name="Rectangle 4"/>
          <p:cNvSpPr>
            <a:spLocks noChangeArrowheads="1"/>
          </p:cNvSpPr>
          <p:nvPr/>
        </p:nvSpPr>
        <p:spPr bwMode="auto">
          <a:xfrm>
            <a:off x="4876800" y="4572000"/>
            <a:ext cx="2362200" cy="4572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08549" name="Text Box 5"/>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8550" name="Text Box 6"/>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08551" name="Text Box 7"/>
          <p:cNvSpPr txBox="1">
            <a:spLocks noChangeArrowheads="1"/>
          </p:cNvSpPr>
          <p:nvPr/>
        </p:nvSpPr>
        <p:spPr bwMode="auto">
          <a:xfrm>
            <a:off x="762000" y="5105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08552" name="Text Box 8"/>
          <p:cNvSpPr txBox="1">
            <a:spLocks noChangeArrowheads="1"/>
          </p:cNvSpPr>
          <p:nvPr/>
        </p:nvSpPr>
        <p:spPr bwMode="auto">
          <a:xfrm>
            <a:off x="4876800" y="4495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D</a:t>
            </a:r>
          </a:p>
        </p:txBody>
      </p:sp>
      <p:sp>
        <p:nvSpPr>
          <p:cNvPr id="108553" name="Text Box 9"/>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8554" name="Text Box 10"/>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855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8556"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944631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9572" name="Text Box 4"/>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09573" name="Text Box 5"/>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09574" name="Text Box 6"/>
          <p:cNvSpPr txBox="1">
            <a:spLocks noChangeArrowheads="1"/>
          </p:cNvSpPr>
          <p:nvPr/>
        </p:nvSpPr>
        <p:spPr bwMode="auto">
          <a:xfrm>
            <a:off x="762000" y="5105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09575" name="Text Box 7"/>
          <p:cNvSpPr txBox="1">
            <a:spLocks noChangeArrowheads="1"/>
          </p:cNvSpPr>
          <p:nvPr/>
        </p:nvSpPr>
        <p:spPr bwMode="auto">
          <a:xfrm>
            <a:off x="4876800" y="48006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D</a:t>
            </a:r>
          </a:p>
        </p:txBody>
      </p:sp>
      <p:sp>
        <p:nvSpPr>
          <p:cNvPr id="109576" name="Text Box 8"/>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09577" name="Text Box 9"/>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095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09579"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514505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0596" name="Text Box 4"/>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10597" name="Text Box 5"/>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10598" name="Text Box 6"/>
          <p:cNvSpPr txBox="1">
            <a:spLocks noChangeArrowheads="1"/>
          </p:cNvSpPr>
          <p:nvPr/>
        </p:nvSpPr>
        <p:spPr bwMode="auto">
          <a:xfrm>
            <a:off x="762000" y="5105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10599" name="Text Box 7"/>
          <p:cNvSpPr txBox="1">
            <a:spLocks noChangeArrowheads="1"/>
          </p:cNvSpPr>
          <p:nvPr/>
        </p:nvSpPr>
        <p:spPr bwMode="auto">
          <a:xfrm>
            <a:off x="4876800" y="48006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D</a:t>
            </a:r>
          </a:p>
        </p:txBody>
      </p:sp>
      <p:sp>
        <p:nvSpPr>
          <p:cNvPr id="110600" name="Text Box 8"/>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10601" name="Text Box 9"/>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10602"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10603" name="Rectangle 6"/>
          <p:cNvSpPr>
            <a:spLocks noChangeArrowheads="1"/>
          </p:cNvSpPr>
          <p:nvPr/>
        </p:nvSpPr>
        <p:spPr bwMode="auto">
          <a:xfrm>
            <a:off x="6172200" y="1905000"/>
            <a:ext cx="2286000" cy="4572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110604" name="TextBox 11"/>
          <p:cNvSpPr txBox="1">
            <a:spLocks noChangeArrowheads="1"/>
          </p:cNvSpPr>
          <p:nvPr/>
        </p:nvSpPr>
        <p:spPr bwMode="auto">
          <a:xfrm>
            <a:off x="6324600" y="1828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t>
            </a:r>
          </a:p>
        </p:txBody>
      </p:sp>
    </p:spTree>
    <p:extLst>
      <p:ext uri="{BB962C8B-B14F-4D97-AF65-F5344CB8AC3E}">
        <p14:creationId xmlns:p14="http://schemas.microsoft.com/office/powerpoint/2010/main" val="3311622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1620" name="Text Box 4"/>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11621" name="Text Box 5"/>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11622" name="Text Box 6"/>
          <p:cNvSpPr txBox="1">
            <a:spLocks noChangeArrowheads="1"/>
          </p:cNvSpPr>
          <p:nvPr/>
        </p:nvSpPr>
        <p:spPr bwMode="auto">
          <a:xfrm>
            <a:off x="762000" y="5105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11623" name="Text Box 7"/>
          <p:cNvSpPr txBox="1">
            <a:spLocks noChangeArrowheads="1"/>
          </p:cNvSpPr>
          <p:nvPr/>
        </p:nvSpPr>
        <p:spPr bwMode="auto">
          <a:xfrm>
            <a:off x="4876800" y="48006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D</a:t>
            </a:r>
          </a:p>
        </p:txBody>
      </p:sp>
      <p:sp>
        <p:nvSpPr>
          <p:cNvPr id="111624" name="Text Box 8"/>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11625" name="Text Box 9"/>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11626"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11627" name="Rectangle 6"/>
          <p:cNvSpPr>
            <a:spLocks noChangeArrowheads="1"/>
          </p:cNvSpPr>
          <p:nvPr/>
        </p:nvSpPr>
        <p:spPr bwMode="auto">
          <a:xfrm>
            <a:off x="6172200" y="1905000"/>
            <a:ext cx="2286000" cy="457200"/>
          </a:xfrm>
          <a:prstGeom prst="rect">
            <a:avLst/>
          </a:prstGeom>
          <a:solidFill>
            <a:schemeClr val="bg2"/>
          </a:solidFill>
          <a:ln w="57150">
            <a:solidFill>
              <a:srgbClr val="00B0F0"/>
            </a:solidFill>
            <a:miter lim="800000"/>
            <a:headEnd/>
            <a:tailEnd/>
          </a:ln>
        </p:spPr>
        <p:txBody>
          <a:bodyPr wrap="none" anchor="ctr"/>
          <a:lstStyle/>
          <a:p>
            <a:endParaRPr lang="en-US"/>
          </a:p>
        </p:txBody>
      </p:sp>
      <p:sp>
        <p:nvSpPr>
          <p:cNvPr id="111628" name="TextBox 11"/>
          <p:cNvSpPr txBox="1">
            <a:spLocks noChangeArrowheads="1"/>
          </p:cNvSpPr>
          <p:nvPr/>
        </p:nvSpPr>
        <p:spPr bwMode="auto">
          <a:xfrm>
            <a:off x="6324600" y="18288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bg1"/>
                </a:solidFill>
              </a:rPr>
              <a:t>E</a:t>
            </a:r>
          </a:p>
        </p:txBody>
      </p:sp>
    </p:spTree>
    <p:extLst>
      <p:ext uri="{BB962C8B-B14F-4D97-AF65-F5344CB8AC3E}">
        <p14:creationId xmlns:p14="http://schemas.microsoft.com/office/powerpoint/2010/main" val="11160464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following bones in the picture below?</a:t>
            </a:r>
          </a:p>
          <a:p>
            <a:pPr eaLnBrk="1" hangingPunct="1"/>
            <a:endParaRPr lang="en-US" smtClean="0"/>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50482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2644" name="Text Box 4"/>
          <p:cNvSpPr txBox="1">
            <a:spLocks noChangeArrowheads="1"/>
          </p:cNvSpPr>
          <p:nvPr/>
        </p:nvSpPr>
        <p:spPr bwMode="auto">
          <a:xfrm>
            <a:off x="7620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A</a:t>
            </a:r>
          </a:p>
        </p:txBody>
      </p:sp>
      <p:sp>
        <p:nvSpPr>
          <p:cNvPr id="112645" name="Text Box 5"/>
          <p:cNvSpPr txBox="1">
            <a:spLocks noChangeArrowheads="1"/>
          </p:cNvSpPr>
          <p:nvPr/>
        </p:nvSpPr>
        <p:spPr bwMode="auto">
          <a:xfrm>
            <a:off x="685800" y="3124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12646" name="Text Box 6"/>
          <p:cNvSpPr txBox="1">
            <a:spLocks noChangeArrowheads="1"/>
          </p:cNvSpPr>
          <p:nvPr/>
        </p:nvSpPr>
        <p:spPr bwMode="auto">
          <a:xfrm>
            <a:off x="762000" y="5105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12647" name="Text Box 7"/>
          <p:cNvSpPr txBox="1">
            <a:spLocks noChangeArrowheads="1"/>
          </p:cNvSpPr>
          <p:nvPr/>
        </p:nvSpPr>
        <p:spPr bwMode="auto">
          <a:xfrm>
            <a:off x="4876800" y="48006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D</a:t>
            </a:r>
          </a:p>
        </p:txBody>
      </p:sp>
      <p:sp>
        <p:nvSpPr>
          <p:cNvPr id="112648" name="Text Box 8"/>
          <p:cNvSpPr txBox="1">
            <a:spLocks noChangeArrowheads="1"/>
          </p:cNvSpPr>
          <p:nvPr/>
        </p:nvSpPr>
        <p:spPr bwMode="auto">
          <a:xfrm>
            <a:off x="6781800" y="2438400"/>
            <a:ext cx="1371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dirty="0"/>
              <a:t>8</a:t>
            </a:r>
          </a:p>
        </p:txBody>
      </p:sp>
      <p:sp>
        <p:nvSpPr>
          <p:cNvPr id="112649" name="Text Box 9"/>
          <p:cNvSpPr txBox="1">
            <a:spLocks noChangeArrowheads="1"/>
          </p:cNvSpPr>
          <p:nvPr/>
        </p:nvSpPr>
        <p:spPr bwMode="auto">
          <a:xfrm>
            <a:off x="685800" y="15240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12650"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112651" name="TextBox 12"/>
          <p:cNvSpPr txBox="1">
            <a:spLocks noChangeArrowheads="1"/>
          </p:cNvSpPr>
          <p:nvPr/>
        </p:nvSpPr>
        <p:spPr bwMode="auto">
          <a:xfrm>
            <a:off x="6172200" y="22098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E</a:t>
            </a:r>
          </a:p>
        </p:txBody>
      </p:sp>
    </p:spTree>
    <p:extLst>
      <p:ext uri="{BB962C8B-B14F-4D97-AF65-F5344CB8AC3E}">
        <p14:creationId xmlns:p14="http://schemas.microsoft.com/office/powerpoint/2010/main" val="27729750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3669" name="Text Box 5"/>
          <p:cNvSpPr txBox="1">
            <a:spLocks noChangeArrowheads="1"/>
          </p:cNvSpPr>
          <p:nvPr/>
        </p:nvSpPr>
        <p:spPr bwMode="auto">
          <a:xfrm>
            <a:off x="3429000" y="15240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A</a:t>
            </a:r>
          </a:p>
        </p:txBody>
      </p:sp>
      <p:sp>
        <p:nvSpPr>
          <p:cNvPr id="113670"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13671"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1367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51202"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143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2"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4693" name="Text Box 5"/>
          <p:cNvSpPr txBox="1">
            <a:spLocks noChangeArrowheads="1"/>
          </p:cNvSpPr>
          <p:nvPr/>
        </p:nvSpPr>
        <p:spPr bwMode="auto">
          <a:xfrm>
            <a:off x="3429000" y="15240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A</a:t>
            </a:r>
          </a:p>
        </p:txBody>
      </p:sp>
      <p:sp>
        <p:nvSpPr>
          <p:cNvPr id="114694"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14695"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14696" name="Rectangle 8"/>
          <p:cNvSpPr>
            <a:spLocks noChangeArrowheads="1"/>
          </p:cNvSpPr>
          <p:nvPr/>
        </p:nvSpPr>
        <p:spPr bwMode="auto">
          <a:xfrm>
            <a:off x="1905000" y="3200400"/>
            <a:ext cx="4876800" cy="1905000"/>
          </a:xfrm>
          <a:prstGeom prst="rect">
            <a:avLst/>
          </a:prstGeom>
          <a:solidFill>
            <a:schemeClr val="tx1"/>
          </a:solidFill>
          <a:ln w="76200">
            <a:solidFill>
              <a:schemeClr val="bg2"/>
            </a:solidFill>
            <a:miter lim="800000"/>
            <a:headEnd/>
            <a:tailEnd/>
          </a:ln>
        </p:spPr>
        <p:txBody>
          <a:bodyPr wrap="none" anchor="ctr"/>
          <a:lstStyle/>
          <a:p>
            <a:endParaRPr lang="en-US"/>
          </a:p>
        </p:txBody>
      </p:sp>
      <p:sp>
        <p:nvSpPr>
          <p:cNvPr id="114697" name="Text Box 9"/>
          <p:cNvSpPr txBox="1">
            <a:spLocks noChangeArrowheads="1"/>
          </p:cNvSpPr>
          <p:nvPr/>
        </p:nvSpPr>
        <p:spPr bwMode="auto">
          <a:xfrm>
            <a:off x="2209800" y="3352800"/>
            <a:ext cx="3962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1 bonus point each if you can identify each bone (A, B, C)</a:t>
            </a:r>
          </a:p>
        </p:txBody>
      </p:sp>
      <p:sp>
        <p:nvSpPr>
          <p:cNvPr id="11469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1"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864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15716"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5717"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a:t>
            </a:r>
            <a:r>
              <a:rPr lang="en-US" sz="5400">
                <a:solidFill>
                  <a:srgbClr val="6699FF"/>
                </a:solidFill>
              </a:rPr>
              <a:t> </a:t>
            </a:r>
          </a:p>
        </p:txBody>
      </p:sp>
      <p:sp>
        <p:nvSpPr>
          <p:cNvPr id="115718"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15719"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1572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732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16740"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6741"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16742"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16743"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1674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862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457200" y="304800"/>
            <a:ext cx="8229600" cy="5821363"/>
          </a:xfrm>
        </p:spPr>
        <p:txBody>
          <a:bodyPr/>
          <a:lstStyle/>
          <a:p>
            <a:pPr eaLnBrk="1" hangingPunct="1"/>
            <a:r>
              <a:rPr lang="en-US" smtClean="0"/>
              <a:t>Please identify which letter below are long bones, flat bones, and irregular bones.</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17764" name="Text Box 4"/>
          <p:cNvSpPr txBox="1">
            <a:spLocks noChangeArrowheads="1"/>
          </p:cNvSpPr>
          <p:nvPr/>
        </p:nvSpPr>
        <p:spPr bwMode="auto">
          <a:xfrm>
            <a:off x="7696200" y="1524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rPr>
              <a:t>10</a:t>
            </a:r>
          </a:p>
        </p:txBody>
      </p:sp>
      <p:sp>
        <p:nvSpPr>
          <p:cNvPr id="117765" name="Text Box 5"/>
          <p:cNvSpPr txBox="1">
            <a:spLocks noChangeArrowheads="1"/>
          </p:cNvSpPr>
          <p:nvPr/>
        </p:nvSpPr>
        <p:spPr bwMode="auto">
          <a:xfrm>
            <a:off x="3429000" y="15240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9933"/>
                </a:solidFill>
              </a:rPr>
              <a:t>A Irregular</a:t>
            </a:r>
            <a:r>
              <a:rPr lang="en-US" sz="5400">
                <a:solidFill>
                  <a:srgbClr val="6699FF"/>
                </a:solidFill>
              </a:rPr>
              <a:t> </a:t>
            </a:r>
          </a:p>
        </p:txBody>
      </p:sp>
      <p:sp>
        <p:nvSpPr>
          <p:cNvPr id="117766" name="Text Box 6"/>
          <p:cNvSpPr txBox="1">
            <a:spLocks noChangeArrowheads="1"/>
          </p:cNvSpPr>
          <p:nvPr/>
        </p:nvSpPr>
        <p:spPr bwMode="auto">
          <a:xfrm>
            <a:off x="6324600" y="2438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17767" name="Text Box 7"/>
          <p:cNvSpPr txBox="1">
            <a:spLocks noChangeArrowheads="1"/>
          </p:cNvSpPr>
          <p:nvPr/>
        </p:nvSpPr>
        <p:spPr bwMode="auto">
          <a:xfrm>
            <a:off x="1600200" y="5334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1776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musiccourt.files.wordpress.com/2010/12/600px-ma_route_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1019175"/>
            <a:ext cx="14192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03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6e496f057e21af0a4ce6e5f9717ad8d0874d21"/>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6854</Words>
  <Application>Microsoft Office PowerPoint</Application>
  <PresentationFormat>On-screen Show (4:3)</PresentationFormat>
  <Paragraphs>1389</Paragraphs>
  <Slides>173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173</vt:i4>
      </vt:variant>
    </vt:vector>
  </HeadingPairs>
  <TitlesOfParts>
    <vt:vector size="181" baseType="lpstr">
      <vt:lpstr>Arial</vt:lpstr>
      <vt:lpstr>Arial Black</vt:lpstr>
      <vt:lpstr>Calibri</vt:lpstr>
      <vt:lpstr>Impact</vt:lpstr>
      <vt:lpstr>Tahoma</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from Murf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Pease, Katherine J</dc:creator>
  <cp:lastModifiedBy>Pease, Katherine J</cp:lastModifiedBy>
  <cp:revision>6</cp:revision>
  <dcterms:modified xsi:type="dcterms:W3CDTF">2016-03-05T14:39:21Z</dcterms:modified>
</cp:coreProperties>
</file>