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3A31DC2-9610-4DA7-A290-F38EF2E2A86D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B251B-4BBB-48AB-9371-AEACECB14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F53AF-08F2-413A-BFE1-8F7D6B1B2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2DA1-FA69-4D82-A52B-C5506EDE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ADD15-B46B-48ED-8453-D9E950085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B91FB-485C-4E7E-9C16-F814242B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045AD-B1F6-4333-8FD8-7A625F414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EC7BCA-6391-4157-A501-487AD7A33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50C75-6644-47F7-B5EC-753C9FE44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BF893-0B6D-46B3-A6AB-61C5403AF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A54B1-271D-4269-A033-75F9275B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2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3417B-7DA7-4124-8A31-AA6E6A093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A0621-C027-4E59-81AC-5F4E8F65B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1AB9D-ABE9-45C2-8204-DB2C5A8C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8FB37-711C-4837-921E-FE5FA52C9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C475E-5AFC-4060-9251-B3E427D9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80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A5BB6-8CCE-4ACE-AC76-A47BAB32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54284-A27C-49EE-8431-88A6F596D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C84E4-52FC-467C-8F90-6707C6B44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8F1D9-CA35-4F0E-BD44-487CD180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01916-6A9A-43F7-AD53-DA1598A86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2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19DD1-A440-4E5F-B568-A3B7C1C8D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1BD624-F3C7-43F5-B5F8-3343FD3F7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A4ED9-DE3D-421C-8F7E-CD18745F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5061A-F093-49F4-8859-5DEDEE7D8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61D5A-66F5-439C-A726-7FA0E90B6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7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158DE-BD8F-4C61-A198-06FE1623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06D44-FDD3-4722-943F-5928D2280F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7E852-63DE-402A-A31A-4AC270D2E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B63B-3C63-47CD-964B-33F488104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DC470-2380-4C4B-848A-D832F5D7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A7611-38B1-4320-B461-36F51FBC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D838-7AA3-4F61-B6B2-2A80F69BF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4D78C-B59B-4B25-8703-34449B3DC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80FD4-8814-438D-AE82-AA0E8D4B2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5ED007-E544-4C9F-9AB0-03279D399E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88F603-DDD2-4A5F-9438-5C25B2E30F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C60EDF-2D41-4F1C-B79C-AF8AEC98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B6E6B8-3BC2-4644-A1DB-F3FA7A589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88E013-1235-4ECB-8960-6B54FF8C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4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0FEEE-F0BF-4E73-A36E-B0AD3B5D7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53FFBD-4585-41A8-BB46-953A641D6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ED1C23-7642-4EC3-8C8B-4818027CB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A7B245-C101-4B46-A03C-F2F66C946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57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03D443-26CD-47FA-8844-D8450204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F247D2-0C34-4610-A880-C787F922A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8EE4C-AA82-413B-8556-FF4360CA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1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97E3D-5C2D-4B48-A57C-BDB678657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9607-76F8-4105-92C9-28681147B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AF362-051B-47C2-A053-4A5B0CCD4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D5DF5-E1BD-42BF-9598-F8B5B464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01184-E88B-434B-90FF-E2174826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5BA3B-87B2-4B5C-8CFE-A7F7D40D0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5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D8800-544D-420C-ACE5-E8897517D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828C2-8253-48B3-A5E2-25EA26414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AFEC9E-5797-4D65-B70B-A7286E62C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B6683-884E-433E-9339-6E12C7F90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3C2EF-AA1E-4BB0-AA3F-F56C7950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F161C-093D-4723-82A7-58D8CDD0A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5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7C9A55-5C03-4F2A-8551-647B72C4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B1448-512A-4091-BFD8-08516ABF3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BCEBA-14C8-4283-A789-DCA8BF563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F412E-F0DF-4B93-B660-1609EC57CD6A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45053-A552-47BA-88F0-931B3EE216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0F2B9-247B-410F-A9FB-A10120DFA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F41AB-E6D7-46CB-B417-59D7FCBD0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1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28&amp;v=EtWknf1gzK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9A3D95-E4B2-4E81-8E4E-1F301C18238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199" y="-314950"/>
            <a:ext cx="14300200" cy="77571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9076DF-0595-43F1-AFA9-012A72DD5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9467" y="0"/>
            <a:ext cx="9144000" cy="943504"/>
          </a:xfrm>
        </p:spPr>
        <p:txBody>
          <a:bodyPr/>
          <a:lstStyle/>
          <a:p>
            <a:r>
              <a:rPr lang="en-US" dirty="0"/>
              <a:t>September 11, 2017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40C82-8F1B-4DC6-AA5B-003C36690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943504"/>
            <a:ext cx="10202333" cy="5711296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800" dirty="0"/>
              <a:t>Collect PDN</a:t>
            </a:r>
          </a:p>
          <a:p>
            <a:pPr marL="457200" indent="-457200" algn="l">
              <a:buAutoNum type="arabicPeriod"/>
            </a:pPr>
            <a:r>
              <a:rPr lang="en-US" sz="4800" dirty="0"/>
              <a:t>7</a:t>
            </a:r>
            <a:r>
              <a:rPr lang="en-US" sz="4800" baseline="30000" dirty="0"/>
              <a:t>th</a:t>
            </a:r>
            <a:r>
              <a:rPr lang="en-US" sz="4800" dirty="0"/>
              <a:t> Grade Collect TX Fusion Book / 6</a:t>
            </a:r>
            <a:r>
              <a:rPr lang="en-US" sz="4800" baseline="30000" dirty="0"/>
              <a:t>th</a:t>
            </a:r>
            <a:r>
              <a:rPr lang="en-US" sz="4800" dirty="0"/>
              <a:t> Grade Collect </a:t>
            </a:r>
            <a:r>
              <a:rPr lang="en-US" sz="4800" dirty="0" err="1"/>
              <a:t>ScienceSaurus</a:t>
            </a:r>
            <a:endParaRPr lang="en-US" sz="4800" dirty="0"/>
          </a:p>
          <a:p>
            <a:pPr marL="457200" indent="-457200" algn="l">
              <a:buAutoNum type="arabicPeriod"/>
            </a:pPr>
            <a:r>
              <a:rPr lang="en-US" sz="4800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4800" dirty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140936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C0A9D92-F0D6-4D34-971A-D01A631A003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199" y="-314950"/>
            <a:ext cx="14300200" cy="77571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5680B3-ADE4-44F4-BD5B-B81511FB9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7" y="365125"/>
            <a:ext cx="11015133" cy="1325563"/>
          </a:xfrm>
        </p:spPr>
        <p:txBody>
          <a:bodyPr/>
          <a:lstStyle/>
          <a:p>
            <a:r>
              <a:rPr lang="en-US" sz="7200" b="1" u="sng" dirty="0"/>
              <a:t>7</a:t>
            </a:r>
            <a:r>
              <a:rPr lang="en-US" sz="7200" b="1" u="sng" baseline="30000" dirty="0"/>
              <a:t>th</a:t>
            </a:r>
            <a:r>
              <a:rPr lang="en-US" sz="7200" b="1" u="sng" dirty="0"/>
              <a:t> Grade</a:t>
            </a:r>
            <a:r>
              <a:rPr lang="en-US" dirty="0"/>
              <a:t>				</a:t>
            </a:r>
            <a:r>
              <a:rPr lang="en-US" sz="7200" b="1" u="sng" dirty="0"/>
              <a:t>6</a:t>
            </a:r>
            <a:r>
              <a:rPr lang="en-US" sz="7200" b="1" u="sng" baseline="30000" dirty="0"/>
              <a:t>th</a:t>
            </a:r>
            <a:r>
              <a:rPr lang="en-US" sz="7200" b="1" u="sng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56BCD-BE65-4BA0-AA50-312717339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4" y="1825625"/>
            <a:ext cx="5325534" cy="4351338"/>
          </a:xfrm>
        </p:spPr>
        <p:txBody>
          <a:bodyPr>
            <a:normAutofit/>
          </a:bodyPr>
          <a:lstStyle/>
          <a:p>
            <a:r>
              <a:rPr lang="en-US" sz="6000" b="1" dirty="0"/>
              <a:t>LO: </a:t>
            </a:r>
            <a:r>
              <a:rPr lang="en-US" sz="6000" dirty="0"/>
              <a:t>We will sequence the levels of organization in an organism.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1266F2-D56B-422B-86AB-BC5E1002545A}"/>
              </a:ext>
            </a:extLst>
          </p:cNvPr>
          <p:cNvSpPr txBox="1"/>
          <p:nvPr/>
        </p:nvSpPr>
        <p:spPr>
          <a:xfrm>
            <a:off x="5791200" y="1825625"/>
            <a:ext cx="627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LO: </a:t>
            </a:r>
            <a:r>
              <a:rPr lang="en-US" sz="5400" dirty="0"/>
              <a:t>We will compare / contrast properties of matter to complete a foldable.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B9D232-DB69-4671-A2B8-EE8ACB5071A2}"/>
              </a:ext>
            </a:extLst>
          </p:cNvPr>
          <p:cNvCxnSpPr/>
          <p:nvPr/>
        </p:nvCxnSpPr>
        <p:spPr>
          <a:xfrm>
            <a:off x="5418668" y="575734"/>
            <a:ext cx="0" cy="6138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570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F12E0A-A94D-4F78-A111-2A554349F2E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199" y="-314950"/>
            <a:ext cx="14300200" cy="775715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5C4B53C-5EAD-401B-AEB0-671660B30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7" y="365125"/>
            <a:ext cx="11015133" cy="1325563"/>
          </a:xfrm>
        </p:spPr>
        <p:txBody>
          <a:bodyPr/>
          <a:lstStyle/>
          <a:p>
            <a:r>
              <a:rPr lang="en-US" sz="7200" b="1" u="sng" dirty="0"/>
              <a:t>7</a:t>
            </a:r>
            <a:r>
              <a:rPr lang="en-US" sz="7200" b="1" u="sng" baseline="30000" dirty="0"/>
              <a:t>th</a:t>
            </a:r>
            <a:r>
              <a:rPr lang="en-US" sz="7200" b="1" u="sng" dirty="0"/>
              <a:t> Grade</a:t>
            </a:r>
            <a:r>
              <a:rPr lang="en-US" dirty="0"/>
              <a:t>				</a:t>
            </a:r>
            <a:r>
              <a:rPr lang="en-US" sz="7200" b="1" u="sng" dirty="0"/>
              <a:t>6</a:t>
            </a:r>
            <a:r>
              <a:rPr lang="en-US" sz="7200" b="1" u="sng" baseline="30000" dirty="0"/>
              <a:t>th</a:t>
            </a:r>
            <a:r>
              <a:rPr lang="en-US" sz="7200" b="1" u="sng" dirty="0"/>
              <a:t> Grade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6C1F12-4BFC-4E73-B1E0-C2ABE5CB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4" y="1825625"/>
            <a:ext cx="532553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6000" b="1" dirty="0"/>
              <a:t>DOL: </a:t>
            </a:r>
            <a:r>
              <a:rPr lang="en-US" sz="6000" dirty="0"/>
              <a:t>I will complete written assessment questions over levels of organization.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2ACCC-0526-4B65-9206-57719311F414}"/>
              </a:ext>
            </a:extLst>
          </p:cNvPr>
          <p:cNvSpPr txBox="1"/>
          <p:nvPr/>
        </p:nvSpPr>
        <p:spPr>
          <a:xfrm>
            <a:off x="5791200" y="1825625"/>
            <a:ext cx="627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DOL: </a:t>
            </a:r>
            <a:r>
              <a:rPr lang="en-US" sz="5400" dirty="0"/>
              <a:t>I will complete written assessment questions over properties of matter.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C98692-0A0F-4CA2-A26D-39F60C3770B0}"/>
              </a:ext>
            </a:extLst>
          </p:cNvPr>
          <p:cNvCxnSpPr/>
          <p:nvPr/>
        </p:nvCxnSpPr>
        <p:spPr>
          <a:xfrm>
            <a:off x="5418668" y="575734"/>
            <a:ext cx="0" cy="6138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118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C0EC9D-CBF3-4D0C-A7B5-5A756939B79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199" y="-314950"/>
            <a:ext cx="14300200" cy="775715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E8F11EC-37E1-48D1-82D8-40DD9C974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7" y="365125"/>
            <a:ext cx="11015133" cy="1325563"/>
          </a:xfrm>
        </p:spPr>
        <p:txBody>
          <a:bodyPr/>
          <a:lstStyle/>
          <a:p>
            <a:r>
              <a:rPr lang="en-US" sz="7200" b="1" u="sng" dirty="0"/>
              <a:t>7</a:t>
            </a:r>
            <a:r>
              <a:rPr lang="en-US" sz="7200" b="1" u="sng" baseline="30000" dirty="0"/>
              <a:t>th</a:t>
            </a:r>
            <a:r>
              <a:rPr lang="en-US" sz="7200" b="1" u="sng" dirty="0"/>
              <a:t> Grade</a:t>
            </a:r>
            <a:r>
              <a:rPr lang="en-US" dirty="0"/>
              <a:t>				</a:t>
            </a:r>
            <a:r>
              <a:rPr lang="en-US" sz="7200" b="1" u="sng" dirty="0"/>
              <a:t>6</a:t>
            </a:r>
            <a:r>
              <a:rPr lang="en-US" sz="7200" b="1" u="sng" baseline="30000" dirty="0"/>
              <a:t>th</a:t>
            </a:r>
            <a:r>
              <a:rPr lang="en-US" sz="7200" b="1" u="sng" dirty="0"/>
              <a:t> Grade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6CC31C-2D10-4DBB-A919-B87AFB36F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4" y="1825625"/>
            <a:ext cx="5325534" cy="4888442"/>
          </a:xfrm>
        </p:spPr>
        <p:txBody>
          <a:bodyPr>
            <a:normAutofit fontScale="77500" lnSpcReduction="20000"/>
          </a:bodyPr>
          <a:lstStyle/>
          <a:p>
            <a:r>
              <a:rPr lang="en-US" sz="6000" b="1" dirty="0"/>
              <a:t>TEK7.12C</a:t>
            </a:r>
          </a:p>
          <a:p>
            <a:pPr marL="0" indent="0">
              <a:buNone/>
            </a:pPr>
            <a:r>
              <a:rPr lang="en-US" sz="6000" dirty="0"/>
              <a:t>(C)  recognize levels of organization in plants and animals, including cells, tissues, organs, organ systems, and organisms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50F868-243F-4022-A0FF-4E51EDEB0D57}"/>
              </a:ext>
            </a:extLst>
          </p:cNvPr>
          <p:cNvSpPr txBox="1"/>
          <p:nvPr/>
        </p:nvSpPr>
        <p:spPr>
          <a:xfrm>
            <a:off x="5791200" y="1825625"/>
            <a:ext cx="62738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/>
              <a:t>TEK 6.6</a:t>
            </a:r>
          </a:p>
          <a:p>
            <a:r>
              <a:rPr lang="en-US" sz="4800" dirty="0"/>
              <a:t>(6)  Matter and energy. The student knows matter has physical properties that can be used for classification.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46C336-0165-45C8-9DF7-2499FC173C92}"/>
              </a:ext>
            </a:extLst>
          </p:cNvPr>
          <p:cNvCxnSpPr/>
          <p:nvPr/>
        </p:nvCxnSpPr>
        <p:spPr>
          <a:xfrm>
            <a:off x="5418668" y="575734"/>
            <a:ext cx="0" cy="6138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42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930C44F-09BE-4DB6-8A57-1E489A9794B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199" y="-314950"/>
            <a:ext cx="14300200" cy="775715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C51BEAA-D261-4DF5-A5E2-D8E4E66D1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7" y="365125"/>
            <a:ext cx="11015133" cy="1325563"/>
          </a:xfrm>
        </p:spPr>
        <p:txBody>
          <a:bodyPr/>
          <a:lstStyle/>
          <a:p>
            <a:r>
              <a:rPr lang="en-US" sz="7200" b="1" u="sng" dirty="0"/>
              <a:t>7</a:t>
            </a:r>
            <a:r>
              <a:rPr lang="en-US" sz="7200" b="1" u="sng" baseline="30000" dirty="0"/>
              <a:t>th</a:t>
            </a:r>
            <a:r>
              <a:rPr lang="en-US" sz="7200" b="1" u="sng" dirty="0"/>
              <a:t> Grade</a:t>
            </a:r>
            <a:r>
              <a:rPr lang="en-US" dirty="0"/>
              <a:t>				</a:t>
            </a:r>
            <a:r>
              <a:rPr lang="en-US" sz="7200" b="1" u="sng" dirty="0"/>
              <a:t>6</a:t>
            </a:r>
            <a:r>
              <a:rPr lang="en-US" sz="7200" b="1" u="sng" baseline="30000" dirty="0"/>
              <a:t>th</a:t>
            </a:r>
            <a:r>
              <a:rPr lang="en-US" sz="7200" b="1" u="sng" dirty="0"/>
              <a:t> Grade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F4EFC9C-A57D-420A-845E-7D18FE2B7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34" y="1473200"/>
            <a:ext cx="5325534" cy="5384799"/>
          </a:xfrm>
        </p:spPr>
        <p:txBody>
          <a:bodyPr>
            <a:normAutofit/>
          </a:bodyPr>
          <a:lstStyle/>
          <a:p>
            <a:r>
              <a:rPr lang="en-US" sz="6000" b="1" dirty="0"/>
              <a:t>1. PDN</a:t>
            </a:r>
          </a:p>
          <a:p>
            <a:r>
              <a:rPr lang="en-US" sz="6000" b="1" dirty="0"/>
              <a:t>2. Card Sort</a:t>
            </a:r>
          </a:p>
          <a:p>
            <a:r>
              <a:rPr lang="en-US" sz="6000" b="1" dirty="0"/>
              <a:t>3. Sequence Anchor Chart</a:t>
            </a:r>
          </a:p>
          <a:p>
            <a:r>
              <a:rPr lang="en-US" sz="6000" b="1" dirty="0"/>
              <a:t>4. DOL</a:t>
            </a:r>
            <a:endParaRPr lang="en-US" sz="6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F711C2-6A11-47D2-AAD7-02C2101E1F62}"/>
              </a:ext>
            </a:extLst>
          </p:cNvPr>
          <p:cNvSpPr txBox="1"/>
          <p:nvPr/>
        </p:nvSpPr>
        <p:spPr>
          <a:xfrm>
            <a:off x="5740400" y="1371601"/>
            <a:ext cx="6324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en-US" sz="5400" b="1" dirty="0"/>
              <a:t>PDN</a:t>
            </a:r>
          </a:p>
          <a:p>
            <a:pPr marL="914400" indent="-914400">
              <a:buAutoNum type="arabicPeriod"/>
            </a:pPr>
            <a:r>
              <a:rPr lang="en-US" sz="5400" b="1" dirty="0"/>
              <a:t>Finish Properties of Matter Foldable </a:t>
            </a:r>
          </a:p>
          <a:p>
            <a:pPr marL="914400" indent="-914400">
              <a:buAutoNum type="arabicPeriod"/>
            </a:pPr>
            <a:r>
              <a:rPr lang="en-US" sz="5400" b="1" dirty="0"/>
              <a:t>Finish Lemon Lab</a:t>
            </a:r>
          </a:p>
          <a:p>
            <a:pPr marL="914400" indent="-914400">
              <a:buAutoNum type="arabicPeriod"/>
            </a:pPr>
            <a:r>
              <a:rPr lang="en-US" sz="5400" b="1" dirty="0"/>
              <a:t>DOL</a:t>
            </a:r>
            <a:endParaRPr lang="en-US" sz="5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F38F5-8E13-4EE0-9FB9-36EBC63406AB}"/>
              </a:ext>
            </a:extLst>
          </p:cNvPr>
          <p:cNvCxnSpPr/>
          <p:nvPr/>
        </p:nvCxnSpPr>
        <p:spPr>
          <a:xfrm>
            <a:off x="5418668" y="575734"/>
            <a:ext cx="0" cy="6138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41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911DB-A08E-4D1B-9BAF-32079589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4095A-FC05-4AED-8812-57CA86385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We have all heard we are made up millions, and millions of cells, but yet when we look in the mirror all we see is 1 person.  How could this be true? Explain.</a:t>
            </a:r>
          </a:p>
        </p:txBody>
      </p:sp>
    </p:spTree>
    <p:extLst>
      <p:ext uri="{BB962C8B-B14F-4D97-AF65-F5344CB8AC3E}">
        <p14:creationId xmlns:p14="http://schemas.microsoft.com/office/powerpoint/2010/main" val="2632642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41E2-EE5D-40B6-B0E6-362BA8ADB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7" y="-97545"/>
            <a:ext cx="12192000" cy="1325563"/>
          </a:xfrm>
        </p:spPr>
        <p:txBody>
          <a:bodyPr/>
          <a:lstStyle/>
          <a:p>
            <a:r>
              <a:rPr lang="en-US" dirty="0"/>
              <a:t>Levels of Organization Video Clip / Sequence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FE9CB-12D7-4713-B360-F457BF7B9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07" y="1816236"/>
            <a:ext cx="10515600" cy="968375"/>
          </a:xfrm>
        </p:spPr>
        <p:txBody>
          <a:bodyPr>
            <a:normAutofit fontScale="92500"/>
          </a:bodyPr>
          <a:lstStyle/>
          <a:p>
            <a:r>
              <a:rPr lang="en-US" dirty="0"/>
              <a:t>Watch Coach as she demonstrates how to fold paper for </a:t>
            </a:r>
            <a:r>
              <a:rPr lang="en-US"/>
              <a:t>sequence chart</a:t>
            </a:r>
            <a:endParaRPr lang="en-US" dirty="0"/>
          </a:p>
          <a:p>
            <a:r>
              <a:rPr lang="en-US" dirty="0"/>
              <a:t>Fill in information as seen below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2657FDF-A0EC-4C27-8495-1DBCE6EC3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742561"/>
              </p:ext>
            </p:extLst>
          </p:nvPr>
        </p:nvGraphicFramePr>
        <p:xfrm>
          <a:off x="269677" y="2757159"/>
          <a:ext cx="11637024" cy="3691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9504">
                  <a:extLst>
                    <a:ext uri="{9D8B030D-6E8A-4147-A177-3AD203B41FA5}">
                      <a16:colId xmlns:a16="http://schemas.microsoft.com/office/drawing/2014/main" val="1006282453"/>
                    </a:ext>
                  </a:extLst>
                </a:gridCol>
                <a:gridCol w="1939504">
                  <a:extLst>
                    <a:ext uri="{9D8B030D-6E8A-4147-A177-3AD203B41FA5}">
                      <a16:colId xmlns:a16="http://schemas.microsoft.com/office/drawing/2014/main" val="1126709060"/>
                    </a:ext>
                  </a:extLst>
                </a:gridCol>
                <a:gridCol w="1939504">
                  <a:extLst>
                    <a:ext uri="{9D8B030D-6E8A-4147-A177-3AD203B41FA5}">
                      <a16:colId xmlns:a16="http://schemas.microsoft.com/office/drawing/2014/main" val="1519927792"/>
                    </a:ext>
                  </a:extLst>
                </a:gridCol>
                <a:gridCol w="1939504">
                  <a:extLst>
                    <a:ext uri="{9D8B030D-6E8A-4147-A177-3AD203B41FA5}">
                      <a16:colId xmlns:a16="http://schemas.microsoft.com/office/drawing/2014/main" val="905970281"/>
                    </a:ext>
                  </a:extLst>
                </a:gridCol>
                <a:gridCol w="1939504">
                  <a:extLst>
                    <a:ext uri="{9D8B030D-6E8A-4147-A177-3AD203B41FA5}">
                      <a16:colId xmlns:a16="http://schemas.microsoft.com/office/drawing/2014/main" val="4080170937"/>
                    </a:ext>
                  </a:extLst>
                </a:gridCol>
                <a:gridCol w="1939504">
                  <a:extLst>
                    <a:ext uri="{9D8B030D-6E8A-4147-A177-3AD203B41FA5}">
                      <a16:colId xmlns:a16="http://schemas.microsoft.com/office/drawing/2014/main" val="3363624311"/>
                    </a:ext>
                  </a:extLst>
                </a:gridCol>
              </a:tblGrid>
              <a:tr h="18459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294536"/>
                  </a:ext>
                </a:extLst>
              </a:tr>
              <a:tr h="18459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i="1" dirty="0"/>
                        <a:t>Name of level</a:t>
                      </a:r>
                    </a:p>
                    <a:p>
                      <a:r>
                        <a:rPr lang="en-US" i="1" dirty="0"/>
                        <a:t>Picture </a:t>
                      </a:r>
                    </a:p>
                    <a:p>
                      <a:r>
                        <a:rPr lang="en-US" i="1" dirty="0"/>
                        <a:t>Description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808067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78D7B631-7D07-402C-92E4-043CF04E619D}"/>
              </a:ext>
            </a:extLst>
          </p:cNvPr>
          <p:cNvSpPr/>
          <p:nvPr/>
        </p:nvSpPr>
        <p:spPr>
          <a:xfrm>
            <a:off x="2271955" y="2757159"/>
            <a:ext cx="166195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Smallest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B8A659-A8AC-46BF-9A93-DBA63454CCB4}"/>
              </a:ext>
            </a:extLst>
          </p:cNvPr>
          <p:cNvSpPr/>
          <p:nvPr/>
        </p:nvSpPr>
        <p:spPr>
          <a:xfrm>
            <a:off x="2152558" y="4577331"/>
            <a:ext cx="166195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Smallest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50DF6EE2-43FE-421D-A1F5-AEB77C387B85}"/>
              </a:ext>
            </a:extLst>
          </p:cNvPr>
          <p:cNvSpPr/>
          <p:nvPr/>
        </p:nvSpPr>
        <p:spPr>
          <a:xfrm>
            <a:off x="5969907" y="2993681"/>
            <a:ext cx="840267" cy="140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7900D70D-012D-4C94-BBCD-B4E03A5CFDA1}"/>
              </a:ext>
            </a:extLst>
          </p:cNvPr>
          <p:cNvSpPr/>
          <p:nvPr/>
        </p:nvSpPr>
        <p:spPr>
          <a:xfrm>
            <a:off x="7789079" y="2971674"/>
            <a:ext cx="840267" cy="140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C7114C2B-F228-4B78-83A2-1AE7F5DB2841}"/>
              </a:ext>
            </a:extLst>
          </p:cNvPr>
          <p:cNvSpPr/>
          <p:nvPr/>
        </p:nvSpPr>
        <p:spPr>
          <a:xfrm>
            <a:off x="9583479" y="2971674"/>
            <a:ext cx="840267" cy="140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8C6E8C65-6E58-46D3-835A-0193F60CF4F2}"/>
              </a:ext>
            </a:extLst>
          </p:cNvPr>
          <p:cNvSpPr/>
          <p:nvPr/>
        </p:nvSpPr>
        <p:spPr>
          <a:xfrm>
            <a:off x="3920688" y="2983790"/>
            <a:ext cx="840267" cy="140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8C098973-2A09-4A8A-B0DC-44EBFC83BB0E}"/>
              </a:ext>
            </a:extLst>
          </p:cNvPr>
          <p:cNvSpPr/>
          <p:nvPr/>
        </p:nvSpPr>
        <p:spPr>
          <a:xfrm>
            <a:off x="5994680" y="4755414"/>
            <a:ext cx="840267" cy="140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127FE175-FD17-4FEE-9B67-93C0B1DFCA2C}"/>
              </a:ext>
            </a:extLst>
          </p:cNvPr>
          <p:cNvSpPr/>
          <p:nvPr/>
        </p:nvSpPr>
        <p:spPr>
          <a:xfrm>
            <a:off x="7789079" y="4791846"/>
            <a:ext cx="840267" cy="140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07DDFFD6-AFEF-414B-AFB4-C6A96C257FFB}"/>
              </a:ext>
            </a:extLst>
          </p:cNvPr>
          <p:cNvSpPr/>
          <p:nvPr/>
        </p:nvSpPr>
        <p:spPr>
          <a:xfrm>
            <a:off x="9583479" y="4791846"/>
            <a:ext cx="840267" cy="140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6B4222E8-D8C4-436A-B372-C33CEE29270C}"/>
              </a:ext>
            </a:extLst>
          </p:cNvPr>
          <p:cNvSpPr/>
          <p:nvPr/>
        </p:nvSpPr>
        <p:spPr>
          <a:xfrm>
            <a:off x="3933909" y="4775458"/>
            <a:ext cx="840267" cy="126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9A46BC4-84EB-4D5D-80F2-55AB7140AF6A}"/>
              </a:ext>
            </a:extLst>
          </p:cNvPr>
          <p:cNvSpPr/>
          <p:nvPr/>
        </p:nvSpPr>
        <p:spPr>
          <a:xfrm>
            <a:off x="10307564" y="4577331"/>
            <a:ext cx="166195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Largest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8DA331-AB50-401E-8A94-BE7CE3403FEC}"/>
              </a:ext>
            </a:extLst>
          </p:cNvPr>
          <p:cNvSpPr/>
          <p:nvPr/>
        </p:nvSpPr>
        <p:spPr>
          <a:xfrm>
            <a:off x="10307564" y="2784611"/>
            <a:ext cx="166195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Largest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91DA97C-CD22-44AD-857D-1F1856D0E837}"/>
              </a:ext>
            </a:extLst>
          </p:cNvPr>
          <p:cNvSpPr/>
          <p:nvPr/>
        </p:nvSpPr>
        <p:spPr>
          <a:xfrm>
            <a:off x="216310" y="3123852"/>
            <a:ext cx="193249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Levels of Organization of an Animal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FFE48-1281-430B-90C6-BA03C598B007}"/>
              </a:ext>
            </a:extLst>
          </p:cNvPr>
          <p:cNvSpPr/>
          <p:nvPr/>
        </p:nvSpPr>
        <p:spPr>
          <a:xfrm>
            <a:off x="243794" y="4932174"/>
            <a:ext cx="193249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Levels of Organization of a Plant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006AC5-B38D-41A3-B67B-E3ED8C5644EF}"/>
              </a:ext>
            </a:extLst>
          </p:cNvPr>
          <p:cNvSpPr/>
          <p:nvPr/>
        </p:nvSpPr>
        <p:spPr>
          <a:xfrm>
            <a:off x="2306755" y="963277"/>
            <a:ext cx="68614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https://www.youtube.com/watch?v=ZRFykdf4kDc</a:t>
            </a:r>
          </a:p>
          <a:p>
            <a:pPr algn="ctr"/>
            <a:r>
              <a:rPr lang="en-US" dirty="0">
                <a:hlinkClick r:id="rId2"/>
              </a:rPr>
              <a:t>https://www.youtube.com/watch?time_continue=28&amp;v=EtWknf1gzKo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4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287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September 11, 2017</vt:lpstr>
      <vt:lpstr>7th Grade    6th Grade</vt:lpstr>
      <vt:lpstr>7th Grade    6th Grade</vt:lpstr>
      <vt:lpstr>7th Grade    6th Grade</vt:lpstr>
      <vt:lpstr>7th Grade    6th Grade</vt:lpstr>
      <vt:lpstr>7th Grade</vt:lpstr>
      <vt:lpstr>Levels of Organization Video Clip / Sequence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11, 2017</dc:title>
  <dc:creator>Katherine Pease</dc:creator>
  <cp:lastModifiedBy>Katherine Pease</cp:lastModifiedBy>
  <cp:revision>11</cp:revision>
  <cp:lastPrinted>2017-09-10T13:47:56Z</cp:lastPrinted>
  <dcterms:created xsi:type="dcterms:W3CDTF">2017-09-10T13:35:17Z</dcterms:created>
  <dcterms:modified xsi:type="dcterms:W3CDTF">2017-09-10T16:07:56Z</dcterms:modified>
</cp:coreProperties>
</file>