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4"/>
  </p:notesMasterIdLst>
  <p:handoutMasterIdLst>
    <p:handoutMasterId r:id="rId15"/>
  </p:handoutMasterIdLst>
  <p:sldIdLst>
    <p:sldId id="257" r:id="rId3"/>
    <p:sldId id="258" r:id="rId4"/>
    <p:sldId id="259" r:id="rId5"/>
    <p:sldId id="260" r:id="rId6"/>
    <p:sldId id="261" r:id="rId7"/>
    <p:sldId id="264" r:id="rId8"/>
    <p:sldId id="262" r:id="rId9"/>
    <p:sldId id="267" r:id="rId10"/>
    <p:sldId id="263"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7" d="100"/>
          <a:sy n="87" d="100"/>
        </p:scale>
        <p:origin x="528" y="149"/>
      </p:cViewPr>
      <p:guideLst/>
    </p:cSldViewPr>
  </p:slideViewPr>
  <p:notesTextViewPr>
    <p:cViewPr>
      <p:scale>
        <a:sx n="3" d="2"/>
        <a:sy n="3" d="2"/>
      </p:scale>
      <p:origin x="0" y="0"/>
    </p:cViewPr>
  </p:notesTextViewPr>
  <p:notesViewPr>
    <p:cSldViewPr snapToGrid="0" showGuides="1">
      <p:cViewPr varScale="1">
        <p:scale>
          <a:sx n="79" d="100"/>
          <a:sy n="79" d="100"/>
        </p:scale>
        <p:origin x="31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57B527-9545-4A18-82C6-985C2D673EE0}" type="datetimeFigureOut">
              <a:rPr lang="en-US" smtClean="0"/>
              <a:t>9/9/2016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6BD15E-A83F-499B-AE2F-72149146BFF5}" type="slidenum">
              <a:rPr lang="en-US" smtClean="0"/>
              <a:t>‹#›</a:t>
            </a:fld>
            <a:endParaRPr lang="en-US"/>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2A402-9AEC-46CD-BFFB-8C45353B9417}" type="datetimeFigureOut">
              <a:rPr lang="en-US" smtClean="0"/>
              <a:t>9/9/2016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D6FFF6-EFF5-46FA-B62C-F141E1274D59}" type="slidenum">
              <a:rPr lang="en-US" smtClean="0"/>
              <a:t>‹#›</a:t>
            </a:fld>
            <a:endParaRPr lang="en-US"/>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6FFF6-EFF5-46FA-B62C-F141E1274D59}" type="slidenum">
              <a:rPr lang="en-US" smtClean="0"/>
              <a:t>1</a:t>
            </a:fld>
            <a:endParaRPr lang="en-US"/>
          </a:p>
        </p:txBody>
      </p:sp>
    </p:spTree>
    <p:extLst>
      <p:ext uri="{BB962C8B-B14F-4D97-AF65-F5344CB8AC3E}">
        <p14:creationId xmlns:p14="http://schemas.microsoft.com/office/powerpoint/2010/main" val="4005229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3"/>
          <p:cNvSpPr>
            <a:spLocks noGrp="1"/>
          </p:cNvSpPr>
          <p:nvPr>
            <p:ph type="ctrTitle"/>
          </p:nvPr>
        </p:nvSpPr>
        <p:spPr>
          <a:xfrm>
            <a:off x="1910080" y="1179705"/>
            <a:ext cx="9875520" cy="1472184"/>
          </a:xfrm>
          <a:prstGeom prst="rect">
            <a:avLst/>
          </a:prstGeom>
        </p:spPr>
        <p:txBody>
          <a:bodyPr anchor="b"/>
          <a:lstStyle>
            <a:lvl1pPr algn="ctr">
              <a:defRPr/>
            </a:lvl1pPr>
            <a:extLst/>
          </a:lstStyle>
          <a:p>
            <a:r>
              <a:rPr kumimoji="0" lang="en-US" smtClean="0"/>
              <a:t>Click to edit Master title style</a:t>
            </a:r>
            <a:endParaRPr kumimoji="0" lang="en-US" dirty="0"/>
          </a:p>
        </p:txBody>
      </p:sp>
      <p:sp>
        <p:nvSpPr>
          <p:cNvPr id="22" name="Subtitle 21"/>
          <p:cNvSpPr>
            <a:spLocks noGrp="1"/>
          </p:cNvSpPr>
          <p:nvPr>
            <p:ph type="subTitle" idx="1"/>
          </p:nvPr>
        </p:nvSpPr>
        <p:spPr>
          <a:xfrm>
            <a:off x="1910080" y="2669871"/>
            <a:ext cx="9875520" cy="1752600"/>
          </a:xfrm>
          <a:prstGeom prst="rect">
            <a:avLst/>
          </a:prstGeom>
        </p:spPr>
        <p:txBody>
          <a:bodyPr tIns="0"/>
          <a:lstStyle>
            <a:lvl1pPr marL="27432" indent="0" algn="ctr">
              <a:buNone/>
              <a:defRPr sz="2600" b="1">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a:lstStyle>
            <a:extLst/>
          </a:lstStyle>
          <a:p>
            <a:fld id="{1C2D185E-BD1E-4CBE-A61F-35CAD735F848}" type="datetime1">
              <a:rPr lang="en-US" smtClean="0"/>
              <a:t>9/9/2016</a:t>
            </a:fld>
            <a:endParaRPr lang="en-US"/>
          </a:p>
        </p:txBody>
      </p:sp>
      <p:sp>
        <p:nvSpPr>
          <p:cNvPr id="20" name="Footer Placeholder 19"/>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10" name="Slide Number Placeholder 9"/>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914144" y="1447800"/>
            <a:ext cx="9997440" cy="4800600"/>
          </a:xfrm>
          <a:prstGeom prst="rect">
            <a:avLst/>
          </a:prstGeo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7133BD94-17D4-4DEF-B844-67D6BA237612}" type="datetime1">
              <a:rPr lang="en-US" smtClean="0"/>
              <a:t>9/9/2016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EA344295-BCB3-4C96-B3CE-F668F72C39DB}" type="datetime1">
              <a:rPr lang="en-US" smtClean="0"/>
              <a:t>9/9/2016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1914144" y="1447800"/>
            <a:ext cx="9997440" cy="4800600"/>
          </a:xfrm>
          <a:prstGeom prst="rect">
            <a:avLst/>
          </a:prstGeo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CA9F5007-87DE-488C-8ECD-66DCDA2978A3}" type="datetime1">
              <a:rPr lang="en-US" smtClean="0"/>
              <a:t>9/9/2016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2600325"/>
            <a:ext cx="8534400" cy="2286000"/>
          </a:xfrm>
          <a:prstGeom prst="rect">
            <a:avLst/>
          </a:prstGeo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828800" y="1066800"/>
            <a:ext cx="8534400" cy="1509712"/>
          </a:xfrm>
          <a:prstGeom prst="rect">
            <a:avLst/>
          </a:prstGeo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75200" y="6305550"/>
            <a:ext cx="2844800" cy="476250"/>
          </a:xfrm>
          <a:prstGeom prst="rect">
            <a:avLst/>
          </a:prstGeom>
        </p:spPr>
        <p:txBody>
          <a:bodyPr/>
          <a:lstStyle>
            <a:extLst/>
          </a:lstStyle>
          <a:p>
            <a:fld id="{E8DB53E6-2EA0-4C6F-9D6B-EC8B23B43B9C}" type="datetime1">
              <a:rPr lang="en-US" smtClean="0"/>
              <a:t>9/9/2016</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extLst/>
          </a:lstStyle>
          <a:p>
            <a:fld id="{32452640-9AB4-4FAC-81FF-78F831713D37}" type="datetime1">
              <a:rPr lang="en-US" smtClean="0"/>
              <a:t>9/9/2016</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75200" y="6305550"/>
            <a:ext cx="2844800" cy="476250"/>
          </a:xfrm>
          <a:prstGeom prst="rect">
            <a:avLst/>
          </a:prstGeom>
        </p:spPr>
        <p:txBody>
          <a:bodyPr/>
          <a:lstStyle>
            <a:extLst/>
          </a:lstStyle>
          <a:p>
            <a:fld id="{FD31F8B8-1912-4B3E-A9BB-091D44EE69D2}" type="datetime1">
              <a:rPr lang="en-US" smtClean="0"/>
              <a:t>9/9/2016</a:t>
            </a:fld>
            <a:endParaRPr lang="en-US"/>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9" name="Slide Number Placeholder 8"/>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75200" y="6305550"/>
            <a:ext cx="2844800" cy="476250"/>
          </a:xfrm>
          <a:prstGeom prst="rect">
            <a:avLst/>
          </a:prstGeom>
        </p:spPr>
        <p:txBody>
          <a:bodyPr/>
          <a:lstStyle>
            <a:extLst/>
          </a:lstStyle>
          <a:p>
            <a:fld id="{5E98050E-AF67-4EC2-AB54-6E14E08E4A00}" type="datetime1">
              <a:rPr lang="en-US" smtClean="0"/>
              <a:t>9/9/2016</a:t>
            </a:fld>
            <a:endParaRPr lang="en-US"/>
          </a:p>
        </p:txBody>
      </p:sp>
      <p:sp>
        <p:nvSpPr>
          <p:cNvPr id="4" name="Footer Placeholder 3"/>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5" name="Slide Number Placeholder 4"/>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75200" y="6305550"/>
            <a:ext cx="2844800" cy="476250"/>
          </a:xfrm>
          <a:prstGeom prst="rect">
            <a:avLst/>
          </a:prstGeom>
        </p:spPr>
        <p:txBody>
          <a:bodyPr/>
          <a:lstStyle>
            <a:extLst/>
          </a:lstStyle>
          <a:p>
            <a:fld id="{CD14D783-CD52-4B1C-BF5A-038ECE1CF490}" type="datetime1">
              <a:rPr lang="en-US" smtClean="0"/>
              <a:t>9/9/2016</a:t>
            </a:fld>
            <a:endParaRPr lang="en-US"/>
          </a:p>
        </p:txBody>
      </p:sp>
      <p:sp>
        <p:nvSpPr>
          <p:cNvPr id="3" name="Footer Placeholder 2"/>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4" name="Slide Number Placeholder 3"/>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extLst/>
          </a:lstStyle>
          <a:p>
            <a:fld id="{005CA02A-594F-46ED-A0C2-DE599B6E52DE}" type="datetime1">
              <a:rPr lang="en-US" smtClean="0"/>
              <a:t>9/9/2016</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extLst/>
          </a:lstStyle>
          <a:p>
            <a:fld id="{08B6A6AB-C691-41A3-B2F1-0EE2DBBFDAB8}" type="datetime1">
              <a:rPr lang="en-US" smtClean="0"/>
              <a:t>9/9/2016</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extLst/>
          </a:lstStyle>
          <a:p>
            <a:fld id="{401CF334-2D5C-4859-84A6-CA7E6E43FAEB}" type="slidenum">
              <a:rPr lang="en-US" smtClean="0"/>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oup 5"/>
          <p:cNvGrpSpPr/>
          <p:nvPr/>
        </p:nvGrpSpPr>
        <p:grpSpPr>
          <a:xfrm>
            <a:off x="7148" y="-54"/>
            <a:ext cx="12188952" cy="6858054"/>
            <a:chOff x="7148" y="-54"/>
            <a:chExt cx="12188952" cy="6858054"/>
          </a:xfrm>
        </p:grpSpPr>
        <p:sp>
          <p:nvSpPr>
            <p:cNvPr id="4" name="Rectangle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dirty="0"/>
          </a:p>
        </p:txBody>
      </p:sp>
      <p:sp>
        <p:nvSpPr>
          <p:cNvPr id="17"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8"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2"/>
                </a:solidFill>
              </a:defRPr>
            </a:lvl1pPr>
            <a:extLst/>
          </a:lstStyle>
          <a:p>
            <a:fld id="{B0296519-5417-4396-BF15-D5B0A34355E5}" type="datetime1">
              <a:rPr lang="en-US" smtClean="0"/>
              <a:t>9/9/2016</a:t>
            </a:fld>
            <a:endParaRPr lang="en-US"/>
          </a:p>
        </p:txBody>
      </p:sp>
      <p:sp>
        <p:nvSpPr>
          <p:cNvPr id="19"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2"/>
                </a:solidFill>
                <a:effectLst/>
              </a:defRPr>
            </a:lvl1pPr>
            <a:extLst/>
          </a:lstStyle>
          <a:p>
            <a:endParaRPr lang="en-US"/>
          </a:p>
        </p:txBody>
      </p:sp>
      <p:sp>
        <p:nvSpPr>
          <p:cNvPr id="20"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2"/>
                </a:solidFill>
                <a:effectLst/>
              </a:defRPr>
            </a:lvl1pPr>
            <a:extLst/>
          </a:lstStyle>
          <a:p>
            <a:fld id="{401CF334-2D5C-4859-84A6-CA7E6E43FAEB}" type="slidenum">
              <a:rPr lang="en-US" smtClean="0"/>
              <a:pPr/>
              <a:t>‹#›</a:t>
            </a:fld>
            <a:endParaRPr lang="en-US"/>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4300" b="1" kern="1200">
          <a:solidFill>
            <a:schemeClr val="accent2"/>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2"/>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2"/>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2"/>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2"/>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2"/>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dRXNo7Ieky8" TargetMode="External"/><Relationship Id="rId2" Type="http://schemas.openxmlformats.org/officeDocument/2006/relationships/hyperlink" Target="https://www.youtube.com/watch?v=YgzUeGpBeSI"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zlkpZZW29b0" TargetMode="External"/><Relationship Id="rId2" Type="http://schemas.openxmlformats.org/officeDocument/2006/relationships/hyperlink" Target="https://www.youtube.com/watch?v=74jU3B-2bA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96218" y="1190444"/>
            <a:ext cx="9689381" cy="5667555"/>
          </a:xfrm>
        </p:spPr>
        <p:txBody>
          <a:bodyPr>
            <a:normAutofit/>
          </a:bodyPr>
          <a:lstStyle/>
          <a:p>
            <a:pPr marL="541782" indent="-514350" algn="l">
              <a:buAutoNum type="arabicPeriod"/>
            </a:pPr>
            <a:r>
              <a:rPr lang="en-US" sz="4800" dirty="0" smtClean="0">
                <a:solidFill>
                  <a:schemeClr val="accent5">
                    <a:lumMod val="75000"/>
                  </a:schemeClr>
                </a:solidFill>
              </a:rPr>
              <a:t>Sharpen Pencil</a:t>
            </a:r>
          </a:p>
          <a:p>
            <a:pPr marL="541782" indent="-514350" algn="l">
              <a:buAutoNum type="arabicPeriod"/>
            </a:pPr>
            <a:r>
              <a:rPr lang="en-US" sz="4800" dirty="0" smtClean="0">
                <a:solidFill>
                  <a:schemeClr val="accent5">
                    <a:lumMod val="75000"/>
                  </a:schemeClr>
                </a:solidFill>
              </a:rPr>
              <a:t>Collect PDN, textbook, clicker</a:t>
            </a:r>
          </a:p>
          <a:p>
            <a:pPr marL="541782" indent="-514350" algn="l">
              <a:buAutoNum type="arabicPeriod"/>
            </a:pPr>
            <a:r>
              <a:rPr lang="en-US" sz="4800" dirty="0" smtClean="0">
                <a:solidFill>
                  <a:schemeClr val="accent5">
                    <a:lumMod val="75000"/>
                  </a:schemeClr>
                </a:solidFill>
              </a:rPr>
              <a:t>Sit in assigned seat</a:t>
            </a:r>
          </a:p>
          <a:p>
            <a:pPr marL="541782" indent="-514350" algn="l">
              <a:buAutoNum type="arabicPeriod"/>
            </a:pPr>
            <a:r>
              <a:rPr lang="en-US" sz="4800" dirty="0" smtClean="0">
                <a:solidFill>
                  <a:schemeClr val="accent5">
                    <a:lumMod val="75000"/>
                  </a:schemeClr>
                </a:solidFill>
              </a:rPr>
              <a:t>Work silently on </a:t>
            </a:r>
            <a:r>
              <a:rPr lang="en-US" sz="4800" dirty="0" err="1" smtClean="0">
                <a:solidFill>
                  <a:schemeClr val="accent5">
                    <a:lumMod val="75000"/>
                  </a:schemeClr>
                </a:solidFill>
              </a:rPr>
              <a:t>pdn</a:t>
            </a:r>
            <a:r>
              <a:rPr lang="en-US" sz="4800" dirty="0" smtClean="0">
                <a:solidFill>
                  <a:schemeClr val="accent5">
                    <a:lumMod val="75000"/>
                  </a:schemeClr>
                </a:solidFill>
              </a:rPr>
              <a:t> </a:t>
            </a:r>
            <a:r>
              <a:rPr lang="en-US" sz="4800" dirty="0" smtClean="0">
                <a:solidFill>
                  <a:srgbClr val="FF0000"/>
                </a:solidFill>
              </a:rPr>
              <a:t>(OPEN THE TEXTBOOK AND READ TO FIND THE ANSWERS)</a:t>
            </a:r>
            <a:endParaRPr lang="en-US" sz="4800" dirty="0">
              <a:solidFill>
                <a:srgbClr val="FF0000"/>
              </a:solidFill>
            </a:endParaRPr>
          </a:p>
        </p:txBody>
      </p:sp>
      <p:sp>
        <p:nvSpPr>
          <p:cNvPr id="2" name="Title 1"/>
          <p:cNvSpPr>
            <a:spLocks noGrp="1"/>
          </p:cNvSpPr>
          <p:nvPr>
            <p:ph type="ctrTitle"/>
          </p:nvPr>
        </p:nvSpPr>
        <p:spPr>
          <a:xfrm>
            <a:off x="2246510" y="-407556"/>
            <a:ext cx="9875520" cy="1472184"/>
          </a:xfrm>
        </p:spPr>
        <p:txBody>
          <a:bodyPr>
            <a:normAutofit/>
          </a:bodyPr>
          <a:lstStyle/>
          <a:p>
            <a:pPr algn="r"/>
            <a:r>
              <a:rPr lang="en-US" sz="4800" u="sng" dirty="0" smtClean="0"/>
              <a:t>September 9, 2016</a:t>
            </a:r>
            <a:endParaRPr lang="en-US" sz="4800" u="sng" dirty="0"/>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165628"/>
            <a:ext cx="9997440" cy="1143000"/>
          </a:xfrm>
        </p:spPr>
        <p:txBody>
          <a:bodyPr/>
          <a:lstStyle/>
          <a:p>
            <a:pPr algn="r"/>
            <a:r>
              <a:rPr lang="en-US" u="sng" dirty="0" smtClean="0"/>
              <a:t>6</a:t>
            </a:r>
            <a:r>
              <a:rPr lang="en-US" u="sng" baseline="30000" dirty="0" smtClean="0"/>
              <a:t>th</a:t>
            </a:r>
            <a:r>
              <a:rPr lang="en-US" u="sng" dirty="0" smtClean="0"/>
              <a:t> Grade Lab</a:t>
            </a:r>
            <a:endParaRPr lang="en-US" u="sng" dirty="0"/>
          </a:p>
        </p:txBody>
      </p:sp>
      <p:sp>
        <p:nvSpPr>
          <p:cNvPr id="3" name="Content Placeholder 2"/>
          <p:cNvSpPr>
            <a:spLocks noGrp="1"/>
          </p:cNvSpPr>
          <p:nvPr>
            <p:ph sz="half" idx="1"/>
          </p:nvPr>
        </p:nvSpPr>
        <p:spPr>
          <a:xfrm>
            <a:off x="1879638" y="1311215"/>
            <a:ext cx="10050694" cy="4099848"/>
          </a:xfrm>
        </p:spPr>
        <p:txBody>
          <a:bodyPr>
            <a:normAutofit/>
          </a:bodyPr>
          <a:lstStyle/>
          <a:p>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The purpose of the lab is help us answer our essential question over density, mass, and volume.</a:t>
            </a:r>
          </a:p>
          <a:p>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See next slide…</a:t>
            </a:r>
            <a:endParaRPr lang="en-US" sz="48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041603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pic>
        <p:nvPicPr>
          <p:cNvPr id="5" name="Picture 4"/>
          <p:cNvPicPr>
            <a:picLocks noChangeAspect="1"/>
          </p:cNvPicPr>
          <p:nvPr/>
        </p:nvPicPr>
        <p:blipFill>
          <a:blip r:embed="rId2"/>
          <a:stretch>
            <a:fillRect/>
          </a:stretch>
        </p:blipFill>
        <p:spPr>
          <a:xfrm>
            <a:off x="1699404" y="69011"/>
            <a:ext cx="10360323" cy="6788989"/>
          </a:xfrm>
          <a:prstGeom prst="rect">
            <a:avLst/>
          </a:prstGeom>
        </p:spPr>
      </p:pic>
    </p:spTree>
    <p:extLst>
      <p:ext uri="{BB962C8B-B14F-4D97-AF65-F5344CB8AC3E}">
        <p14:creationId xmlns:p14="http://schemas.microsoft.com/office/powerpoint/2010/main" val="17610551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914144" y="810883"/>
            <a:ext cx="9997440" cy="5960853"/>
          </a:xfrm>
        </p:spPr>
        <p:txBody>
          <a:bodyPr>
            <a:noAutofit/>
          </a:bodyPr>
          <a:lstStyle/>
          <a:p>
            <a:pPr lvl="0"/>
            <a:r>
              <a:rPr lang="en-US" sz="4000" dirty="0" smtClean="0">
                <a:solidFill>
                  <a:schemeClr val="accent5">
                    <a:lumMod val="50000"/>
                  </a:schemeClr>
                </a:solidFill>
                <a:latin typeface="Adobe Gothic Std B" panose="020B0800000000000000" pitchFamily="34" charset="-128"/>
                <a:ea typeface="Adobe Gothic Std B" panose="020B0800000000000000" pitchFamily="34" charset="-128"/>
              </a:rPr>
              <a:t>7.5 Matter and energy.  The student knows that interactions occur between matter and energy.</a:t>
            </a:r>
          </a:p>
          <a:p>
            <a:pPr marL="82296" lvl="0" indent="0" algn="ctr">
              <a:buNone/>
            </a:pPr>
            <a:r>
              <a:rPr lang="en-US" sz="4000" i="1" dirty="0" smtClean="0">
                <a:solidFill>
                  <a:schemeClr val="accent5">
                    <a:lumMod val="50000"/>
                  </a:schemeClr>
                </a:solidFill>
                <a:latin typeface="Adobe Gothic Std B" panose="020B0800000000000000" pitchFamily="34" charset="-128"/>
                <a:ea typeface="Adobe Gothic Std B" panose="020B0800000000000000" pitchFamily="34" charset="-128"/>
              </a:rPr>
              <a:t>The student is expected to</a:t>
            </a:r>
          </a:p>
          <a:p>
            <a:pPr lvl="0"/>
            <a:r>
              <a:rPr lang="en-US" sz="4000" dirty="0" smtClean="0">
                <a:solidFill>
                  <a:schemeClr val="accent5">
                    <a:lumMod val="50000"/>
                  </a:schemeClr>
                </a:solidFill>
                <a:latin typeface="Adobe Gothic Std B" panose="020B0800000000000000" pitchFamily="34" charset="-128"/>
                <a:ea typeface="Adobe Gothic Std B" panose="020B0800000000000000" pitchFamily="34" charset="-128"/>
              </a:rPr>
              <a:t>7.5B demonstrate and explain the cycling of matter within living systems such as in the decay of biomass in a compost bin.</a:t>
            </a:r>
            <a:endParaRPr lang="en-US" sz="40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
        <p:nvSpPr>
          <p:cNvPr id="13" name="Title 12"/>
          <p:cNvSpPr>
            <a:spLocks noGrp="1"/>
          </p:cNvSpPr>
          <p:nvPr>
            <p:ph type="title"/>
          </p:nvPr>
        </p:nvSpPr>
        <p:spPr>
          <a:xfrm>
            <a:off x="2194560" y="-113550"/>
            <a:ext cx="9997440" cy="1143000"/>
          </a:xfrm>
        </p:spPr>
        <p:txBody>
          <a:bodyPr/>
          <a:lstStyle/>
          <a:p>
            <a:pPr algn="r"/>
            <a:r>
              <a:rPr lang="en-US" u="sng" dirty="0" smtClean="0"/>
              <a:t>7</a:t>
            </a:r>
            <a:r>
              <a:rPr lang="en-US" u="sng" baseline="30000" dirty="0" smtClean="0"/>
              <a:t>TH</a:t>
            </a:r>
            <a:r>
              <a:rPr lang="en-US" u="sng" dirty="0" smtClean="0"/>
              <a:t> Grade TEK: 7.5B</a:t>
            </a:r>
            <a:endParaRPr lang="en-US" u="sng" dirty="0"/>
          </a:p>
        </p:txBody>
      </p:sp>
    </p:spTree>
    <p:extLst>
      <p:ext uri="{BB962C8B-B14F-4D97-AF65-F5344CB8AC3E}">
        <p14:creationId xmlns:p14="http://schemas.microsoft.com/office/powerpoint/2010/main" val="98860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a:xfrm>
            <a:off x="2086672" y="-199815"/>
            <a:ext cx="9997440" cy="1143000"/>
          </a:xfrm>
        </p:spPr>
        <p:txBody>
          <a:bodyPr/>
          <a:lstStyle/>
          <a:p>
            <a:pPr algn="r"/>
            <a:r>
              <a:rPr lang="en-US" u="sng" dirty="0" smtClean="0"/>
              <a:t>6</a:t>
            </a:r>
            <a:r>
              <a:rPr lang="en-US" u="sng" baseline="30000" dirty="0" smtClean="0"/>
              <a:t>th</a:t>
            </a:r>
            <a:r>
              <a:rPr lang="en-US" u="sng" dirty="0" smtClean="0"/>
              <a:t> Grade Pre-AP TEK:6.6B</a:t>
            </a:r>
            <a:endParaRPr lang="en-US" u="sng" dirty="0"/>
          </a:p>
        </p:txBody>
      </p:sp>
      <p:sp>
        <p:nvSpPr>
          <p:cNvPr id="3" name="Content Placeholder 2"/>
          <p:cNvSpPr>
            <a:spLocks noGrp="1"/>
          </p:cNvSpPr>
          <p:nvPr>
            <p:ph idx="1"/>
          </p:nvPr>
        </p:nvSpPr>
        <p:spPr/>
        <p:txBody>
          <a:bodyPr>
            <a:noAutofit/>
          </a:bodyPr>
          <a:lstStyle/>
          <a:p>
            <a:r>
              <a:rPr lang="en-US" sz="4400" dirty="0" smtClean="0">
                <a:solidFill>
                  <a:schemeClr val="accent5">
                    <a:lumMod val="50000"/>
                  </a:schemeClr>
                </a:solidFill>
                <a:latin typeface="Adobe Gothic Std B" panose="020B0800000000000000" pitchFamily="34" charset="-128"/>
                <a:ea typeface="Adobe Gothic Std B" panose="020B0800000000000000" pitchFamily="34" charset="-128"/>
              </a:rPr>
              <a:t>6.6  Matter and Energy.  The student knows matter has physical properties that can be used for classification.</a:t>
            </a:r>
          </a:p>
          <a:p>
            <a:pPr marL="402336" lvl="1" indent="0" algn="ctr">
              <a:buNone/>
            </a:pPr>
            <a:r>
              <a:rPr lang="en-US" sz="4400" i="1" dirty="0" smtClean="0">
                <a:solidFill>
                  <a:schemeClr val="accent5">
                    <a:lumMod val="50000"/>
                  </a:schemeClr>
                </a:solidFill>
                <a:latin typeface="Adobe Gothic Std B" panose="020B0800000000000000" pitchFamily="34" charset="-128"/>
                <a:ea typeface="Adobe Gothic Std B" panose="020B0800000000000000" pitchFamily="34" charset="-128"/>
              </a:rPr>
              <a:t>The student is expected to…</a:t>
            </a:r>
            <a:endParaRPr lang="en-US" sz="4400" i="1" dirty="0">
              <a:solidFill>
                <a:schemeClr val="accent5">
                  <a:lumMod val="50000"/>
                </a:schemeClr>
              </a:solidFill>
              <a:latin typeface="Adobe Gothic Std B" panose="020B0800000000000000" pitchFamily="34" charset="-128"/>
              <a:ea typeface="Adobe Gothic Std B" panose="020B0800000000000000" pitchFamily="34" charset="-128"/>
            </a:endParaRPr>
          </a:p>
          <a:p>
            <a:pPr marL="402336" lvl="1" indent="0">
              <a:buNone/>
            </a:pPr>
            <a:r>
              <a:rPr lang="en-US" sz="4400" dirty="0" smtClean="0">
                <a:solidFill>
                  <a:schemeClr val="accent5">
                    <a:lumMod val="50000"/>
                  </a:schemeClr>
                </a:solidFill>
                <a:latin typeface="Adobe Gothic Std B" panose="020B0800000000000000" pitchFamily="34" charset="-128"/>
                <a:ea typeface="Adobe Gothic Std B" panose="020B0800000000000000" pitchFamily="34" charset="-128"/>
              </a:rPr>
              <a:t>6.6B calculate density to identify an unknown substance</a:t>
            </a:r>
          </a:p>
        </p:txBody>
      </p:sp>
    </p:spTree>
    <p:extLst>
      <p:ext uri="{BB962C8B-B14F-4D97-AF65-F5344CB8AC3E}">
        <p14:creationId xmlns:p14="http://schemas.microsoft.com/office/powerpoint/2010/main" val="334704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165628"/>
            <a:ext cx="9997440" cy="1143000"/>
          </a:xfrm>
        </p:spPr>
        <p:txBody>
          <a:bodyPr/>
          <a:lstStyle/>
          <a:p>
            <a:pPr algn="r"/>
            <a:r>
              <a:rPr lang="en-US" u="sng" dirty="0" smtClean="0"/>
              <a:t>7</a:t>
            </a:r>
            <a:r>
              <a:rPr lang="en-US" u="sng" baseline="30000" dirty="0" smtClean="0"/>
              <a:t>th</a:t>
            </a:r>
            <a:r>
              <a:rPr lang="en-US" u="sng" dirty="0" smtClean="0"/>
              <a:t> Grade Essential Question</a:t>
            </a:r>
            <a:endParaRPr lang="en-US" u="sng" dirty="0"/>
          </a:p>
        </p:txBody>
      </p:sp>
      <p:sp>
        <p:nvSpPr>
          <p:cNvPr id="3" name="Content Placeholder 2"/>
          <p:cNvSpPr>
            <a:spLocks noGrp="1"/>
          </p:cNvSpPr>
          <p:nvPr>
            <p:ph sz="half" idx="1"/>
          </p:nvPr>
        </p:nvSpPr>
        <p:spPr>
          <a:xfrm>
            <a:off x="1914143" y="1524000"/>
            <a:ext cx="9610747" cy="4663440"/>
          </a:xfrm>
        </p:spPr>
        <p:txBody>
          <a:bodyPr>
            <a:noAutofit/>
          </a:bodyPr>
          <a:lstStyle/>
          <a:p>
            <a:r>
              <a:rPr lang="en-US" sz="4400" dirty="0" smtClean="0">
                <a:solidFill>
                  <a:schemeClr val="accent5">
                    <a:lumMod val="50000"/>
                  </a:schemeClr>
                </a:solidFill>
                <a:latin typeface="Adobe Gothic Std B" panose="020B0800000000000000" pitchFamily="34" charset="-128"/>
                <a:ea typeface="Adobe Gothic Std B" panose="020B0800000000000000" pitchFamily="34" charset="-128"/>
              </a:rPr>
              <a:t>Have you ever wondered what happens to the apple core you threw away? Yesterday we learned that the energy in that apple core is never destroyed, so if that is the case where does the energy go? Explain.</a:t>
            </a:r>
            <a:endParaRPr lang="en-US" sz="44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444345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half" idx="1"/>
          </p:nvPr>
        </p:nvSpPr>
        <p:spPr>
          <a:xfrm>
            <a:off x="1914144" y="1524000"/>
            <a:ext cx="9997440" cy="4663440"/>
          </a:xfrm>
        </p:spPr>
        <p:txBody>
          <a:bodyPr>
            <a:normAutofit/>
          </a:bodyPr>
          <a:lstStyle/>
          <a:p>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Have you ever noticed how a small plastic ball and a small rubber ball are close to th</a:t>
            </a:r>
            <a:r>
              <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rPr>
              <a:t>e same size but one is a lot heavier than the other.  Why do you think this is? Explain</a:t>
            </a:r>
            <a:endParaRPr lang="en-US" sz="4800" dirty="0" smtClean="0">
              <a:solidFill>
                <a:schemeClr val="accent5">
                  <a:lumMod val="50000"/>
                </a:schemeClr>
              </a:solidFill>
              <a:latin typeface="Adobe Gothic Std B" panose="020B0800000000000000" pitchFamily="34" charset="-128"/>
              <a:ea typeface="Adobe Gothic Std B" panose="020B0800000000000000" pitchFamily="34" charset="-128"/>
            </a:endParaRPr>
          </a:p>
        </p:txBody>
      </p:sp>
      <p:sp>
        <p:nvSpPr>
          <p:cNvPr id="2" name="Title 1"/>
          <p:cNvSpPr>
            <a:spLocks noGrp="1"/>
          </p:cNvSpPr>
          <p:nvPr>
            <p:ph type="title"/>
          </p:nvPr>
        </p:nvSpPr>
        <p:spPr/>
        <p:txBody>
          <a:bodyPr/>
          <a:lstStyle/>
          <a:p>
            <a:pPr algn="r"/>
            <a:r>
              <a:rPr lang="en-US" u="sng" dirty="0" smtClean="0"/>
              <a:t>6</a:t>
            </a:r>
            <a:r>
              <a:rPr lang="en-US" u="sng" baseline="30000" dirty="0" smtClean="0"/>
              <a:t>th</a:t>
            </a:r>
            <a:r>
              <a:rPr lang="en-US" u="sng" dirty="0" smtClean="0"/>
              <a:t> Grade Pre-AP Essential Question</a:t>
            </a:r>
            <a:endParaRPr lang="en-US" u="sng" dirty="0"/>
          </a:p>
        </p:txBody>
      </p:sp>
    </p:spTree>
    <p:extLst>
      <p:ext uri="{BB962C8B-B14F-4D97-AF65-F5344CB8AC3E}">
        <p14:creationId xmlns:p14="http://schemas.microsoft.com/office/powerpoint/2010/main" val="3590482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6064" y="-174253"/>
            <a:ext cx="9997440" cy="1143000"/>
          </a:xfrm>
        </p:spPr>
        <p:txBody>
          <a:bodyPr/>
          <a:lstStyle/>
          <a:p>
            <a:pPr algn="r"/>
            <a:r>
              <a:rPr lang="en-US" u="sng" dirty="0" smtClean="0"/>
              <a:t>7</a:t>
            </a:r>
            <a:r>
              <a:rPr lang="en-US" u="sng" baseline="30000" dirty="0" smtClean="0"/>
              <a:t>th</a:t>
            </a:r>
            <a:r>
              <a:rPr lang="en-US" u="sng" dirty="0" smtClean="0"/>
              <a:t> Grade</a:t>
            </a:r>
            <a:endParaRPr lang="en-US" u="sng" dirty="0"/>
          </a:p>
        </p:txBody>
      </p:sp>
      <p:sp>
        <p:nvSpPr>
          <p:cNvPr id="3" name="Content Placeholder 2"/>
          <p:cNvSpPr>
            <a:spLocks noGrp="1"/>
          </p:cNvSpPr>
          <p:nvPr>
            <p:ph sz="half" idx="1"/>
          </p:nvPr>
        </p:nvSpPr>
        <p:spPr>
          <a:xfrm>
            <a:off x="1698483" y="859766"/>
            <a:ext cx="9843660" cy="1056957"/>
          </a:xfrm>
        </p:spPr>
        <p:txBody>
          <a:bodyPr>
            <a:normAutofit/>
          </a:bodyPr>
          <a:lstStyle/>
          <a:p>
            <a:r>
              <a:rPr lang="en-US" sz="4000" dirty="0" smtClean="0">
                <a:solidFill>
                  <a:schemeClr val="accent5">
                    <a:lumMod val="50000"/>
                  </a:schemeClr>
                </a:solidFill>
              </a:rPr>
              <a:t>What does it mean to decompose?</a:t>
            </a:r>
            <a:endParaRPr lang="en-US" sz="4000" dirty="0">
              <a:solidFill>
                <a:schemeClr val="accent5">
                  <a:lumMod val="50000"/>
                </a:schemeClr>
              </a:solidFill>
            </a:endParaRPr>
          </a:p>
        </p:txBody>
      </p:sp>
      <p:sp>
        <p:nvSpPr>
          <p:cNvPr id="5" name="Rectangle 4"/>
          <p:cNvSpPr/>
          <p:nvPr/>
        </p:nvSpPr>
        <p:spPr>
          <a:xfrm>
            <a:off x="1597290" y="2485973"/>
            <a:ext cx="10315644" cy="584775"/>
          </a:xfrm>
          <a:prstGeom prst="rect">
            <a:avLst/>
          </a:prstGeom>
        </p:spPr>
        <p:txBody>
          <a:bodyPr wrap="none">
            <a:spAutoFit/>
          </a:bodyPr>
          <a:lstStyle/>
          <a:p>
            <a:r>
              <a:rPr lang="en-US" sz="3200" dirty="0">
                <a:hlinkClick r:id="rId2"/>
              </a:rPr>
              <a:t>https://www.youtube.com/watch?v=YgzUeGpBeSI</a:t>
            </a:r>
            <a:endParaRPr lang="en-US" sz="3200" dirty="0"/>
          </a:p>
        </p:txBody>
      </p:sp>
      <p:sp>
        <p:nvSpPr>
          <p:cNvPr id="6" name="Rectangle 5"/>
          <p:cNvSpPr/>
          <p:nvPr/>
        </p:nvSpPr>
        <p:spPr>
          <a:xfrm>
            <a:off x="1597290" y="1710378"/>
            <a:ext cx="10240304" cy="584775"/>
          </a:xfrm>
          <a:prstGeom prst="rect">
            <a:avLst/>
          </a:prstGeom>
        </p:spPr>
        <p:txBody>
          <a:bodyPr wrap="none">
            <a:spAutoFit/>
          </a:bodyPr>
          <a:lstStyle/>
          <a:p>
            <a:r>
              <a:rPr lang="en-US" sz="3200" dirty="0">
                <a:hlinkClick r:id="rId3"/>
              </a:rPr>
              <a:t>https://www.youtube.com/watch?v=dRXNo7Ieky8</a:t>
            </a:r>
            <a:endParaRPr lang="en-US" sz="3200" dirty="0"/>
          </a:p>
        </p:txBody>
      </p:sp>
    </p:spTree>
    <p:extLst>
      <p:ext uri="{BB962C8B-B14F-4D97-AF65-F5344CB8AC3E}">
        <p14:creationId xmlns:p14="http://schemas.microsoft.com/office/powerpoint/2010/main" val="18382029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277771"/>
            <a:ext cx="9997440" cy="1143000"/>
          </a:xfrm>
        </p:spPr>
        <p:txBody>
          <a:bodyPr/>
          <a:lstStyle/>
          <a:p>
            <a:pPr algn="r"/>
            <a:r>
              <a:rPr lang="en-US" u="sng" dirty="0" smtClean="0"/>
              <a:t>7</a:t>
            </a:r>
            <a:r>
              <a:rPr lang="en-US" u="sng" baseline="30000" dirty="0" smtClean="0"/>
              <a:t>th</a:t>
            </a:r>
            <a:r>
              <a:rPr lang="en-US" u="sng" dirty="0" smtClean="0"/>
              <a:t> Grade Foldable</a:t>
            </a:r>
            <a:endParaRPr lang="en-US" u="sng" dirty="0"/>
          </a:p>
        </p:txBody>
      </p:sp>
      <p:sp>
        <p:nvSpPr>
          <p:cNvPr id="5" name="WordArt 2"/>
          <p:cNvSpPr>
            <a:spLocks noChangeArrowheads="1" noChangeShapeType="1" noTextEdit="1"/>
          </p:cNvSpPr>
          <p:nvPr/>
        </p:nvSpPr>
        <p:spPr bwMode="auto">
          <a:xfrm>
            <a:off x="1887903" y="803356"/>
            <a:ext cx="1839913" cy="769938"/>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Decompose</a:t>
            </a:r>
            <a:endParaRPr lang="en-US" sz="3600" b="1" kern="10" spc="0" dirty="0">
              <a:ln w="15875">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6" name="WordArt 3"/>
          <p:cNvSpPr>
            <a:spLocks noChangeArrowheads="1" noChangeShapeType="1" noTextEdit="1"/>
          </p:cNvSpPr>
          <p:nvPr/>
        </p:nvSpPr>
        <p:spPr bwMode="auto">
          <a:xfrm>
            <a:off x="1920385" y="1762166"/>
            <a:ext cx="1839913" cy="74930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Compost</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7" name="WordArt 4"/>
          <p:cNvSpPr>
            <a:spLocks noChangeArrowheads="1" noChangeShapeType="1" noTextEdit="1"/>
          </p:cNvSpPr>
          <p:nvPr/>
        </p:nvSpPr>
        <p:spPr bwMode="auto">
          <a:xfrm>
            <a:off x="1961537" y="2865519"/>
            <a:ext cx="1841500" cy="862013"/>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Green</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Materials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8" name="WordArt 5"/>
          <p:cNvSpPr>
            <a:spLocks noChangeArrowheads="1" noChangeShapeType="1" noTextEdit="1"/>
          </p:cNvSpPr>
          <p:nvPr/>
        </p:nvSpPr>
        <p:spPr bwMode="auto">
          <a:xfrm>
            <a:off x="1920385" y="4317288"/>
            <a:ext cx="1841500" cy="80645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Brown </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Materials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9" name="WordArt 6"/>
          <p:cNvSpPr>
            <a:spLocks noChangeArrowheads="1" noChangeShapeType="1" noTextEdit="1"/>
          </p:cNvSpPr>
          <p:nvPr/>
        </p:nvSpPr>
        <p:spPr bwMode="auto">
          <a:xfrm>
            <a:off x="1997440" y="5583280"/>
            <a:ext cx="1839913" cy="752475"/>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Micro-Organisms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0" name="WordArt 7"/>
          <p:cNvSpPr>
            <a:spLocks noChangeArrowheads="1" noChangeShapeType="1" noTextEdit="1"/>
          </p:cNvSpPr>
          <p:nvPr/>
        </p:nvSpPr>
        <p:spPr bwMode="auto">
          <a:xfrm>
            <a:off x="9345368" y="710314"/>
            <a:ext cx="1841500" cy="64770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State The</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Question</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1" name="WordArt 8"/>
          <p:cNvSpPr>
            <a:spLocks noChangeArrowheads="1" noChangeShapeType="1" noTextEdit="1"/>
          </p:cNvSpPr>
          <p:nvPr/>
        </p:nvSpPr>
        <p:spPr bwMode="auto">
          <a:xfrm>
            <a:off x="9277716" y="1463451"/>
            <a:ext cx="1841500" cy="85725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Form a</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Hypothesis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2" name="WordArt 9"/>
          <p:cNvSpPr>
            <a:spLocks noChangeArrowheads="1" noChangeShapeType="1" noTextEdit="1"/>
          </p:cNvSpPr>
          <p:nvPr/>
        </p:nvSpPr>
        <p:spPr bwMode="auto">
          <a:xfrm>
            <a:off x="9345368" y="2708011"/>
            <a:ext cx="1841500" cy="97155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Test The</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Hypothesis</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3" name="WordArt 10"/>
          <p:cNvSpPr>
            <a:spLocks noChangeArrowheads="1" noChangeShapeType="1" noTextEdit="1"/>
          </p:cNvSpPr>
          <p:nvPr/>
        </p:nvSpPr>
        <p:spPr bwMode="auto">
          <a:xfrm>
            <a:off x="9277716" y="4037094"/>
            <a:ext cx="1841500" cy="909638"/>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Collect</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Data</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4" name="WordArt 11"/>
          <p:cNvSpPr>
            <a:spLocks noChangeArrowheads="1" noChangeShapeType="1" noTextEdit="1"/>
          </p:cNvSpPr>
          <p:nvPr/>
        </p:nvSpPr>
        <p:spPr bwMode="auto">
          <a:xfrm>
            <a:off x="9346955" y="5334042"/>
            <a:ext cx="1839913" cy="936625"/>
          </a:xfrm>
          <a:prstGeom prst="rect">
            <a:avLst/>
          </a:prstGeom>
        </p:spPr>
        <p:txBody>
          <a:bodyPr wrap="none" fromWordArt="1">
            <a:prstTxWarp prst="textPlain">
              <a:avLst>
                <a:gd name="adj" fmla="val 50000"/>
              </a:avLst>
            </a:prstTxWarp>
          </a:bodyPr>
          <a:lstStyle/>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Form a</a:t>
            </a:r>
          </a:p>
          <a:p>
            <a:pPr algn="ctr" rtl="0">
              <a:buNone/>
            </a:pPr>
            <a:r>
              <a:rPr lang="en-US" sz="3600" b="1" kern="10" spc="0" dirty="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 </a:t>
            </a:r>
            <a:r>
              <a:rPr lang="en-US" sz="3600" b="1" kern="10" spc="0" dirty="0" err="1"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Conclution</a:t>
            </a:r>
            <a:endParaRPr lang="en-US" sz="3600" b="1" kern="10" spc="0" dirty="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cxnSp>
        <p:nvCxnSpPr>
          <p:cNvPr id="1036" name="AutoShape 12"/>
          <p:cNvCxnSpPr>
            <a:cxnSpLocks noChangeShapeType="1"/>
          </p:cNvCxnSpPr>
          <p:nvPr/>
        </p:nvCxnSpPr>
        <p:spPr bwMode="auto">
          <a:xfrm flipH="1">
            <a:off x="4013566" y="638217"/>
            <a:ext cx="31750" cy="5697538"/>
          </a:xfrm>
          <a:prstGeom prst="straightConnector1">
            <a:avLst/>
          </a:prstGeom>
          <a:noFill/>
          <a:ln w="762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37" name="AutoShape 13"/>
          <p:cNvCxnSpPr>
            <a:cxnSpLocks noChangeShapeType="1"/>
          </p:cNvCxnSpPr>
          <p:nvPr/>
        </p:nvCxnSpPr>
        <p:spPr bwMode="auto">
          <a:xfrm>
            <a:off x="8936403" y="638217"/>
            <a:ext cx="12700" cy="5697538"/>
          </a:xfrm>
          <a:prstGeom prst="straightConnector1">
            <a:avLst/>
          </a:prstGeom>
          <a:noFill/>
          <a:ln w="76200" algn="ctr">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15" name="Rectangle 14"/>
          <p:cNvSpPr>
            <a:spLocks noChangeArrowheads="1"/>
          </p:cNvSpPr>
          <p:nvPr/>
        </p:nvSpPr>
        <p:spPr bwMode="auto">
          <a:xfrm>
            <a:off x="4116753" y="638217"/>
            <a:ext cx="4730750" cy="5632450"/>
          </a:xfrm>
          <a:prstGeom prst="rect">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6" name="Text Box 15"/>
          <p:cNvSpPr txBox="1">
            <a:spLocks noChangeArrowheads="1"/>
          </p:cNvSpPr>
          <p:nvPr/>
        </p:nvSpPr>
        <p:spPr bwMode="auto">
          <a:xfrm>
            <a:off x="4318366" y="4263313"/>
            <a:ext cx="4433887" cy="4572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http://www.glencoe.com/sites/common_assets/science/virtual_labs/ES01/ES01.html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WordArt 16"/>
          <p:cNvSpPr>
            <a:spLocks noChangeArrowheads="1" noChangeShapeType="1" noTextEdit="1"/>
          </p:cNvSpPr>
          <p:nvPr/>
        </p:nvSpPr>
        <p:spPr bwMode="auto">
          <a:xfrm>
            <a:off x="4240578" y="992606"/>
            <a:ext cx="4572000" cy="647700"/>
          </a:xfrm>
          <a:prstGeom prst="rect">
            <a:avLst/>
          </a:prstGeom>
        </p:spPr>
        <p:txBody>
          <a:bodyPr wrap="none" fromWordArt="1">
            <a:prstTxWarp prst="textPlain">
              <a:avLst>
                <a:gd name="adj" fmla="val 50000"/>
              </a:avLst>
            </a:prstTxWarp>
          </a:bodyPr>
          <a:lstStyle/>
          <a:p>
            <a:pPr algn="ctr" rtl="0">
              <a:buNone/>
            </a:pPr>
            <a:r>
              <a:rPr lang="en-US" sz="3600" b="1" kern="10" spc="0" dirty="0" smtClean="0">
                <a:ln w="17780">
                  <a:solidFill>
                    <a:srgbClr val="FFFFFF"/>
                  </a:solidFill>
                  <a:round/>
                  <a:headEnd/>
                  <a:tailEnd/>
                </a:ln>
                <a:gradFill rotWithShape="0">
                  <a:gsLst>
                    <a:gs pos="0">
                      <a:srgbClr val="000000">
                        <a:gamma/>
                        <a:tint val="50196"/>
                        <a:invGamma/>
                      </a:srgbClr>
                    </a:gs>
                    <a:gs pos="100000">
                      <a:srgbClr val="000000"/>
                    </a:gs>
                  </a:gsLst>
                  <a:lin ang="5400000" scaled="1"/>
                </a:gradFill>
                <a:effectLst>
                  <a:outerShdw dist="26940" algn="ctr" rotWithShape="0">
                    <a:srgbClr val="A5A5A5">
                      <a:alpha val="74998"/>
                    </a:srgbClr>
                  </a:outerShdw>
                </a:effectLst>
                <a:latin typeface="Arial Black" panose="020B0A04020102020204" pitchFamily="34" charset="0"/>
              </a:rPr>
              <a:t>Decomposition Virtual Lab Foldable</a:t>
            </a:r>
            <a:endParaRPr lang="en-US" sz="3600" b="1" kern="10" spc="0" dirty="0">
              <a:ln w="17780">
                <a:solidFill>
                  <a:srgbClr val="FFFFFF"/>
                </a:solidFill>
                <a:round/>
                <a:headEnd/>
                <a:tailEnd/>
              </a:ln>
              <a:gradFill rotWithShape="0">
                <a:gsLst>
                  <a:gs pos="0">
                    <a:srgbClr val="000000">
                      <a:gamma/>
                      <a:tint val="50196"/>
                      <a:invGamma/>
                    </a:srgbClr>
                  </a:gs>
                  <a:gs pos="100000">
                    <a:srgbClr val="000000"/>
                  </a:gs>
                </a:gsLst>
                <a:lin ang="5400000" scaled="1"/>
              </a:gradFill>
              <a:effectLst>
                <a:outerShdw dist="26940" algn="ctr" rotWithShape="0">
                  <a:srgbClr val="A5A5A5">
                    <a:alpha val="74998"/>
                  </a:srgbClr>
                </a:outerShdw>
              </a:effectLst>
              <a:latin typeface="Arial Black" panose="020B0A04020102020204" pitchFamily="34" charset="0"/>
            </a:endParaRPr>
          </a:p>
        </p:txBody>
      </p:sp>
      <p:sp>
        <p:nvSpPr>
          <p:cNvPr id="18" name="Text Box 17"/>
          <p:cNvSpPr txBox="1">
            <a:spLocks noChangeArrowheads="1"/>
          </p:cNvSpPr>
          <p:nvPr/>
        </p:nvSpPr>
        <p:spPr bwMode="auto">
          <a:xfrm>
            <a:off x="4310428" y="1640307"/>
            <a:ext cx="4432300" cy="43541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Directions: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Fold along the long dashed lines fold in towards the    middle of foldable (words show be on front / cover)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Log in to www.coachpease.com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Click on 1st 6 weeks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t>
            </a:r>
            <a:r>
              <a:rPr kumimoji="0" lang="en-US" altLang="en-US" sz="1400" b="0" i="0" u="none" strike="noStrike" cap="none" normalizeH="0" baseline="0" dirty="0" smtClean="0">
                <a:ln>
                  <a:noFill/>
                </a:ln>
                <a:solidFill>
                  <a:srgbClr val="000000"/>
                </a:solidFill>
                <a:effectLst/>
                <a:latin typeface="Calibri" panose="020F0502020204030204" pitchFamily="34" charset="0"/>
              </a:rPr>
              <a:t>Click on Decomposition Virtual Lab link (make sure you are on the 7th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Grd</a:t>
            </a:r>
            <a:r>
              <a:rPr kumimoji="0" lang="en-US" altLang="en-US" sz="1400" b="0" i="0" u="none" strike="noStrike" cap="none" normalizeH="0" baseline="0" dirty="0" smtClean="0">
                <a:ln>
                  <a:noFill/>
                </a:ln>
                <a:solidFill>
                  <a:srgbClr val="000000"/>
                </a:solidFill>
                <a:effectLst/>
                <a:latin typeface="Calibri" panose="020F0502020204030204" pitchFamily="34" charset="0"/>
              </a:rPr>
              <a:t> Science 2016-17 side)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5.Read the information provided to complete the lab</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6. Using information obtained from lab complete this       foldable.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7. Once Complete turn in for a grade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Name: 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Class Period: ___________________</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40122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rol 2"/>
          <p:cNvSpPr>
            <a:spLocks noChangeArrowheads="1" noChangeShapeType="1"/>
          </p:cNvSpPr>
          <p:nvPr/>
        </p:nvSpPr>
        <p:spPr bwMode="auto">
          <a:xfrm>
            <a:off x="1860305" y="-83893"/>
            <a:ext cx="9872663" cy="7566026"/>
          </a:xfrm>
          <a:prstGeom prst="rect">
            <a:avLst/>
          </a:prstGeom>
          <a:noFill/>
          <a:ln>
            <a:noFill/>
          </a:ln>
          <a:effectLst/>
          <a:extLst>
            <a:ext uri="{91240B29-F687-4F45-9708-019B960494DF}">
              <a14:hiddenLine xmlns:a14="http://schemas.microsoft.com/office/drawing/2010/main" w="25400" algn="ctr">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What roll do they play in decomposition?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 name="Text Box 3"/>
          <p:cNvSpPr txBox="1">
            <a:spLocks noChangeArrowheads="1"/>
          </p:cNvSpPr>
          <p:nvPr/>
        </p:nvSpPr>
        <p:spPr bwMode="auto">
          <a:xfrm>
            <a:off x="2261942" y="52632"/>
            <a:ext cx="2062163" cy="877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Determine the problem. State what you want to do.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2074617" y="1611558"/>
            <a:ext cx="2109788" cy="12128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State a prediction you want to test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Text Box 5"/>
          <p:cNvSpPr txBox="1">
            <a:spLocks noChangeArrowheads="1"/>
          </p:cNvSpPr>
          <p:nvPr/>
        </p:nvSpPr>
        <p:spPr bwMode="auto">
          <a:xfrm>
            <a:off x="2028580" y="3084758"/>
            <a:ext cx="2155825" cy="131603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Test your hypothesis. Explain how you will use this virtual lab to answer    question.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Text Box 6"/>
          <p:cNvSpPr txBox="1">
            <a:spLocks noChangeArrowheads="1"/>
          </p:cNvSpPr>
          <p:nvPr/>
        </p:nvSpPr>
        <p:spPr bwMode="auto">
          <a:xfrm>
            <a:off x="2074617" y="4615108"/>
            <a:ext cx="2025651" cy="12700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What data will you record?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Text Box 7"/>
          <p:cNvSpPr txBox="1">
            <a:spLocks noChangeArrowheads="1"/>
          </p:cNvSpPr>
          <p:nvPr/>
        </p:nvSpPr>
        <p:spPr bwMode="auto">
          <a:xfrm>
            <a:off x="2047630" y="6108945"/>
            <a:ext cx="2033588" cy="1258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Was your hypothesis correct or not? Explain.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Text Box 8"/>
          <p:cNvSpPr txBox="1">
            <a:spLocks noChangeArrowheads="1"/>
          </p:cNvSpPr>
          <p:nvPr/>
        </p:nvSpPr>
        <p:spPr bwMode="auto">
          <a:xfrm>
            <a:off x="9446968" y="16120"/>
            <a:ext cx="2127250" cy="12969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Definition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Text Box 9"/>
          <p:cNvSpPr txBox="1">
            <a:spLocks noChangeArrowheads="1"/>
          </p:cNvSpPr>
          <p:nvPr/>
        </p:nvSpPr>
        <p:spPr bwMode="auto">
          <a:xfrm>
            <a:off x="9408868" y="1629020"/>
            <a:ext cx="1997075" cy="11112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Definition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Text Box 10"/>
          <p:cNvSpPr txBox="1">
            <a:spLocks noChangeArrowheads="1"/>
          </p:cNvSpPr>
          <p:nvPr/>
        </p:nvSpPr>
        <p:spPr bwMode="auto">
          <a:xfrm>
            <a:off x="9502530" y="3159370"/>
            <a:ext cx="1903413" cy="9144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Describe / list items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 Box 11"/>
          <p:cNvSpPr txBox="1">
            <a:spLocks noChangeArrowheads="1"/>
          </p:cNvSpPr>
          <p:nvPr/>
        </p:nvSpPr>
        <p:spPr bwMode="auto">
          <a:xfrm>
            <a:off x="9473955" y="4718295"/>
            <a:ext cx="1912938" cy="9699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Describe / list items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12"/>
          <p:cNvSpPr txBox="1">
            <a:spLocks noChangeArrowheads="1"/>
          </p:cNvSpPr>
          <p:nvPr/>
        </p:nvSpPr>
        <p:spPr bwMode="auto">
          <a:xfrm>
            <a:off x="9493005" y="6135933"/>
            <a:ext cx="1912938" cy="10128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3"/>
          <p:cNvSpPr>
            <a:spLocks noChangeArrowheads="1"/>
          </p:cNvSpPr>
          <p:nvPr/>
        </p:nvSpPr>
        <p:spPr bwMode="auto">
          <a:xfrm>
            <a:off x="4389193" y="90732"/>
            <a:ext cx="4730750" cy="6688137"/>
          </a:xfrm>
          <a:prstGeom prst="rect">
            <a:avLst/>
          </a:prstGeom>
          <a:solidFill>
            <a:srgbClr val="FFFFFF"/>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7" name="Text Box 14"/>
          <p:cNvSpPr txBox="1">
            <a:spLocks noChangeArrowheads="1"/>
          </p:cNvSpPr>
          <p:nvPr/>
        </p:nvSpPr>
        <p:spPr bwMode="auto">
          <a:xfrm>
            <a:off x="4593980" y="155820"/>
            <a:ext cx="4405313" cy="3825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sng" strike="noStrike" cap="none" normalizeH="0" baseline="0" smtClean="0">
                <a:ln>
                  <a:noFill/>
                </a:ln>
                <a:solidFill>
                  <a:srgbClr val="000000"/>
                </a:solidFill>
                <a:effectLst/>
                <a:latin typeface="Calibri" panose="020F0502020204030204" pitchFamily="34" charset="0"/>
              </a:rPr>
              <a:t>Complete the data table below  as you test the hypothesis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1325095869"/>
              </p:ext>
            </p:extLst>
          </p:nvPr>
        </p:nvGraphicFramePr>
        <p:xfrm>
          <a:off x="4528038" y="538405"/>
          <a:ext cx="4471256" cy="6108579"/>
        </p:xfrm>
        <a:graphic>
          <a:graphicData uri="http://schemas.openxmlformats.org/drawingml/2006/table">
            <a:tbl>
              <a:tblPr/>
              <a:tblGrid>
                <a:gridCol w="906824"/>
                <a:gridCol w="906832"/>
                <a:gridCol w="906824"/>
                <a:gridCol w="906832"/>
                <a:gridCol w="843944"/>
              </a:tblGrid>
              <a:tr h="1099548">
                <a:tc>
                  <a:txBody>
                    <a:bodyPr/>
                    <a:lstStyle/>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Green Materials</a:t>
                      </a:r>
                      <a:endParaRPr lang="en-US" sz="1000" kern="1400" dirty="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a:t>
                      </a:r>
                      <a:endParaRPr lang="en-US" sz="1000" kern="1400" dirty="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Brown Materials</a:t>
                      </a:r>
                      <a:endParaRPr lang="en-US" sz="1000" kern="1400" dirty="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a:t>
                      </a:r>
                      <a:endParaRPr lang="en-US" sz="1000" kern="1400" dirty="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Water</a:t>
                      </a:r>
                      <a:endParaRPr lang="en-US" sz="1000" kern="1400" dirty="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dirty="0">
                          <a:ln>
                            <a:noFill/>
                          </a:ln>
                          <a:solidFill>
                            <a:srgbClr val="000000"/>
                          </a:solidFill>
                          <a:effectLst/>
                          <a:latin typeface="Calibri" panose="020F0502020204030204" pitchFamily="34" charset="0"/>
                        </a:rPr>
                        <a:t> Concentration (%)</a:t>
                      </a:r>
                      <a:endParaRPr lang="en-US" sz="1000" kern="1400" dirty="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Number of Turns</a:t>
                      </a:r>
                      <a:endParaRPr lang="en-US" sz="1000" kern="140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Per  Month</a:t>
                      </a:r>
                      <a:endParaRPr lang="en-US" sz="1000" kern="140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Efficiency Rating</a:t>
                      </a:r>
                      <a:endParaRPr lang="en-US" sz="1000" kern="1400">
                        <a:ln>
                          <a:noFill/>
                        </a:ln>
                        <a:solidFill>
                          <a:srgbClr val="000000"/>
                        </a:solidFill>
                        <a:effectLst/>
                        <a:latin typeface="Calibri" panose="020F0502020204030204" pitchFamily="34" charset="0"/>
                      </a:endParaRPr>
                    </a:p>
                    <a:p>
                      <a:pPr marR="0" indent="0" algn="ctr" rtl="0">
                        <a:lnSpc>
                          <a:spcPct val="119000"/>
                        </a:lnSpc>
                        <a:spcBef>
                          <a:spcPts val="0"/>
                        </a:spcBef>
                        <a:spcAft>
                          <a:spcPts val="600"/>
                        </a:spcAft>
                      </a:pPr>
                      <a:r>
                        <a:rPr lang="en-US" sz="1000" b="1" kern="1400">
                          <a:ln>
                            <a:noFill/>
                          </a:ln>
                          <a:solidFill>
                            <a:srgbClr val="000000"/>
                          </a:solidFill>
                          <a:effectLst/>
                          <a:latin typeface="Calibri" panose="020F0502020204030204" pitchFamily="34" charset="0"/>
                        </a:rPr>
                        <a:t>(High, Medium, Low)</a:t>
                      </a:r>
                      <a:endParaRPr lang="en-US" sz="1000" kern="1400">
                        <a:ln>
                          <a:noFill/>
                        </a:ln>
                        <a:solidFill>
                          <a:srgbClr val="000000"/>
                        </a:solidFill>
                        <a:effectLst/>
                        <a:latin typeface="Calibri" panose="020F0502020204030204" pitchFamily="34" charset="0"/>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559">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0" indent="0" algn="l" rtl="0">
                        <a:lnSpc>
                          <a:spcPct val="119000"/>
                        </a:lnSpc>
                        <a:spcBef>
                          <a:spcPts val="0"/>
                        </a:spcBef>
                        <a:spcAft>
                          <a:spcPts val="600"/>
                        </a:spcAft>
                      </a:pPr>
                      <a:r>
                        <a:rPr lang="en-US" sz="1000" kern="1400" dirty="0">
                          <a:ln>
                            <a:noFill/>
                          </a:ln>
                          <a:solidFill>
                            <a:srgbClr val="000000"/>
                          </a:solidFill>
                          <a:effectLst/>
                          <a:latin typeface="Calibri" panose="020F0502020204030204" pitchFamily="34" charset="0"/>
                        </a:rPr>
                        <a:t> </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0" name="Control 16"/>
          <p:cNvSpPr>
            <a:spLocks noChangeArrowheads="1" noChangeShapeType="1"/>
          </p:cNvSpPr>
          <p:nvPr/>
        </p:nvSpPr>
        <p:spPr bwMode="auto">
          <a:xfrm rot="10800000">
            <a:off x="5303838" y="3135313"/>
            <a:ext cx="6594475" cy="473075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US"/>
          </a:p>
        </p:txBody>
      </p:sp>
    </p:spTree>
    <p:extLst>
      <p:ext uri="{BB962C8B-B14F-4D97-AF65-F5344CB8AC3E}">
        <p14:creationId xmlns:p14="http://schemas.microsoft.com/office/powerpoint/2010/main" val="14119957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226012"/>
            <a:ext cx="9997440" cy="1143000"/>
          </a:xfrm>
        </p:spPr>
        <p:txBody>
          <a:bodyPr/>
          <a:lstStyle/>
          <a:p>
            <a:pPr algn="r"/>
            <a:r>
              <a:rPr lang="en-US" u="sng" dirty="0" smtClean="0"/>
              <a:t>6</a:t>
            </a:r>
            <a:r>
              <a:rPr lang="en-US" u="sng" baseline="30000" dirty="0" smtClean="0"/>
              <a:t>th</a:t>
            </a:r>
            <a:r>
              <a:rPr lang="en-US" u="sng" dirty="0" smtClean="0"/>
              <a:t> Grade Video Clip</a:t>
            </a:r>
            <a:endParaRPr lang="en-US" u="sng" dirty="0"/>
          </a:p>
        </p:txBody>
      </p:sp>
      <p:sp>
        <p:nvSpPr>
          <p:cNvPr id="3" name="Content Placeholder 2"/>
          <p:cNvSpPr>
            <a:spLocks noGrp="1"/>
          </p:cNvSpPr>
          <p:nvPr>
            <p:ph sz="half" idx="1"/>
          </p:nvPr>
        </p:nvSpPr>
        <p:spPr>
          <a:xfrm>
            <a:off x="1914143" y="916988"/>
            <a:ext cx="10042067" cy="739284"/>
          </a:xfrm>
        </p:spPr>
        <p:txBody>
          <a:bodyPr>
            <a:normAutofit/>
          </a:bodyPr>
          <a:lstStyle/>
          <a:p>
            <a:r>
              <a:rPr lang="en-US" sz="4000" dirty="0" smtClean="0">
                <a:solidFill>
                  <a:schemeClr val="accent5">
                    <a:lumMod val="50000"/>
                  </a:schemeClr>
                </a:solidFill>
                <a:latin typeface="Adobe Gothic Std B" panose="020B0800000000000000" pitchFamily="34" charset="-128"/>
                <a:ea typeface="Adobe Gothic Std B" panose="020B0800000000000000" pitchFamily="34" charset="-128"/>
              </a:rPr>
              <a:t>So what is Density?</a:t>
            </a:r>
            <a:endParaRPr lang="en-US" sz="4000" dirty="0">
              <a:solidFill>
                <a:schemeClr val="accent5">
                  <a:lumMod val="50000"/>
                </a:schemeClr>
              </a:solidFill>
              <a:latin typeface="Adobe Gothic Std B" panose="020B0800000000000000" pitchFamily="34" charset="-128"/>
              <a:ea typeface="Adobe Gothic Std B" panose="020B0800000000000000" pitchFamily="34" charset="-128"/>
            </a:endParaRPr>
          </a:p>
        </p:txBody>
      </p:sp>
      <p:sp>
        <p:nvSpPr>
          <p:cNvPr id="5" name="Rectangle 4"/>
          <p:cNvSpPr/>
          <p:nvPr/>
        </p:nvSpPr>
        <p:spPr>
          <a:xfrm>
            <a:off x="1914143" y="2799272"/>
            <a:ext cx="8845691" cy="523220"/>
          </a:xfrm>
          <a:prstGeom prst="rect">
            <a:avLst/>
          </a:prstGeom>
        </p:spPr>
        <p:txBody>
          <a:bodyPr wrap="none">
            <a:spAutoFit/>
          </a:bodyPr>
          <a:lstStyle/>
          <a:p>
            <a:r>
              <a:rPr lang="en-US" sz="2800" dirty="0">
                <a:hlinkClick r:id="rId2"/>
              </a:rPr>
              <a:t>https://www.youtube.com/watch?v=74jU3B-2bAE</a:t>
            </a:r>
            <a:endParaRPr lang="en-US" sz="2800" dirty="0"/>
          </a:p>
        </p:txBody>
      </p:sp>
      <p:sp>
        <p:nvSpPr>
          <p:cNvPr id="6" name="Rectangle 5"/>
          <p:cNvSpPr/>
          <p:nvPr/>
        </p:nvSpPr>
        <p:spPr>
          <a:xfrm>
            <a:off x="1914143" y="1966162"/>
            <a:ext cx="8893781" cy="523220"/>
          </a:xfrm>
          <a:prstGeom prst="rect">
            <a:avLst/>
          </a:prstGeom>
        </p:spPr>
        <p:txBody>
          <a:bodyPr wrap="none">
            <a:spAutoFit/>
          </a:bodyPr>
          <a:lstStyle/>
          <a:p>
            <a:r>
              <a:rPr lang="en-US" sz="2800" dirty="0">
                <a:hlinkClick r:id="rId3"/>
              </a:rPr>
              <a:t>https://www.youtube.com/watch?v=zlkpZZW29b0</a:t>
            </a:r>
            <a:endParaRPr lang="en-US" sz="2800" dirty="0"/>
          </a:p>
        </p:txBody>
      </p:sp>
    </p:spTree>
    <p:extLst>
      <p:ext uri="{BB962C8B-B14F-4D97-AF65-F5344CB8AC3E}">
        <p14:creationId xmlns:p14="http://schemas.microsoft.com/office/powerpoint/2010/main" val="34086827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sed Leaves design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Pressed Leaves design template" id="{6021251C-C356-4674-99CE-A4F368EAD86C}" vid="{7E847B84-E5B3-499F-AFCD-1BE4EBBEF5B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E91F623-E94D-4B95-9B28-2E10481CAA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Pressed leaves design slides</Template>
  <TotalTime>0</TotalTime>
  <Words>489</Words>
  <Application>Microsoft Office PowerPoint</Application>
  <PresentationFormat>Widescreen</PresentationFormat>
  <Paragraphs>148</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Adobe Gothic Std B</vt:lpstr>
      <vt:lpstr>Arial</vt:lpstr>
      <vt:lpstr>Arial Black</vt:lpstr>
      <vt:lpstr>Calibri</vt:lpstr>
      <vt:lpstr>Century Gothic</vt:lpstr>
      <vt:lpstr>Verdana</vt:lpstr>
      <vt:lpstr>Wingdings 2</vt:lpstr>
      <vt:lpstr>Pressed Leaves design template</vt:lpstr>
      <vt:lpstr>September 9, 2016</vt:lpstr>
      <vt:lpstr>7TH Grade TEK: 7.5B</vt:lpstr>
      <vt:lpstr>6th Grade Pre-AP TEK:6.6B</vt:lpstr>
      <vt:lpstr>7th Grade Essential Question</vt:lpstr>
      <vt:lpstr>6th Grade Pre-AP Essential Question</vt:lpstr>
      <vt:lpstr>7th Grade</vt:lpstr>
      <vt:lpstr>7th Grade Foldable</vt:lpstr>
      <vt:lpstr>PowerPoint Presentation</vt:lpstr>
      <vt:lpstr>6th Grade Video Clip</vt:lpstr>
      <vt:lpstr>6th Grade Lab</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2016-09-09T12:05:31Z</dcterms:created>
  <dcterms:modified xsi:type="dcterms:W3CDTF">2016-09-09T12:50:39Z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TC034605429991</vt:lpwstr>
  </property>
</Properties>
</file>