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2"/>
  </p:notesMasterIdLst>
  <p:handoutMasterIdLst>
    <p:handoutMasterId r:id="rId13"/>
  </p:handoutMasterIdLst>
  <p:sldIdLst>
    <p:sldId id="263" r:id="rId3"/>
    <p:sldId id="266" r:id="rId4"/>
    <p:sldId id="268" r:id="rId5"/>
    <p:sldId id="282" r:id="rId6"/>
    <p:sldId id="283" r:id="rId7"/>
    <p:sldId id="270" r:id="rId8"/>
    <p:sldId id="271" r:id="rId9"/>
    <p:sldId id="272"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9" d="100"/>
          <a:sy n="89" d="100"/>
        </p:scale>
        <p:origin x="466" y="101"/>
      </p:cViewPr>
      <p:guideLst/>
    </p:cSldViewPr>
  </p:slideViewPr>
  <p:notesTextViewPr>
    <p:cViewPr>
      <p:scale>
        <a:sx n="1" d="1"/>
        <a:sy n="1" d="1"/>
      </p:scale>
      <p:origin x="0" y="0"/>
    </p:cViewPr>
  </p:notesText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B91161-8FD7-445B-927D-7C9E1A250AAE}" type="datetimeFigureOut">
              <a:rPr lang="en-US" smtClean="0"/>
              <a:t>9/8/2016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CCCBEA-30B3-4952-9282-0C36E98AE902}" type="slidenum">
              <a:rPr lang="en-US" smtClean="0"/>
              <a:t>‹#›</a:t>
            </a:fld>
            <a:endParaRPr lang="en-US"/>
          </a:p>
        </p:txBody>
      </p:sp>
    </p:spTree>
    <p:extLst>
      <p:ext uri="{BB962C8B-B14F-4D97-AF65-F5344CB8AC3E}">
        <p14:creationId xmlns:p14="http://schemas.microsoft.com/office/powerpoint/2010/main" val="4206046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A0B7B-D2D9-49A6-846A-754EBE5BB9D0}"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E93FC-2F22-4915-9D81-9DFB886E47CC}" type="slidenum">
              <a:rPr lang="en-US" smtClean="0"/>
              <a:t>‹#›</a:t>
            </a:fld>
            <a:endParaRPr lang="en-US"/>
          </a:p>
        </p:txBody>
      </p:sp>
    </p:spTree>
    <p:extLst>
      <p:ext uri="{BB962C8B-B14F-4D97-AF65-F5344CB8AC3E}">
        <p14:creationId xmlns:p14="http://schemas.microsoft.com/office/powerpoint/2010/main" val="339925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060067" y="1828800"/>
            <a:ext cx="2127580" cy="5029200"/>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3064" y="381001"/>
            <a:ext cx="2297475" cy="6477000"/>
          </a:xfrm>
          <a:prstGeom prst="rect">
            <a:avLst/>
          </a:prstGeom>
          <a:noFill/>
          <a:ln>
            <a:noFill/>
          </a:ln>
        </p:spPr>
      </p:pic>
      <p:sp>
        <p:nvSpPr>
          <p:cNvPr id="2" name="Title 1"/>
          <p:cNvSpPr>
            <a:spLocks noGrp="1"/>
          </p:cNvSpPr>
          <p:nvPr>
            <p:ph type="ctrTitle"/>
          </p:nvPr>
        </p:nvSpPr>
        <p:spPr>
          <a:xfrm>
            <a:off x="2894013" y="1524000"/>
            <a:ext cx="7543800" cy="2971800"/>
          </a:xfrm>
        </p:spPr>
        <p:txBody>
          <a:bodyPr anchor="b">
            <a:normAutofit/>
          </a:bodyPr>
          <a:lstStyle>
            <a:lvl1pPr algn="l">
              <a:defRPr sz="6600"/>
            </a:lvl1pPr>
          </a:lstStyle>
          <a:p>
            <a:r>
              <a:rPr lang="en-US" smtClean="0"/>
              <a:t>Click to edit Master title style</a:t>
            </a:r>
            <a:endParaRPr lang="en-US"/>
          </a:p>
        </p:txBody>
      </p:sp>
      <p:sp>
        <p:nvSpPr>
          <p:cNvPr id="3" name="Subtitle 2"/>
          <p:cNvSpPr>
            <a:spLocks noGrp="1"/>
          </p:cNvSpPr>
          <p:nvPr>
            <p:ph type="subTitle" idx="1"/>
          </p:nvPr>
        </p:nvSpPr>
        <p:spPr>
          <a:xfrm>
            <a:off x="2893939" y="4572000"/>
            <a:ext cx="7543874" cy="838200"/>
          </a:xfrm>
        </p:spPr>
        <p:txBody>
          <a:bodyPr>
            <a:normAutofit/>
          </a:bodyPr>
          <a:lstStyle>
            <a:lvl1pPr marL="0" indent="0" algn="l">
              <a:spcBef>
                <a:spcPts val="1200"/>
              </a:spcBef>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92120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685800" y="914400"/>
            <a:ext cx="2926080" cy="3352800"/>
          </a:xfrm>
        </p:spPr>
        <p:txBody>
          <a:bodyPr anchor="b">
            <a:normAutofit/>
          </a:bodyPr>
          <a:lstStyle>
            <a:lvl1pPr>
              <a:defRPr sz="3600"/>
            </a:lvl1pPr>
          </a:lstStyle>
          <a:p>
            <a:r>
              <a:rPr lang="en-US" smtClean="0"/>
              <a:t>Click to edit Master title style</a:t>
            </a:r>
            <a:endParaRPr lang="en-US"/>
          </a:p>
        </p:txBody>
      </p:sp>
      <p:sp>
        <p:nvSpPr>
          <p:cNvPr id="3" name="Picture Placeholder 2"/>
          <p:cNvSpPr>
            <a:spLocks noGrp="1"/>
          </p:cNvSpPr>
          <p:nvPr>
            <p:ph type="pic" idx="1"/>
          </p:nvPr>
        </p:nvSpPr>
        <p:spPr>
          <a:xfrm>
            <a:off x="4008120" y="914400"/>
            <a:ext cx="65836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5800" y="4351867"/>
            <a:ext cx="2926080" cy="15917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69275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Left 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smtClean="0"/>
              <a:t>Click to edit Master title style</a:t>
            </a:r>
            <a:endParaRPr lang="en-US"/>
          </a:p>
        </p:txBody>
      </p:sp>
      <p:sp>
        <p:nvSpPr>
          <p:cNvPr id="3" name="Picture Placeholder 2"/>
          <p:cNvSpPr>
            <a:spLocks noGrp="1"/>
          </p:cNvSpPr>
          <p:nvPr>
            <p:ph type="pic" idx="1"/>
          </p:nvPr>
        </p:nvSpPr>
        <p:spPr>
          <a:xfrm>
            <a:off x="696374" y="914400"/>
            <a:ext cx="74980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2778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wo Pictures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smtClean="0"/>
              <a:t>Click to edit Master title style</a:t>
            </a:r>
            <a:endParaRPr lang="en-US"/>
          </a:p>
        </p:txBody>
      </p:sp>
      <p:sp>
        <p:nvSpPr>
          <p:cNvPr id="3" name="Picture Placeholder 2"/>
          <p:cNvSpPr>
            <a:spLocks noGrp="1"/>
          </p:cNvSpPr>
          <p:nvPr>
            <p:ph type="pic" idx="1"/>
          </p:nvPr>
        </p:nvSpPr>
        <p:spPr>
          <a:xfrm>
            <a:off x="69637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Picture Placeholder 2"/>
          <p:cNvSpPr>
            <a:spLocks noGrp="1"/>
          </p:cNvSpPr>
          <p:nvPr>
            <p:ph type="pic" idx="10"/>
          </p:nvPr>
        </p:nvSpPr>
        <p:spPr>
          <a:xfrm>
            <a:off x="471973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152475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wo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4599139"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6" name="Picture Placeholder 2"/>
          <p:cNvSpPr>
            <a:spLocks noGrp="1"/>
          </p:cNvSpPr>
          <p:nvPr>
            <p:ph type="pic" idx="10"/>
          </p:nvPr>
        </p:nvSpPr>
        <p:spPr>
          <a:xfrm>
            <a:off x="5836920" y="914400"/>
            <a:ext cx="47548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355408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in and Wid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6" name="Picture Placeholder 2"/>
          <p:cNvSpPr>
            <a:spLocks noGrp="1"/>
          </p:cNvSpPr>
          <p:nvPr>
            <p:ph type="pic" idx="10"/>
          </p:nvPr>
        </p:nvSpPr>
        <p:spPr>
          <a:xfrm>
            <a:off x="4572000" y="914400"/>
            <a:ext cx="601980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Picture Placeholder 2"/>
          <p:cNvSpPr>
            <a:spLocks noGrp="1"/>
          </p:cNvSpPr>
          <p:nvPr>
            <p:ph type="pic" idx="11"/>
          </p:nvPr>
        </p:nvSpPr>
        <p:spPr>
          <a:xfrm>
            <a:off x="696374" y="914400"/>
            <a:ext cx="334222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228778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re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2960838"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7" name="Picture Placeholder 2"/>
          <p:cNvSpPr>
            <a:spLocks noGrp="1"/>
          </p:cNvSpPr>
          <p:nvPr>
            <p:ph type="pic" idx="11"/>
          </p:nvPr>
        </p:nvSpPr>
        <p:spPr>
          <a:xfrm>
            <a:off x="4162060" y="914400"/>
            <a:ext cx="2962235"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9" name="Picture Placeholder 2"/>
          <p:cNvSpPr>
            <a:spLocks noGrp="1"/>
          </p:cNvSpPr>
          <p:nvPr>
            <p:ph type="pic" idx="12"/>
          </p:nvPr>
        </p:nvSpPr>
        <p:spPr>
          <a:xfrm>
            <a:off x="7629144" y="914400"/>
            <a:ext cx="296265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345680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29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3600" y="228600"/>
            <a:ext cx="1752600" cy="6019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09800" y="228600"/>
            <a:ext cx="73533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468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060067" y="1828800"/>
            <a:ext cx="2127580" cy="5029200"/>
          </a:xfrm>
          <a:prstGeom prst="rect">
            <a:avLst/>
          </a:prstGeom>
        </p:spPr>
      </p:pic>
      <p:pic>
        <p:nvPicPr>
          <p:cNvPr id="6" name="Picture 5"/>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flipH="1">
            <a:off x="0" y="1839686"/>
            <a:ext cx="2127580" cy="5029200"/>
          </a:xfrm>
          <a:prstGeom prst="rect">
            <a:avLst/>
          </a:prstGeom>
        </p:spPr>
      </p:pic>
      <p:sp>
        <p:nvSpPr>
          <p:cNvPr id="2" name="Title 1"/>
          <p:cNvSpPr>
            <a:spLocks noGrp="1"/>
          </p:cNvSpPr>
          <p:nvPr>
            <p:ph type="ctrTitle"/>
          </p:nvPr>
        </p:nvSpPr>
        <p:spPr>
          <a:xfrm>
            <a:off x="2438400" y="5447900"/>
            <a:ext cx="7315200" cy="685800"/>
          </a:xfrm>
        </p:spPr>
        <p:txBody>
          <a:bodyPr anchor="b">
            <a:normAutofit/>
          </a:bodyPr>
          <a:lstStyle>
            <a:lvl1pPr algn="ct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2438364" y="6172200"/>
            <a:ext cx="7315272" cy="457200"/>
          </a:xfrm>
        </p:spPr>
        <p:txBody>
          <a:bodyPr>
            <a:normAutofit/>
          </a:bodyPr>
          <a:lstStyle>
            <a:lvl1pPr marL="0" indent="0" algn="ctr">
              <a:spcBef>
                <a:spcPts val="0"/>
              </a:spcBef>
              <a:buNone/>
              <a:defRPr sz="1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Picture Placeholder 4"/>
          <p:cNvSpPr>
            <a:spLocks noGrp="1"/>
          </p:cNvSpPr>
          <p:nvPr>
            <p:ph type="pic" sz="quarter" idx="10"/>
          </p:nvPr>
        </p:nvSpPr>
        <p:spPr>
          <a:xfrm>
            <a:off x="2346960" y="609600"/>
            <a:ext cx="7498080" cy="45720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277386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061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4212" y="609600"/>
            <a:ext cx="2194564" cy="6376429"/>
          </a:xfrm>
          <a:prstGeom prst="rect">
            <a:avLst/>
          </a:prstGeom>
        </p:spPr>
      </p:pic>
      <p:sp>
        <p:nvSpPr>
          <p:cNvPr id="2" name="Title 1"/>
          <p:cNvSpPr>
            <a:spLocks noGrp="1"/>
          </p:cNvSpPr>
          <p:nvPr>
            <p:ph type="title"/>
          </p:nvPr>
        </p:nvSpPr>
        <p:spPr>
          <a:xfrm>
            <a:off x="2894013" y="1524000"/>
            <a:ext cx="7543800" cy="2971800"/>
          </a:xfrm>
        </p:spPr>
        <p:txBody>
          <a:bodyPr anchor="b">
            <a:normAutofit/>
          </a:bodyPr>
          <a:lstStyle>
            <a:lvl1pPr>
              <a:defRPr sz="6600"/>
            </a:lvl1pPr>
          </a:lstStyle>
          <a:p>
            <a:r>
              <a:rPr lang="en-US" smtClean="0"/>
              <a:t>Click to edit Master title style</a:t>
            </a:r>
            <a:endParaRPr lang="en-US"/>
          </a:p>
        </p:txBody>
      </p:sp>
      <p:sp>
        <p:nvSpPr>
          <p:cNvPr id="3" name="Text Placeholder 2"/>
          <p:cNvSpPr>
            <a:spLocks noGrp="1"/>
          </p:cNvSpPr>
          <p:nvPr>
            <p:ph type="body" idx="1"/>
          </p:nvPr>
        </p:nvSpPr>
        <p:spPr>
          <a:xfrm>
            <a:off x="2893939" y="4572000"/>
            <a:ext cx="7543874" cy="838200"/>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5900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09800" y="1828800"/>
            <a:ext cx="448056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025640" y="1828800"/>
            <a:ext cx="448056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43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220980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09800" y="2805112"/>
            <a:ext cx="4480560" cy="344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02564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025640" y="2805112"/>
            <a:ext cx="4480560" cy="344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918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685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1559"/>
            <a:ext cx="12188977" cy="6854966"/>
          </a:xfrm>
          <a:prstGeom prst="rect">
            <a:avLst/>
          </a:prstGeom>
        </p:spPr>
      </p:pic>
    </p:spTree>
    <p:extLst>
      <p:ext uri="{BB962C8B-B14F-4D97-AF65-F5344CB8AC3E}">
        <p14:creationId xmlns:p14="http://schemas.microsoft.com/office/powerpoint/2010/main" val="71033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800100"/>
            <a:ext cx="7543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spcBef>
                <a:spcPts val="12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0234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455612" y="762000"/>
            <a:ext cx="1405131" cy="5257811"/>
          </a:xfrm>
          <a:prstGeom prst="rect">
            <a:avLst/>
          </a:prstGeom>
        </p:spPr>
      </p:pic>
      <p:sp>
        <p:nvSpPr>
          <p:cNvPr id="2" name="Title Placeholder 1"/>
          <p:cNvSpPr>
            <a:spLocks noGrp="1"/>
          </p:cNvSpPr>
          <p:nvPr>
            <p:ph type="title"/>
          </p:nvPr>
        </p:nvSpPr>
        <p:spPr>
          <a:xfrm>
            <a:off x="2209800" y="228601"/>
            <a:ext cx="9296400" cy="1447800"/>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2209800" y="1828798"/>
            <a:ext cx="9296400" cy="44196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90600" y="6508899"/>
            <a:ext cx="1022543"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fld id="{5FB288E9-E6DD-423A-8DD3-CE3B7E6DE97A}" type="datetimeFigureOut">
              <a:rPr lang="en-US" smtClean="0"/>
              <a:pPr/>
              <a:t>9/8/2016</a:t>
            </a:fld>
            <a:endParaRPr lang="en-US"/>
          </a:p>
        </p:txBody>
      </p:sp>
      <p:sp>
        <p:nvSpPr>
          <p:cNvPr id="5" name="Footer Placeholder 4"/>
          <p:cNvSpPr>
            <a:spLocks noGrp="1"/>
          </p:cNvSpPr>
          <p:nvPr>
            <p:ph type="ftr" sz="quarter" idx="3"/>
          </p:nvPr>
        </p:nvSpPr>
        <p:spPr>
          <a:xfrm>
            <a:off x="2209800" y="6508899"/>
            <a:ext cx="9296400"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79412" y="6508899"/>
            <a:ext cx="457200" cy="21257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FB2EFC72-2998-470D-948F-F27143742797}" type="slidenum">
              <a:rPr lang="en-US" smtClean="0"/>
              <a:pPr/>
              <a:t>‹#›</a:t>
            </a:fld>
            <a:endParaRPr lang="en-US"/>
          </a:p>
        </p:txBody>
      </p:sp>
    </p:spTree>
    <p:extLst>
      <p:ext uri="{BB962C8B-B14F-4D97-AF65-F5344CB8AC3E}">
        <p14:creationId xmlns:p14="http://schemas.microsoft.com/office/powerpoint/2010/main" val="14693822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62" r:id="rId12"/>
    <p:sldLayoutId id="2147483663" r:id="rId13"/>
    <p:sldLayoutId id="2147483665" r:id="rId14"/>
    <p:sldLayoutId id="2147483664"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lumMod val="65000"/>
              <a:lumOff val="35000"/>
            </a:schemeClr>
          </a:solidFill>
          <a:latin typeface="+mn-lt"/>
          <a:ea typeface="+mn-ea"/>
          <a:cs typeface="+mn-cs"/>
        </a:defRPr>
      </a:lvl1pPr>
      <a:lvl2pPr marL="457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lnSpc>
          <a:spcPct val="90000"/>
        </a:lnSpc>
        <a:spcBef>
          <a:spcPts val="8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11430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13716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6pPr>
      <a:lvl7pPr marL="1371600" indent="0" algn="l" defTabSz="914400" rtl="0" eaLnBrk="1" latinLnBrk="0" hangingPunct="1">
        <a:lnSpc>
          <a:spcPct val="90000"/>
        </a:lnSpc>
        <a:spcBef>
          <a:spcPts val="800"/>
        </a:spcBef>
        <a:buFont typeface="Arial" panose="020B0604020202020204" pitchFamily="34" charset="0"/>
        <a:buNone/>
        <a:defRPr sz="1400" kern="1200">
          <a:solidFill>
            <a:schemeClr val="tx1">
              <a:lumMod val="65000"/>
              <a:lumOff val="35000"/>
            </a:schemeClr>
          </a:solidFill>
          <a:latin typeface="+mn-lt"/>
          <a:ea typeface="+mn-ea"/>
          <a:cs typeface="+mn-cs"/>
        </a:defRPr>
      </a:lvl7pPr>
      <a:lvl8pPr marL="18288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8pPr>
      <a:lvl9pPr marL="2057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816"/>
            <a:ext cx="7315200" cy="930215"/>
          </a:xfrm>
        </p:spPr>
        <p:txBody>
          <a:bodyPr>
            <a:noAutofit/>
          </a:bodyPr>
          <a:lstStyle/>
          <a:p>
            <a:r>
              <a:rPr lang="en-US" sz="6000" b="1" u="sng" dirty="0" smtClean="0">
                <a:solidFill>
                  <a:schemeClr val="accent1">
                    <a:lumMod val="75000"/>
                  </a:schemeClr>
                </a:solidFill>
              </a:rPr>
              <a:t>September 8, 2016</a:t>
            </a:r>
            <a:endParaRPr lang="en-US" sz="6000" b="1" u="sng" dirty="0">
              <a:solidFill>
                <a:schemeClr val="accent1">
                  <a:lumMod val="75000"/>
                </a:schemeClr>
              </a:solidFill>
            </a:endParaRPr>
          </a:p>
        </p:txBody>
      </p:sp>
      <p:sp>
        <p:nvSpPr>
          <p:cNvPr id="3" name="Subtitle 2"/>
          <p:cNvSpPr>
            <a:spLocks noGrp="1"/>
          </p:cNvSpPr>
          <p:nvPr>
            <p:ph type="subTitle" idx="1"/>
          </p:nvPr>
        </p:nvSpPr>
        <p:spPr>
          <a:xfrm>
            <a:off x="1752600" y="990600"/>
            <a:ext cx="9144000" cy="5638800"/>
          </a:xfrm>
        </p:spPr>
        <p:txBody>
          <a:bodyPr>
            <a:normAutofit/>
          </a:bodyPr>
          <a:lstStyle/>
          <a:p>
            <a:pPr marL="342900" indent="-342900" algn="l">
              <a:buAutoNum type="arabicPeriod"/>
            </a:pPr>
            <a:r>
              <a:rPr lang="en-US" sz="4400" dirty="0" smtClean="0"/>
              <a:t>Sharpen Pencil</a:t>
            </a:r>
          </a:p>
          <a:p>
            <a:pPr marL="342900" indent="-342900" algn="l">
              <a:buAutoNum type="arabicPeriod"/>
            </a:pPr>
            <a:r>
              <a:rPr lang="en-US" sz="4400" dirty="0" smtClean="0"/>
              <a:t>Collect Textbook , Clicker</a:t>
            </a:r>
          </a:p>
          <a:p>
            <a:pPr marL="342900" indent="-342900" algn="l">
              <a:buAutoNum type="arabicPeriod"/>
            </a:pPr>
            <a:r>
              <a:rPr lang="en-US" sz="4400" dirty="0" smtClean="0"/>
              <a:t>Sit in assigned seat</a:t>
            </a:r>
          </a:p>
          <a:p>
            <a:pPr marL="342900" indent="-342900" algn="l">
              <a:buAutoNum type="arabicPeriod"/>
            </a:pPr>
            <a:r>
              <a:rPr lang="en-US" sz="4400" dirty="0" smtClean="0"/>
              <a:t>With table partners (people assigned to your table) work on the card sort</a:t>
            </a:r>
          </a:p>
          <a:p>
            <a:pPr marL="342900" indent="-342900" algn="l">
              <a:buAutoNum type="arabicPeriod"/>
            </a:pPr>
            <a:r>
              <a:rPr lang="en-US" sz="4400" dirty="0" smtClean="0"/>
              <a:t>Transfer answers to next empty age in journal </a:t>
            </a:r>
            <a:endParaRPr lang="en-US" sz="4400" dirty="0"/>
          </a:p>
        </p:txBody>
      </p:sp>
      <p:sp>
        <p:nvSpPr>
          <p:cNvPr id="6" name="Rounded Rectangle 5"/>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spTree>
    <p:extLst>
      <p:ext uri="{BB962C8B-B14F-4D97-AF65-F5344CB8AC3E}">
        <p14:creationId xmlns:p14="http://schemas.microsoft.com/office/powerpoint/2010/main" val="15889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667000"/>
            <a:ext cx="7543800" cy="3352800"/>
          </a:xfrm>
        </p:spPr>
        <p:txBody>
          <a:bodyPr>
            <a:normAutofit/>
          </a:bodyPr>
          <a:lstStyle/>
          <a:p>
            <a:pPr algn="r"/>
            <a:r>
              <a:rPr lang="en-US" sz="4000" u="sng" dirty="0" smtClean="0">
                <a:solidFill>
                  <a:schemeClr val="accent1">
                    <a:lumMod val="75000"/>
                  </a:schemeClr>
                </a:solidFill>
              </a:rPr>
              <a:t>7</a:t>
            </a:r>
            <a:r>
              <a:rPr lang="en-US" sz="4000" u="sng" baseline="30000" dirty="0" smtClean="0">
                <a:solidFill>
                  <a:schemeClr val="accent1">
                    <a:lumMod val="75000"/>
                  </a:schemeClr>
                </a:solidFill>
              </a:rPr>
              <a:t>th</a:t>
            </a:r>
            <a:r>
              <a:rPr lang="en-US" sz="4000" u="sng" dirty="0" smtClean="0">
                <a:solidFill>
                  <a:schemeClr val="accent1">
                    <a:lumMod val="75000"/>
                  </a:schemeClr>
                </a:solidFill>
              </a:rPr>
              <a:t> Grade Tek7.5B</a:t>
            </a:r>
            <a:endParaRPr lang="en-US" sz="4000" u="sng" dirty="0">
              <a:solidFill>
                <a:schemeClr val="accent1">
                  <a:lumMod val="75000"/>
                </a:schemeClr>
              </a:solidFill>
            </a:endParaRPr>
          </a:p>
        </p:txBody>
      </p:sp>
      <p:sp>
        <p:nvSpPr>
          <p:cNvPr id="4" name="Text Placeholder 3"/>
          <p:cNvSpPr>
            <a:spLocks noGrp="1"/>
          </p:cNvSpPr>
          <p:nvPr>
            <p:ph type="body" sz="half" idx="2"/>
          </p:nvPr>
        </p:nvSpPr>
        <p:spPr>
          <a:xfrm>
            <a:off x="685800" y="762001"/>
            <a:ext cx="10439400" cy="5181600"/>
          </a:xfrm>
        </p:spPr>
        <p:txBody>
          <a:bodyPr>
            <a:normAutofit/>
          </a:bodyPr>
          <a:lstStyle/>
          <a:p>
            <a:r>
              <a:rPr lang="en-US" sz="5400" dirty="0" smtClean="0"/>
              <a:t>7.5B</a:t>
            </a:r>
          </a:p>
          <a:p>
            <a:r>
              <a:rPr lang="en-US" sz="5400" dirty="0" smtClean="0"/>
              <a:t>Demonstrate and explain the cycling of matter within living systems such as decay of biomass in a compost bin</a:t>
            </a:r>
            <a:endParaRPr lang="en-US" sz="5400" dirty="0" smtClean="0"/>
          </a:p>
        </p:txBody>
      </p:sp>
      <p:sp>
        <p:nvSpPr>
          <p:cNvPr id="6" name="Rounded Rectangle 5"/>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spTree>
    <p:extLst>
      <p:ext uri="{BB962C8B-B14F-4D97-AF65-F5344CB8AC3E}">
        <p14:creationId xmlns:p14="http://schemas.microsoft.com/office/powerpoint/2010/main" val="84938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0" y="-2819400"/>
            <a:ext cx="4968240" cy="3467100"/>
          </a:xfrm>
        </p:spPr>
        <p:txBody>
          <a:bodyPr/>
          <a:lstStyle/>
          <a:p>
            <a:pPr algn="r"/>
            <a:r>
              <a:rPr lang="en-US" u="sng" dirty="0" smtClean="0">
                <a:solidFill>
                  <a:schemeClr val="accent1">
                    <a:lumMod val="75000"/>
                  </a:schemeClr>
                </a:solidFill>
              </a:rPr>
              <a:t>6</a:t>
            </a:r>
            <a:r>
              <a:rPr lang="en-US" u="sng" baseline="30000" dirty="0" smtClean="0">
                <a:solidFill>
                  <a:schemeClr val="accent1">
                    <a:lumMod val="75000"/>
                  </a:schemeClr>
                </a:solidFill>
              </a:rPr>
              <a:t>th</a:t>
            </a:r>
            <a:r>
              <a:rPr lang="en-US" u="sng" dirty="0" smtClean="0">
                <a:solidFill>
                  <a:schemeClr val="accent1">
                    <a:lumMod val="75000"/>
                  </a:schemeClr>
                </a:solidFill>
              </a:rPr>
              <a:t> Grade Tek6.6B</a:t>
            </a:r>
            <a:endParaRPr lang="en-US" u="sng" dirty="0">
              <a:solidFill>
                <a:schemeClr val="accent1">
                  <a:lumMod val="75000"/>
                </a:schemeClr>
              </a:solidFill>
            </a:endParaRPr>
          </a:p>
        </p:txBody>
      </p:sp>
      <p:sp>
        <p:nvSpPr>
          <p:cNvPr id="4" name="Text Placeholder 3"/>
          <p:cNvSpPr>
            <a:spLocks noGrp="1"/>
          </p:cNvSpPr>
          <p:nvPr>
            <p:ph type="body" sz="half" idx="2"/>
          </p:nvPr>
        </p:nvSpPr>
        <p:spPr>
          <a:xfrm>
            <a:off x="76200" y="1523999"/>
            <a:ext cx="10835640" cy="4533901"/>
          </a:xfrm>
        </p:spPr>
        <p:txBody>
          <a:bodyPr>
            <a:noAutofit/>
          </a:bodyPr>
          <a:lstStyle/>
          <a:p>
            <a:r>
              <a:rPr lang="en-US" sz="6000" dirty="0" smtClean="0"/>
              <a:t>6.6B</a:t>
            </a:r>
          </a:p>
          <a:p>
            <a:r>
              <a:rPr lang="en-US" sz="6000" dirty="0" smtClean="0"/>
              <a:t>Calculate density to identify an unknown substance</a:t>
            </a:r>
            <a:endParaRPr lang="en-US" sz="6000" dirty="0" smtClean="0"/>
          </a:p>
        </p:txBody>
      </p:sp>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spTree>
    <p:extLst>
      <p:ext uri="{BB962C8B-B14F-4D97-AF65-F5344CB8AC3E}">
        <p14:creationId xmlns:p14="http://schemas.microsoft.com/office/powerpoint/2010/main" val="296027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rot="21056568">
            <a:off x="-176708" y="5426522"/>
            <a:ext cx="2980358" cy="2515955"/>
          </a:xfrm>
          <a:prstGeom prst="rect">
            <a:avLst/>
          </a:prstGeom>
        </p:spPr>
      </p:pic>
      <p:pic>
        <p:nvPicPr>
          <p:cNvPr id="8" name="Picture 7"/>
          <p:cNvPicPr>
            <a:picLocks noChangeAspect="1"/>
          </p:cNvPicPr>
          <p:nvPr/>
        </p:nvPicPr>
        <p:blipFill rotWithShape="1">
          <a:blip r:embed="rId3"/>
          <a:srcRect l="12893" r="10570"/>
          <a:stretch/>
        </p:blipFill>
        <p:spPr>
          <a:xfrm rot="266159">
            <a:off x="9309654" y="-151508"/>
            <a:ext cx="3132522" cy="1911455"/>
          </a:xfrm>
          <a:prstGeom prst="rect">
            <a:avLst/>
          </a:prstGeom>
        </p:spPr>
      </p:pic>
      <p:sp>
        <p:nvSpPr>
          <p:cNvPr id="2" name="Title 1"/>
          <p:cNvSpPr>
            <a:spLocks noGrp="1"/>
          </p:cNvSpPr>
          <p:nvPr>
            <p:ph type="title"/>
          </p:nvPr>
        </p:nvSpPr>
        <p:spPr>
          <a:xfrm>
            <a:off x="6553200" y="-2743200"/>
            <a:ext cx="5501640" cy="3467100"/>
          </a:xfrm>
        </p:spPr>
        <p:txBody>
          <a:bodyPr/>
          <a:lstStyle/>
          <a:p>
            <a:pPr algn="r"/>
            <a:r>
              <a:rPr lang="en-US" u="sng" dirty="0" smtClean="0">
                <a:solidFill>
                  <a:schemeClr val="accent1">
                    <a:lumMod val="75000"/>
                  </a:schemeClr>
                </a:solidFill>
              </a:rPr>
              <a:t>6</a:t>
            </a:r>
            <a:r>
              <a:rPr lang="en-US" u="sng" baseline="30000" dirty="0" smtClean="0">
                <a:solidFill>
                  <a:schemeClr val="accent1">
                    <a:lumMod val="75000"/>
                  </a:schemeClr>
                </a:solidFill>
              </a:rPr>
              <a:t>th</a:t>
            </a:r>
            <a:r>
              <a:rPr lang="en-US" u="sng" dirty="0" smtClean="0">
                <a:solidFill>
                  <a:schemeClr val="accent1">
                    <a:lumMod val="75000"/>
                  </a:schemeClr>
                </a:solidFill>
              </a:rPr>
              <a:t> Grade Essential Question</a:t>
            </a:r>
            <a:endParaRPr lang="en-US" u="sng" dirty="0">
              <a:solidFill>
                <a:schemeClr val="accent1">
                  <a:lumMod val="75000"/>
                </a:schemeClr>
              </a:solidFill>
            </a:endParaRPr>
          </a:p>
        </p:txBody>
      </p:sp>
      <p:sp>
        <p:nvSpPr>
          <p:cNvPr id="4" name="Text Placeholder 3"/>
          <p:cNvSpPr>
            <a:spLocks noGrp="1"/>
          </p:cNvSpPr>
          <p:nvPr>
            <p:ph type="body" sz="half" idx="2"/>
          </p:nvPr>
        </p:nvSpPr>
        <p:spPr>
          <a:xfrm>
            <a:off x="228600" y="723900"/>
            <a:ext cx="10683240" cy="5981699"/>
          </a:xfrm>
        </p:spPr>
        <p:txBody>
          <a:bodyPr>
            <a:normAutofit/>
          </a:bodyPr>
          <a:lstStyle/>
          <a:p>
            <a:r>
              <a:rPr lang="en-US" sz="6000" dirty="0" smtClean="0">
                <a:ln w="12700">
                  <a:solidFill>
                    <a:schemeClr val="accent1"/>
                  </a:solidFill>
                </a:ln>
              </a:rPr>
              <a:t>Have you ever noticed that a plastic small ball and a small rubber ball are close to the same size but one is a lot heavier than the other? Why do think this is? Explain.</a:t>
            </a:r>
            <a:endParaRPr lang="en-US" sz="6000" dirty="0">
              <a:ln w="12700">
                <a:solidFill>
                  <a:schemeClr val="accent1"/>
                </a:solidFill>
              </a:ln>
            </a:endParaRPr>
          </a:p>
        </p:txBody>
      </p:sp>
    </p:spTree>
    <p:extLst>
      <p:ext uri="{BB962C8B-B14F-4D97-AF65-F5344CB8AC3E}">
        <p14:creationId xmlns:p14="http://schemas.microsoft.com/office/powerpoint/2010/main" val="558456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2400" y="1"/>
            <a:ext cx="1828800" cy="1618658"/>
          </a:xfrm>
          <a:prstGeom prst="rect">
            <a:avLst/>
          </a:prstGeom>
        </p:spPr>
      </p:pic>
      <p:sp>
        <p:nvSpPr>
          <p:cNvPr id="2" name="Title 1"/>
          <p:cNvSpPr>
            <a:spLocks noGrp="1"/>
          </p:cNvSpPr>
          <p:nvPr>
            <p:ph type="title"/>
          </p:nvPr>
        </p:nvSpPr>
        <p:spPr>
          <a:xfrm>
            <a:off x="4648200" y="-2819400"/>
            <a:ext cx="7330440" cy="3467100"/>
          </a:xfrm>
        </p:spPr>
        <p:txBody>
          <a:bodyPr/>
          <a:lstStyle/>
          <a:p>
            <a:pPr algn="r"/>
            <a:r>
              <a:rPr lang="en-US" u="sng" dirty="0" smtClean="0">
                <a:solidFill>
                  <a:schemeClr val="accent1">
                    <a:lumMod val="75000"/>
                  </a:schemeClr>
                </a:solidFill>
              </a:rPr>
              <a:t>7</a:t>
            </a:r>
            <a:r>
              <a:rPr lang="en-US" u="sng" baseline="30000" dirty="0" smtClean="0">
                <a:solidFill>
                  <a:schemeClr val="accent1">
                    <a:lumMod val="75000"/>
                  </a:schemeClr>
                </a:solidFill>
              </a:rPr>
              <a:t>th</a:t>
            </a:r>
            <a:r>
              <a:rPr lang="en-US" u="sng" dirty="0" smtClean="0">
                <a:solidFill>
                  <a:schemeClr val="accent1">
                    <a:lumMod val="75000"/>
                  </a:schemeClr>
                </a:solidFill>
              </a:rPr>
              <a:t> Grade Essential Question</a:t>
            </a:r>
            <a:endParaRPr lang="en-US" u="sng" dirty="0">
              <a:solidFill>
                <a:schemeClr val="accent1">
                  <a:lumMod val="75000"/>
                </a:schemeClr>
              </a:solidFill>
            </a:endParaRPr>
          </a:p>
        </p:txBody>
      </p:sp>
      <p:pic>
        <p:nvPicPr>
          <p:cNvPr id="7" name="Picture 6"/>
          <p:cNvPicPr>
            <a:picLocks noChangeAspect="1"/>
          </p:cNvPicPr>
          <p:nvPr/>
        </p:nvPicPr>
        <p:blipFill rotWithShape="1">
          <a:blip r:embed="rId3"/>
          <a:srcRect l="6563" t="6666" r="28438" b="7778"/>
          <a:stretch/>
        </p:blipFill>
        <p:spPr>
          <a:xfrm>
            <a:off x="9498509" y="4838701"/>
            <a:ext cx="2675906" cy="1981200"/>
          </a:xfrm>
          <a:prstGeom prst="rect">
            <a:avLst/>
          </a:prstGeom>
        </p:spPr>
      </p:pic>
      <p:pic>
        <p:nvPicPr>
          <p:cNvPr id="8" name="Picture 7"/>
          <p:cNvPicPr>
            <a:picLocks noChangeAspect="1"/>
          </p:cNvPicPr>
          <p:nvPr/>
        </p:nvPicPr>
        <p:blipFill rotWithShape="1">
          <a:blip r:embed="rId4"/>
          <a:srcRect l="9375" t="5555" r="7032"/>
          <a:stretch/>
        </p:blipFill>
        <p:spPr>
          <a:xfrm>
            <a:off x="11722" y="5257800"/>
            <a:ext cx="3188677" cy="1600200"/>
          </a:xfrm>
          <a:prstGeom prst="rect">
            <a:avLst/>
          </a:prstGeom>
        </p:spPr>
      </p:pic>
      <p:sp>
        <p:nvSpPr>
          <p:cNvPr id="4" name="Text Placeholder 3"/>
          <p:cNvSpPr>
            <a:spLocks noGrp="1"/>
          </p:cNvSpPr>
          <p:nvPr>
            <p:ph type="body" sz="half" idx="2"/>
          </p:nvPr>
        </p:nvSpPr>
        <p:spPr>
          <a:xfrm>
            <a:off x="152400" y="762001"/>
            <a:ext cx="10759440" cy="5295900"/>
          </a:xfrm>
        </p:spPr>
        <p:txBody>
          <a:bodyPr>
            <a:normAutofit/>
          </a:bodyPr>
          <a:lstStyle/>
          <a:p>
            <a:pPr algn="ctr"/>
            <a:r>
              <a:rPr lang="en-US" sz="6000" dirty="0" smtClean="0">
                <a:ln w="12700">
                  <a:solidFill>
                    <a:schemeClr val="accent1"/>
                  </a:solidFill>
                </a:ln>
              </a:rPr>
              <a:t>Last year we learned that energy can never be created nor destroyed but then where does it go in our ecosystem?  What happens to it and where does it reappear from? Explain</a:t>
            </a:r>
            <a:endParaRPr lang="en-US" sz="6000" dirty="0">
              <a:ln w="12700">
                <a:solidFill>
                  <a:schemeClr val="accent1"/>
                </a:solidFill>
              </a:ln>
            </a:endParaRPr>
          </a:p>
        </p:txBody>
      </p:sp>
    </p:spTree>
    <p:extLst>
      <p:ext uri="{BB962C8B-B14F-4D97-AF65-F5344CB8AC3E}">
        <p14:creationId xmlns:p14="http://schemas.microsoft.com/office/powerpoint/2010/main" val="1179241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sp>
        <p:nvSpPr>
          <p:cNvPr id="7" name="Rectangle 6"/>
          <p:cNvSpPr/>
          <p:nvPr/>
        </p:nvSpPr>
        <p:spPr>
          <a:xfrm>
            <a:off x="8382000" y="161192"/>
            <a:ext cx="3549370" cy="707886"/>
          </a:xfrm>
          <a:prstGeom prst="rect">
            <a:avLst/>
          </a:prstGeom>
        </p:spPr>
        <p:txBody>
          <a:bodyPr wrap="none">
            <a:spAutoFit/>
          </a:bodyPr>
          <a:lstStyle/>
          <a:p>
            <a:r>
              <a:rPr lang="en-US" sz="4000" u="sng" dirty="0">
                <a:solidFill>
                  <a:schemeClr val="accent1">
                    <a:lumMod val="75000"/>
                  </a:schemeClr>
                </a:solidFill>
              </a:rPr>
              <a:t>7</a:t>
            </a:r>
            <a:r>
              <a:rPr lang="en-US" sz="4000" u="sng" baseline="30000" dirty="0">
                <a:solidFill>
                  <a:schemeClr val="accent1">
                    <a:lumMod val="75000"/>
                  </a:schemeClr>
                </a:solidFill>
              </a:rPr>
              <a:t>th</a:t>
            </a:r>
            <a:r>
              <a:rPr lang="en-US" sz="4000" u="sng" dirty="0">
                <a:solidFill>
                  <a:schemeClr val="accent1">
                    <a:lumMod val="75000"/>
                  </a:schemeClr>
                </a:solidFill>
              </a:rPr>
              <a:t> Grade </a:t>
            </a:r>
            <a:r>
              <a:rPr lang="en-US" sz="4000" u="sng" dirty="0" smtClean="0">
                <a:solidFill>
                  <a:schemeClr val="accent1">
                    <a:lumMod val="75000"/>
                  </a:schemeClr>
                </a:solidFill>
              </a:rPr>
              <a:t>PDN</a:t>
            </a:r>
            <a:endParaRPr lang="en-US" sz="4000" dirty="0"/>
          </a:p>
        </p:txBody>
      </p:sp>
      <p:sp>
        <p:nvSpPr>
          <p:cNvPr id="10" name="TextBox 9"/>
          <p:cNvSpPr txBox="1"/>
          <p:nvPr/>
        </p:nvSpPr>
        <p:spPr>
          <a:xfrm>
            <a:off x="228600" y="869078"/>
            <a:ext cx="11277600" cy="2554545"/>
          </a:xfrm>
          <a:prstGeom prst="rect">
            <a:avLst/>
          </a:prstGeom>
          <a:noFill/>
        </p:spPr>
        <p:txBody>
          <a:bodyPr wrap="square" rtlCol="0">
            <a:spAutoFit/>
          </a:bodyPr>
          <a:lstStyle/>
          <a:p>
            <a:pPr algn="ctr"/>
            <a:r>
              <a:rPr lang="en-US" sz="4000" dirty="0" smtClean="0"/>
              <a:t>Students will complete a card sort in small groups over photosynthesis.</a:t>
            </a:r>
          </a:p>
          <a:p>
            <a:pPr algn="ctr"/>
            <a:r>
              <a:rPr lang="en-US" sz="4000" dirty="0" smtClean="0"/>
              <a:t>Students will transfer answers to their journals on the next empty page.</a:t>
            </a:r>
            <a:endParaRPr lang="en-US" sz="4000" dirty="0"/>
          </a:p>
        </p:txBody>
      </p:sp>
      <p:pic>
        <p:nvPicPr>
          <p:cNvPr id="11" name="Picture 10"/>
          <p:cNvPicPr>
            <a:picLocks noChangeAspect="1"/>
          </p:cNvPicPr>
          <p:nvPr/>
        </p:nvPicPr>
        <p:blipFill>
          <a:blip r:embed="rId2"/>
          <a:stretch>
            <a:fillRect/>
          </a:stretch>
        </p:blipFill>
        <p:spPr>
          <a:xfrm>
            <a:off x="457200" y="3535977"/>
            <a:ext cx="10668000" cy="2401820"/>
          </a:xfrm>
          <a:prstGeom prst="rect">
            <a:avLst/>
          </a:prstGeom>
        </p:spPr>
      </p:pic>
      <p:sp>
        <p:nvSpPr>
          <p:cNvPr id="12" name="Rectangle 11"/>
          <p:cNvSpPr/>
          <p:nvPr/>
        </p:nvSpPr>
        <p:spPr>
          <a:xfrm>
            <a:off x="-228600" y="5234543"/>
            <a:ext cx="5791200" cy="1631216"/>
          </a:xfrm>
          <a:prstGeom prst="rect">
            <a:avLst/>
          </a:prstGeom>
          <a:noFill/>
        </p:spPr>
        <p:txBody>
          <a:bodyPr wrap="squar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Product</a:t>
            </a:r>
          </a:p>
          <a:p>
            <a:pPr algn="ctr"/>
            <a:r>
              <a:rPr lang="en-US" sz="3200" dirty="0" smtClean="0">
                <a:ln w="0"/>
                <a:effectLst>
                  <a:outerShdw blurRad="38100" dist="19050" dir="2700000" algn="tl" rotWithShape="0">
                    <a:schemeClr val="dk1">
                      <a:alpha val="40000"/>
                    </a:schemeClr>
                  </a:outerShdw>
                </a:effectLst>
              </a:rPr>
              <a:t>What goes in to produce energy</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7162800" y="5249197"/>
            <a:ext cx="3903633"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smtClean="0">
                <a:ln/>
                <a:solidFill>
                  <a:schemeClr val="accent6">
                    <a:lumMod val="50000"/>
                  </a:schemeClr>
                </a:solidFill>
                <a:effectLst/>
              </a:rPr>
              <a:t>Reactant</a:t>
            </a:r>
          </a:p>
          <a:p>
            <a:pPr algn="ctr"/>
            <a:r>
              <a:rPr lang="en-US" sz="3600" b="1" dirty="0" smtClean="0">
                <a:ln/>
                <a:solidFill>
                  <a:schemeClr val="accent6">
                    <a:lumMod val="50000"/>
                  </a:schemeClr>
                </a:solidFill>
              </a:rPr>
              <a:t>What is produced</a:t>
            </a:r>
            <a:endParaRPr lang="en-US" sz="3600" b="1" cap="none" spc="0" dirty="0">
              <a:ln/>
              <a:solidFill>
                <a:schemeClr val="accent6">
                  <a:lumMod val="50000"/>
                </a:schemeClr>
              </a:solidFill>
              <a:effectLst/>
            </a:endParaRPr>
          </a:p>
        </p:txBody>
      </p:sp>
    </p:spTree>
    <p:extLst>
      <p:ext uri="{BB962C8B-B14F-4D97-AF65-F5344CB8AC3E}">
        <p14:creationId xmlns:p14="http://schemas.microsoft.com/office/powerpoint/2010/main" val="325278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sp>
        <p:nvSpPr>
          <p:cNvPr id="9" name="Rectangle 8"/>
          <p:cNvSpPr/>
          <p:nvPr/>
        </p:nvSpPr>
        <p:spPr>
          <a:xfrm>
            <a:off x="8704959" y="-118912"/>
            <a:ext cx="3215945" cy="646331"/>
          </a:xfrm>
          <a:prstGeom prst="rect">
            <a:avLst/>
          </a:prstGeom>
        </p:spPr>
        <p:txBody>
          <a:bodyPr wrap="none">
            <a:spAutoFit/>
          </a:bodyPr>
          <a:lstStyle/>
          <a:p>
            <a:r>
              <a:rPr lang="en-US" sz="3600" u="sng" dirty="0">
                <a:solidFill>
                  <a:schemeClr val="accent1">
                    <a:lumMod val="75000"/>
                  </a:schemeClr>
                </a:solidFill>
              </a:rPr>
              <a:t>6</a:t>
            </a:r>
            <a:r>
              <a:rPr lang="en-US" sz="3600" u="sng" baseline="30000" dirty="0">
                <a:solidFill>
                  <a:schemeClr val="accent1">
                    <a:lumMod val="75000"/>
                  </a:schemeClr>
                </a:solidFill>
              </a:rPr>
              <a:t>th</a:t>
            </a:r>
            <a:r>
              <a:rPr lang="en-US" sz="3600" u="sng" dirty="0">
                <a:solidFill>
                  <a:schemeClr val="accent1">
                    <a:lumMod val="75000"/>
                  </a:schemeClr>
                </a:solidFill>
              </a:rPr>
              <a:t> Grade </a:t>
            </a:r>
            <a:r>
              <a:rPr lang="en-US" sz="3600" u="sng" dirty="0" smtClean="0">
                <a:solidFill>
                  <a:schemeClr val="accent1">
                    <a:lumMod val="75000"/>
                  </a:schemeClr>
                </a:solidFill>
              </a:rPr>
              <a:t>PDN</a:t>
            </a:r>
            <a:endParaRPr lang="en-US" sz="3600" dirty="0"/>
          </a:p>
        </p:txBody>
      </p:sp>
      <p:sp>
        <p:nvSpPr>
          <p:cNvPr id="10" name="Rectangle 9"/>
          <p:cNvSpPr/>
          <p:nvPr/>
        </p:nvSpPr>
        <p:spPr>
          <a:xfrm>
            <a:off x="0" y="373210"/>
            <a:ext cx="12115800" cy="2308324"/>
          </a:xfrm>
          <a:prstGeom prst="rect">
            <a:avLst/>
          </a:prstGeom>
        </p:spPr>
        <p:txBody>
          <a:bodyPr wrap="square">
            <a:spAutoFit/>
          </a:bodyPr>
          <a:lstStyle/>
          <a:p>
            <a:pPr algn="ctr"/>
            <a:r>
              <a:rPr lang="en-US" sz="3600" dirty="0"/>
              <a:t>Students will complete a card sort in small groups over </a:t>
            </a:r>
            <a:r>
              <a:rPr lang="en-US" sz="3600" dirty="0" smtClean="0"/>
              <a:t>metals, non-metals, and metalloids</a:t>
            </a:r>
            <a:endParaRPr lang="en-US" sz="3600" dirty="0"/>
          </a:p>
          <a:p>
            <a:pPr algn="ctr"/>
            <a:r>
              <a:rPr lang="en-US" sz="3600" dirty="0"/>
              <a:t>Students will </a:t>
            </a:r>
            <a:r>
              <a:rPr lang="en-US" sz="3600" dirty="0" smtClean="0"/>
              <a:t>check/fix/add </a:t>
            </a:r>
            <a:r>
              <a:rPr lang="en-US" sz="3600" dirty="0"/>
              <a:t>answers to their </a:t>
            </a:r>
            <a:r>
              <a:rPr lang="en-US" sz="3600" dirty="0" smtClean="0"/>
              <a:t>metals, non-metals, metalloid foldable in their journal.</a:t>
            </a:r>
            <a:endParaRPr lang="en-US" sz="3600" dirty="0"/>
          </a:p>
        </p:txBody>
      </p:sp>
      <p:pic>
        <p:nvPicPr>
          <p:cNvPr id="11" name="Picture 10"/>
          <p:cNvPicPr>
            <a:picLocks noChangeAspect="1"/>
          </p:cNvPicPr>
          <p:nvPr/>
        </p:nvPicPr>
        <p:blipFill rotWithShape="1">
          <a:blip r:embed="rId2"/>
          <a:srcRect l="2728" t="12353" r="1516" b="4510"/>
          <a:stretch/>
        </p:blipFill>
        <p:spPr>
          <a:xfrm>
            <a:off x="152400" y="2681653"/>
            <a:ext cx="11201400" cy="4038601"/>
          </a:xfrm>
          <a:prstGeom prst="rect">
            <a:avLst/>
          </a:prstGeom>
        </p:spPr>
      </p:pic>
    </p:spTree>
    <p:extLst>
      <p:ext uri="{BB962C8B-B14F-4D97-AF65-F5344CB8AC3E}">
        <p14:creationId xmlns:p14="http://schemas.microsoft.com/office/powerpoint/2010/main" val="81622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1828800"/>
            <a:ext cx="7543800" cy="2971800"/>
          </a:xfrm>
        </p:spPr>
        <p:txBody>
          <a:bodyPr/>
          <a:lstStyle/>
          <a:p>
            <a:pPr algn="r"/>
            <a:r>
              <a:rPr lang="en-US" dirty="0" smtClean="0">
                <a:solidFill>
                  <a:schemeClr val="accent1">
                    <a:lumMod val="75000"/>
                  </a:schemeClr>
                </a:solidFill>
              </a:rPr>
              <a:t>7</a:t>
            </a:r>
            <a:r>
              <a:rPr lang="en-US" baseline="30000" dirty="0" smtClean="0">
                <a:solidFill>
                  <a:schemeClr val="accent1">
                    <a:lumMod val="75000"/>
                  </a:schemeClr>
                </a:solidFill>
              </a:rPr>
              <a:t>th</a:t>
            </a:r>
            <a:r>
              <a:rPr lang="en-US" dirty="0" smtClean="0">
                <a:solidFill>
                  <a:schemeClr val="accent1">
                    <a:lumMod val="75000"/>
                  </a:schemeClr>
                </a:solidFill>
              </a:rPr>
              <a:t> Grade Agenda</a:t>
            </a:r>
            <a:endParaRPr lang="en-US" dirty="0">
              <a:solidFill>
                <a:schemeClr val="accent1">
                  <a:lumMod val="75000"/>
                </a:schemeClr>
              </a:solidFill>
            </a:endParaRPr>
          </a:p>
        </p:txBody>
      </p:sp>
      <p:sp>
        <p:nvSpPr>
          <p:cNvPr id="3" name="Subtitle 2"/>
          <p:cNvSpPr>
            <a:spLocks noGrp="1"/>
          </p:cNvSpPr>
          <p:nvPr>
            <p:ph type="subTitle" idx="1"/>
          </p:nvPr>
        </p:nvSpPr>
        <p:spPr>
          <a:xfrm>
            <a:off x="2133600" y="1295400"/>
            <a:ext cx="8304213" cy="5334000"/>
          </a:xfrm>
        </p:spPr>
        <p:txBody>
          <a:bodyPr>
            <a:normAutofit/>
          </a:bodyPr>
          <a:lstStyle/>
          <a:p>
            <a:pPr marL="457200" indent="-457200">
              <a:buAutoNum type="arabicPeriod"/>
            </a:pPr>
            <a:r>
              <a:rPr lang="en-US" sz="4800" dirty="0" smtClean="0"/>
              <a:t>PDN</a:t>
            </a:r>
          </a:p>
          <a:p>
            <a:pPr marL="457200" indent="-457200">
              <a:buAutoNum type="arabicPeriod"/>
            </a:pPr>
            <a:r>
              <a:rPr lang="en-US" sz="4800" dirty="0" smtClean="0"/>
              <a:t>Finish Cycles of Matter Book</a:t>
            </a:r>
          </a:p>
          <a:p>
            <a:pPr marL="457200" indent="-457200">
              <a:buAutoNum type="arabicPeriod"/>
            </a:pPr>
            <a:r>
              <a:rPr lang="en-US" sz="4800" dirty="0" smtClean="0"/>
              <a:t>Receive Homework that WILL be collected on Friday for a grade</a:t>
            </a:r>
          </a:p>
          <a:p>
            <a:pPr marL="457200" indent="-457200">
              <a:buAutoNum type="arabicPeriod"/>
            </a:pPr>
            <a:r>
              <a:rPr lang="en-US" sz="4800" dirty="0" smtClean="0"/>
              <a:t>DOL Quiz</a:t>
            </a:r>
          </a:p>
          <a:p>
            <a:pPr marL="457200" indent="-457200">
              <a:buAutoNum type="arabicPeriod"/>
            </a:pPr>
            <a:endParaRPr lang="en-US" dirty="0"/>
          </a:p>
        </p:txBody>
      </p:sp>
    </p:spTree>
    <p:extLst>
      <p:ext uri="{BB962C8B-B14F-4D97-AF65-F5344CB8AC3E}">
        <p14:creationId xmlns:p14="http://schemas.microsoft.com/office/powerpoint/2010/main" val="258474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23900"/>
            <a:ext cx="9296400" cy="1447800"/>
          </a:xfrm>
        </p:spPr>
        <p:txBody>
          <a:bodyPr/>
          <a:lstStyle/>
          <a:p>
            <a:pPr algn="r"/>
            <a:r>
              <a:rPr lang="en-US" u="sng" dirty="0" smtClean="0">
                <a:solidFill>
                  <a:schemeClr val="accent1">
                    <a:lumMod val="75000"/>
                  </a:schemeClr>
                </a:solidFill>
              </a:rPr>
              <a:t>6</a:t>
            </a:r>
            <a:r>
              <a:rPr lang="en-US" u="sng" baseline="30000" dirty="0" smtClean="0">
                <a:solidFill>
                  <a:schemeClr val="accent1">
                    <a:lumMod val="75000"/>
                  </a:schemeClr>
                </a:solidFill>
              </a:rPr>
              <a:t>th</a:t>
            </a:r>
            <a:r>
              <a:rPr lang="en-US" u="sng" dirty="0" smtClean="0">
                <a:solidFill>
                  <a:schemeClr val="accent1">
                    <a:lumMod val="75000"/>
                  </a:schemeClr>
                </a:solidFill>
              </a:rPr>
              <a:t> Grade Agenda</a:t>
            </a:r>
            <a:endParaRPr lang="en-US" u="sng" dirty="0">
              <a:solidFill>
                <a:schemeClr val="accent1">
                  <a:lumMod val="75000"/>
                </a:schemeClr>
              </a:solidFill>
            </a:endParaRPr>
          </a:p>
        </p:txBody>
      </p:sp>
      <p:sp>
        <p:nvSpPr>
          <p:cNvPr id="3" name="Content Placeholder 2"/>
          <p:cNvSpPr>
            <a:spLocks noGrp="1"/>
          </p:cNvSpPr>
          <p:nvPr>
            <p:ph idx="1"/>
          </p:nvPr>
        </p:nvSpPr>
        <p:spPr>
          <a:xfrm>
            <a:off x="2209800" y="914400"/>
            <a:ext cx="9296400" cy="5334000"/>
          </a:xfrm>
        </p:spPr>
        <p:txBody>
          <a:bodyPr>
            <a:normAutofit/>
          </a:bodyPr>
          <a:lstStyle/>
          <a:p>
            <a:r>
              <a:rPr lang="en-US" sz="4800" dirty="0" smtClean="0"/>
              <a:t>1. PDN</a:t>
            </a:r>
          </a:p>
          <a:p>
            <a:r>
              <a:rPr lang="en-US" sz="4800" dirty="0" smtClean="0"/>
              <a:t>2. DOL Quiz with Clickers</a:t>
            </a:r>
          </a:p>
          <a:p>
            <a:r>
              <a:rPr lang="en-US" sz="4800" dirty="0" smtClean="0"/>
              <a:t>3. Essential Question</a:t>
            </a:r>
          </a:p>
          <a:p>
            <a:r>
              <a:rPr lang="en-US" sz="4800" dirty="0" smtClean="0"/>
              <a:t>4. Density Foldable</a:t>
            </a:r>
          </a:p>
          <a:p>
            <a:r>
              <a:rPr lang="en-US" sz="4800" dirty="0" smtClean="0"/>
              <a:t>5. Exit Slip</a:t>
            </a:r>
            <a:endParaRPr lang="en-US" sz="4800" dirty="0"/>
          </a:p>
        </p:txBody>
      </p:sp>
    </p:spTree>
    <p:extLst>
      <p:ext uri="{BB962C8B-B14F-4D97-AF65-F5344CB8AC3E}">
        <p14:creationId xmlns:p14="http://schemas.microsoft.com/office/powerpoint/2010/main" val="152728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atercolor Wedding 16x9">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colorWedding_16x9.potx" id="{D58A2463-0CA6-4FC5-9DE0-36068EFA8F51}" vid="{A2BB13D7-0A02-4505-8110-9455F5B96B23}"/>
    </a:ext>
  </a:extLst>
</a:theme>
</file>

<file path=ppt/theme/theme2.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CD17F62-7DAD-4674-AAB4-FAEC48645B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Wedding photo album (Watercolor design, widescreen)</Template>
  <TotalTime>0</TotalTime>
  <Words>426</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Gabriola</vt:lpstr>
      <vt:lpstr>Palatino Linotype</vt:lpstr>
      <vt:lpstr>Watercolor Wedding 16x9</vt:lpstr>
      <vt:lpstr>September 8, 2016</vt:lpstr>
      <vt:lpstr>7th Grade Tek7.5B</vt:lpstr>
      <vt:lpstr>6th Grade Tek6.6B</vt:lpstr>
      <vt:lpstr>6th Grade Essential Question</vt:lpstr>
      <vt:lpstr>7th Grade Essential Question</vt:lpstr>
      <vt:lpstr>PowerPoint Presentation</vt:lpstr>
      <vt:lpstr>PowerPoint Presentation</vt:lpstr>
      <vt:lpstr>7th Grade Agenda</vt:lpstr>
      <vt:lpstr>6th Grade Agenda</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2016-09-08T11:47:48Z</dcterms:created>
  <dcterms:modified xsi:type="dcterms:W3CDTF">2016-09-08T12:33:22Z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TC038959009991</vt:lpwstr>
  </property>
</Properties>
</file>