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954838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6" d="100"/>
          <a:sy n="76" d="100"/>
        </p:scale>
        <p:origin x="216" y="3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0"/>
            <a:ext cx="8001000" cy="737559"/>
          </a:xfrm>
        </p:spPr>
        <p:txBody>
          <a:bodyPr>
            <a:normAutofit fontScale="90000"/>
          </a:bodyPr>
          <a:lstStyle/>
          <a:p>
            <a:r>
              <a:rPr lang="en-US" u="sng" dirty="0" smtClean="0"/>
              <a:t>September 7, 2017</a:t>
            </a:r>
            <a:endParaRPr lang="en-US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143" y="897147"/>
            <a:ext cx="11947585" cy="6116128"/>
          </a:xfrm>
        </p:spPr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1. PDN for 7</a:t>
            </a:r>
            <a:r>
              <a:rPr lang="en-US" sz="4000" baseline="30000" dirty="0" smtClean="0">
                <a:solidFill>
                  <a:schemeClr val="tx1"/>
                </a:solidFill>
              </a:rPr>
              <a:t>th</a:t>
            </a:r>
            <a:r>
              <a:rPr lang="en-US" sz="4000" dirty="0" smtClean="0">
                <a:solidFill>
                  <a:schemeClr val="tx1"/>
                </a:solidFill>
              </a:rPr>
              <a:t> Grade / Card Sort for 6</a:t>
            </a:r>
            <a:r>
              <a:rPr lang="en-US" sz="4000" baseline="30000" dirty="0" smtClean="0">
                <a:solidFill>
                  <a:schemeClr val="tx1"/>
                </a:solidFill>
              </a:rPr>
              <a:t>th</a:t>
            </a:r>
            <a:r>
              <a:rPr lang="en-US" sz="4000" dirty="0" smtClean="0">
                <a:solidFill>
                  <a:schemeClr val="tx1"/>
                </a:solidFill>
              </a:rPr>
              <a:t> Grade</a:t>
            </a:r>
            <a:endParaRPr lang="en-US" sz="4000" dirty="0">
              <a:solidFill>
                <a:schemeClr val="tx1"/>
              </a:solidFill>
            </a:endParaRPr>
          </a:p>
          <a:p>
            <a:r>
              <a:rPr lang="en-US" sz="4000" dirty="0" smtClean="0">
                <a:solidFill>
                  <a:schemeClr val="tx1"/>
                </a:solidFill>
              </a:rPr>
              <a:t>2. Sharpen Pencil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3. Sit 1 boy / 1 girl UNLESS I assigned you a seat</a:t>
            </a:r>
          </a:p>
          <a:p>
            <a:r>
              <a:rPr lang="en-US" sz="4000" dirty="0" smtClean="0">
                <a:solidFill>
                  <a:schemeClr val="tx1"/>
                </a:solidFill>
              </a:rPr>
              <a:t>4. 7</a:t>
            </a:r>
            <a:r>
              <a:rPr lang="en-US" sz="4000" baseline="30000" dirty="0" smtClean="0">
                <a:solidFill>
                  <a:schemeClr val="tx1"/>
                </a:solidFill>
              </a:rPr>
              <a:t>th</a:t>
            </a:r>
            <a:r>
              <a:rPr lang="en-US" sz="4000" dirty="0" smtClean="0">
                <a:solidFill>
                  <a:schemeClr val="tx1"/>
                </a:solidFill>
              </a:rPr>
              <a:t> Grade Open Textbook and read to 	complete PDN</a:t>
            </a:r>
          </a:p>
          <a:p>
            <a:r>
              <a:rPr lang="en-US" sz="4000" dirty="0">
                <a:solidFill>
                  <a:schemeClr val="tx1"/>
                </a:solidFill>
              </a:rPr>
              <a:t>	</a:t>
            </a:r>
            <a:r>
              <a:rPr lang="en-US" sz="4000" dirty="0" smtClean="0">
                <a:solidFill>
                  <a:schemeClr val="tx1"/>
                </a:solidFill>
              </a:rPr>
              <a:t>6</a:t>
            </a:r>
            <a:r>
              <a:rPr lang="en-US" sz="4000" baseline="30000" dirty="0" smtClean="0">
                <a:solidFill>
                  <a:schemeClr val="tx1"/>
                </a:solidFill>
              </a:rPr>
              <a:t>th</a:t>
            </a:r>
            <a:r>
              <a:rPr lang="en-US" sz="4000" dirty="0" smtClean="0">
                <a:solidFill>
                  <a:schemeClr val="tx1"/>
                </a:solidFill>
              </a:rPr>
              <a:t> Grade Complete Card Sort with Table 	Partner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3578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017917"/>
            <a:ext cx="5753819" cy="76343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u="sng" dirty="0" smtClean="0">
                <a:solidFill>
                  <a:schemeClr val="tx1"/>
                </a:solidFill>
              </a:rPr>
              <a:t>7</a:t>
            </a:r>
            <a:r>
              <a:rPr lang="en-US" sz="5400" u="sng" baseline="30000" dirty="0" smtClean="0">
                <a:solidFill>
                  <a:schemeClr val="tx1"/>
                </a:solidFill>
              </a:rPr>
              <a:t>th</a:t>
            </a:r>
            <a:r>
              <a:rPr lang="en-US" sz="5400" u="sng" dirty="0" smtClean="0">
                <a:solidFill>
                  <a:schemeClr val="tx1"/>
                </a:solidFill>
              </a:rPr>
              <a:t> grade </a:t>
            </a:r>
          </a:p>
          <a:p>
            <a:pPr marL="0" indent="0">
              <a:buNone/>
            </a:pPr>
            <a:r>
              <a:rPr lang="en-US" sz="5400" dirty="0" smtClean="0">
                <a:solidFill>
                  <a:schemeClr val="tx1"/>
                </a:solidFill>
              </a:rPr>
              <a:t>LO: We will compare/contrast organic versus inorganic compounds.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64369" y="0"/>
            <a:ext cx="619664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/>
              <a:t>6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r>
              <a:rPr lang="en-US" sz="4800" dirty="0" smtClean="0"/>
              <a:t>LO: We will investigate physical and chemical properties of matter thru a Lemon Observation Lab.</a:t>
            </a:r>
            <a:endParaRPr lang="en-US" sz="4800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5572664" y="586596"/>
            <a:ext cx="34506" cy="6029864"/>
          </a:xfrm>
          <a:prstGeom prst="line">
            <a:avLst/>
          </a:prstGeom>
          <a:ln w="57150">
            <a:solidFill>
              <a:schemeClr val="accent2">
                <a:lumMod val="20000"/>
                <a:lumOff val="8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235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64369" y="0"/>
            <a:ext cx="619664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/>
              <a:t>6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r>
              <a:rPr lang="en-US" sz="4800" dirty="0" smtClean="0"/>
              <a:t>DOL: I will complete written assessment questions over properties of matter.</a:t>
            </a:r>
            <a:endParaRPr lang="en-US" sz="4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572664" y="586596"/>
            <a:ext cx="34506" cy="6029864"/>
          </a:xfrm>
          <a:prstGeom prst="line">
            <a:avLst/>
          </a:prstGeom>
          <a:ln w="57150">
            <a:solidFill>
              <a:schemeClr val="accent2">
                <a:lumMod val="20000"/>
                <a:lumOff val="8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2784" y="126521"/>
            <a:ext cx="526499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/>
              <a:t>7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r>
              <a:rPr lang="en-US" sz="4800" dirty="0" smtClean="0"/>
              <a:t>DOL: I will complete written assessment questions over organic compounds.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940439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64369" y="0"/>
            <a:ext cx="6196642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/>
              <a:t>6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pPr marL="914400" indent="-914400">
              <a:buAutoNum type="arabicPeriod"/>
            </a:pPr>
            <a:r>
              <a:rPr lang="en-US" sz="4800" dirty="0" smtClean="0"/>
              <a:t>Lab Safety Card Sort</a:t>
            </a:r>
          </a:p>
          <a:p>
            <a:pPr marL="914400" indent="-914400">
              <a:buAutoNum type="arabicPeriod"/>
            </a:pPr>
            <a:r>
              <a:rPr lang="en-US" sz="4800" dirty="0" smtClean="0"/>
              <a:t>Power Point </a:t>
            </a:r>
          </a:p>
          <a:p>
            <a:pPr marL="914400" indent="-914400">
              <a:buAutoNum type="arabicPeriod"/>
            </a:pPr>
            <a:r>
              <a:rPr lang="en-US" sz="4800" dirty="0" smtClean="0"/>
              <a:t>Card Sort</a:t>
            </a:r>
          </a:p>
          <a:p>
            <a:pPr marL="914400" indent="-914400">
              <a:buAutoNum type="arabicPeriod"/>
            </a:pPr>
            <a:r>
              <a:rPr lang="en-US" sz="4800" dirty="0" smtClean="0"/>
              <a:t>DOL</a:t>
            </a:r>
            <a:endParaRPr lang="en-US" sz="4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572664" y="586596"/>
            <a:ext cx="34506" cy="6029864"/>
          </a:xfrm>
          <a:prstGeom prst="line">
            <a:avLst/>
          </a:prstGeom>
          <a:ln w="57150">
            <a:solidFill>
              <a:schemeClr val="accent2">
                <a:lumMod val="20000"/>
                <a:lumOff val="80000"/>
                <a:alpha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2784" y="126521"/>
            <a:ext cx="526499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u="sng" dirty="0" smtClean="0"/>
              <a:t>7</a:t>
            </a:r>
            <a:r>
              <a:rPr lang="en-US" sz="5400" u="sng" baseline="30000" dirty="0" smtClean="0"/>
              <a:t>th</a:t>
            </a:r>
            <a:r>
              <a:rPr lang="en-US" sz="5400" u="sng" dirty="0" smtClean="0"/>
              <a:t> Grade</a:t>
            </a:r>
          </a:p>
          <a:p>
            <a:pPr marL="914400" indent="-914400">
              <a:buAutoNum type="arabicPeriod"/>
            </a:pPr>
            <a:r>
              <a:rPr lang="en-US" sz="4800" dirty="0" smtClean="0"/>
              <a:t>PDN</a:t>
            </a:r>
          </a:p>
          <a:p>
            <a:pPr marL="914400" indent="-914400">
              <a:buAutoNum type="arabicPeriod"/>
            </a:pPr>
            <a:r>
              <a:rPr lang="en-US" sz="4800" dirty="0" smtClean="0"/>
              <a:t>Review </a:t>
            </a:r>
            <a:r>
              <a:rPr lang="en-US" sz="4800" dirty="0" err="1" smtClean="0"/>
              <a:t>Chnops</a:t>
            </a:r>
            <a:endParaRPr lang="en-US" sz="4800" dirty="0" smtClean="0"/>
          </a:p>
          <a:p>
            <a:pPr marL="914400" indent="-914400">
              <a:buAutoNum type="arabicPeriod"/>
            </a:pPr>
            <a:r>
              <a:rPr lang="en-US" sz="4800" dirty="0" smtClean="0"/>
              <a:t>Card Sort</a:t>
            </a:r>
          </a:p>
          <a:p>
            <a:pPr marL="914400" indent="-914400">
              <a:buAutoNum type="arabicPeriod"/>
            </a:pPr>
            <a:r>
              <a:rPr lang="en-US" sz="4800" dirty="0" smtClean="0"/>
              <a:t>DOL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616793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-224287" y="0"/>
            <a:ext cx="582283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/>
            <a:r>
              <a:rPr lang="en-US" sz="2800" u="sng" dirty="0" smtClean="0">
                <a:latin typeface="Times New Roman" panose="02020603050405020304" pitchFamily="18" charset="0"/>
              </a:rPr>
              <a:t>6</a:t>
            </a:r>
            <a:r>
              <a:rPr lang="en-US" sz="2800" u="sng" baseline="30000" dirty="0" smtClean="0">
                <a:latin typeface="Times New Roman" panose="02020603050405020304" pitchFamily="18" charset="0"/>
              </a:rPr>
              <a:t>th</a:t>
            </a:r>
            <a:r>
              <a:rPr lang="en-US" sz="2800" u="sng" dirty="0" smtClean="0">
                <a:latin typeface="Times New Roman" panose="02020603050405020304" pitchFamily="18" charset="0"/>
              </a:rPr>
              <a:t> Grade TEKS</a:t>
            </a:r>
          </a:p>
          <a:p>
            <a:pPr marL="457200"/>
            <a:endParaRPr lang="en-US" sz="2400" dirty="0">
              <a:latin typeface="Times New Roman" panose="02020603050405020304" pitchFamily="18" charset="0"/>
            </a:endParaRPr>
          </a:p>
          <a:p>
            <a:pPr marL="457200"/>
            <a:r>
              <a:rPr lang="en-US" sz="1600" dirty="0" smtClean="0">
                <a:latin typeface="Times New Roman" panose="02020603050405020304" pitchFamily="18" charset="0"/>
              </a:rPr>
              <a:t>(</a:t>
            </a:r>
            <a:r>
              <a:rPr lang="en-US" sz="1600" dirty="0">
                <a:latin typeface="Times New Roman" panose="02020603050405020304" pitchFamily="18" charset="0"/>
              </a:rPr>
              <a:t>5)  Matter and energy. The student knows the differences between elements and compounds. The student is expected to:</a:t>
            </a:r>
          </a:p>
          <a:p>
            <a:pPr marL="914400"/>
            <a:r>
              <a:rPr lang="en-US" sz="1600" dirty="0">
                <a:latin typeface="Times New Roman" panose="02020603050405020304" pitchFamily="18" charset="0"/>
              </a:rPr>
              <a:t>(A)  know that an element is a pure substance represented by chemical symbols;</a:t>
            </a:r>
          </a:p>
          <a:p>
            <a:pPr marL="914400"/>
            <a:r>
              <a:rPr lang="en-US" sz="1600" dirty="0">
                <a:latin typeface="Times New Roman" panose="02020603050405020304" pitchFamily="18" charset="0"/>
              </a:rPr>
              <a:t>(B)  recognize that a limited number of the many known elements comprise the largest portion of solid Earth, living matter, oceans, and the atmosphere;</a:t>
            </a:r>
          </a:p>
          <a:p>
            <a:pPr marL="914400"/>
            <a:r>
              <a:rPr lang="en-US" sz="1600" dirty="0">
                <a:latin typeface="Times New Roman" panose="02020603050405020304" pitchFamily="18" charset="0"/>
              </a:rPr>
              <a:t>(C)  differentiate between elements and compounds on the most basic level; and</a:t>
            </a:r>
          </a:p>
          <a:p>
            <a:pPr marL="914400"/>
            <a:r>
              <a:rPr lang="en-US" sz="1600" dirty="0">
                <a:latin typeface="Times New Roman" panose="02020603050405020304" pitchFamily="18" charset="0"/>
              </a:rPr>
              <a:t>(D)  identify the formation of a new substance by using the evidence of a possible chemical change such as production of a gas, change in temperature, production of a precipitate, or color change.</a:t>
            </a:r>
          </a:p>
          <a:p>
            <a:pPr marL="457200"/>
            <a:r>
              <a:rPr lang="en-US" sz="1600" dirty="0">
                <a:latin typeface="Times New Roman" panose="02020603050405020304" pitchFamily="18" charset="0"/>
              </a:rPr>
              <a:t>(6)  Matter and energy. The student knows matter has physical properties that can be used for classification. The student is expected to:</a:t>
            </a:r>
          </a:p>
          <a:p>
            <a:pPr marL="914400"/>
            <a:r>
              <a:rPr lang="en-US" sz="1600" dirty="0">
                <a:latin typeface="Times New Roman" panose="02020603050405020304" pitchFamily="18" charset="0"/>
              </a:rPr>
              <a:t>(A)  compare metals, nonmetals, and metalloids using physical properties such as luster, conductivity, or malleability;</a:t>
            </a:r>
          </a:p>
          <a:p>
            <a:pPr marL="914400"/>
            <a:r>
              <a:rPr lang="en-US" sz="1600" dirty="0">
                <a:latin typeface="Times New Roman" panose="02020603050405020304" pitchFamily="18" charset="0"/>
              </a:rPr>
              <a:t>(B)  calculate density to identify an unknown substance; and</a:t>
            </a:r>
          </a:p>
          <a:p>
            <a:pPr marL="914400"/>
            <a:r>
              <a:rPr lang="en-US" sz="1600" dirty="0">
                <a:latin typeface="Times New Roman" panose="02020603050405020304" pitchFamily="18" charset="0"/>
              </a:rPr>
              <a:t>(C)  test the physical properties of minerals, including hardness, color, luster, and streak.</a:t>
            </a:r>
            <a:endParaRPr lang="en-US" sz="1600" b="0" i="0" dirty="0">
              <a:effectLst/>
              <a:latin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828581" y="-235189"/>
            <a:ext cx="6096000" cy="61555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 smtClean="0"/>
          </a:p>
          <a:p>
            <a:pPr algn="ctr"/>
            <a:r>
              <a:rPr lang="en-US" sz="4000" u="sng" dirty="0" smtClean="0"/>
              <a:t>7</a:t>
            </a:r>
            <a:r>
              <a:rPr lang="en-US" sz="4000" u="sng" baseline="30000" dirty="0" smtClean="0"/>
              <a:t>th</a:t>
            </a:r>
            <a:r>
              <a:rPr lang="en-US" sz="4000" u="sng" dirty="0" smtClean="0"/>
              <a:t> Grade TEKS</a:t>
            </a:r>
          </a:p>
          <a:p>
            <a:r>
              <a:rPr lang="en-US" sz="2800" dirty="0" smtClean="0"/>
              <a:t>(</a:t>
            </a:r>
            <a:r>
              <a:rPr lang="en-US" sz="2800" dirty="0"/>
              <a:t>6)  Matter and energy. The student knows that matter has physical and chemical properties and can undergo physical and chemical changes. The student is expected to:</a:t>
            </a:r>
          </a:p>
          <a:p>
            <a:endParaRPr lang="en-US" sz="2800" dirty="0"/>
          </a:p>
          <a:p>
            <a:r>
              <a:rPr lang="en-US" sz="2800" dirty="0"/>
              <a:t>(A)  identify that organic compounds contain carbon and other elements such as hydrogen, oxygen, phosphorus, nitrogen, or sulfur</a:t>
            </a:r>
          </a:p>
        </p:txBody>
      </p:sp>
    </p:spTree>
    <p:extLst>
      <p:ext uri="{BB962C8B-B14F-4D97-AF65-F5344CB8AC3E}">
        <p14:creationId xmlns:p14="http://schemas.microsoft.com/office/powerpoint/2010/main" val="2274193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45500" y="163751"/>
            <a:ext cx="1386818" cy="6186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C</a:t>
            </a:r>
          </a:p>
          <a:p>
            <a:pPr algn="ctr"/>
            <a:r>
              <a:rPr lang="en-US" sz="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H</a:t>
            </a:r>
          </a:p>
          <a:p>
            <a:pPr algn="ctr"/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N</a:t>
            </a:r>
          </a:p>
          <a:p>
            <a:pPr algn="ctr"/>
            <a:r>
              <a:rPr lang="en-US" sz="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O</a:t>
            </a:r>
          </a:p>
          <a:p>
            <a:pPr algn="ctr"/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P</a:t>
            </a:r>
          </a:p>
          <a:p>
            <a:pPr algn="ctr"/>
            <a:r>
              <a:rPr lang="en-US" sz="6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</a:t>
            </a:r>
          </a:p>
        </p:txBody>
      </p:sp>
      <p:sp>
        <p:nvSpPr>
          <p:cNvPr id="5" name="Rectangle 4"/>
          <p:cNvSpPr/>
          <p:nvPr/>
        </p:nvSpPr>
        <p:spPr>
          <a:xfrm>
            <a:off x="1547027" y="284519"/>
            <a:ext cx="2214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arbon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83318" y="1328617"/>
            <a:ext cx="303159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ydrogen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568151" y="2333575"/>
            <a:ext cx="25571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itrogen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61740" y="3336859"/>
            <a:ext cx="222689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xygen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98359" y="4340143"/>
            <a:ext cx="30925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otassium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483318" y="5314100"/>
            <a:ext cx="15921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ulfur</a:t>
            </a:r>
            <a:endParaRPr lang="en-US" sz="5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490873" y="258922"/>
            <a:ext cx="676041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If the Chemical Formula Has___ then it is ____.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977442" y="3430285"/>
            <a:ext cx="676041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If the Chemical Formula does not have  ______ then it is ____.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262049" y="1089918"/>
            <a:ext cx="27190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Carbon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80194" y="1920914"/>
            <a:ext cx="29274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Organic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820687" y="5010222"/>
            <a:ext cx="271901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Carbon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708911" y="5934670"/>
            <a:ext cx="339868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Inorganic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62008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31</TotalTime>
  <Words>224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Century Gothic</vt:lpstr>
      <vt:lpstr>Times New Roman</vt:lpstr>
      <vt:lpstr>Wingdings 3</vt:lpstr>
      <vt:lpstr>Slice</vt:lpstr>
      <vt:lpstr>September 7, 2017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Dallas ISD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September 7, 2017</dc:title>
  <dc:creator>Pease, Katherine J</dc:creator>
  <cp:lastModifiedBy>Pease, Katherine J</cp:lastModifiedBy>
  <cp:revision>4</cp:revision>
  <cp:lastPrinted>2017-09-07T12:37:52Z</cp:lastPrinted>
  <dcterms:created xsi:type="dcterms:W3CDTF">2017-09-07T12:06:24Z</dcterms:created>
  <dcterms:modified xsi:type="dcterms:W3CDTF">2017-09-07T12:38:23Z</dcterms:modified>
</cp:coreProperties>
</file>