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2"/>
  </p:notesMasterIdLst>
  <p:handoutMasterIdLst>
    <p:handoutMasterId r:id="rId13"/>
  </p:handoutMasterIdLst>
  <p:sldIdLst>
    <p:sldId id="281" r:id="rId3"/>
    <p:sldId id="282" r:id="rId4"/>
    <p:sldId id="288" r:id="rId5"/>
    <p:sldId id="289" r:id="rId6"/>
    <p:sldId id="290" r:id="rId7"/>
    <p:sldId id="291" r:id="rId8"/>
    <p:sldId id="292" r:id="rId9"/>
    <p:sldId id="293" r:id="rId10"/>
    <p:sldId id="286" r:id="rId11"/>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1">
          <p15:clr>
            <a:srgbClr val="A4A3A4"/>
          </p15:clr>
        </p15:guide>
        <p15:guide id="3" orient="horz" pos="3859">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65960" autoAdjust="0"/>
  </p:normalViewPr>
  <p:slideViewPr>
    <p:cSldViewPr snapToGrid="0">
      <p:cViewPr>
        <p:scale>
          <a:sx n="66" d="100"/>
          <a:sy n="66" d="100"/>
        </p:scale>
        <p:origin x="1180" y="80"/>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68" d="100"/>
        <a:sy n="168"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9/5/2017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9/5/2017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Grasslands</a:t>
            </a:r>
          </a:p>
          <a:p>
            <a:r>
              <a:rPr lang="en-US" dirty="0"/>
              <a:t>(Basic)</a:t>
            </a:r>
          </a:p>
          <a:p>
            <a:endParaRPr lang="en-US" dirty="0"/>
          </a:p>
          <a:p>
            <a:pPr marL="0" indent="0">
              <a:buFont typeface="Arial" pitchFamily="34" charset="0"/>
              <a:buNone/>
            </a:pPr>
            <a:r>
              <a:rPr lang="en-US" b="1" dirty="0"/>
              <a:t>Note: </a:t>
            </a:r>
            <a:r>
              <a:rPr lang="en-US" dirty="0"/>
              <a:t>This template is optimized </a:t>
            </a:r>
            <a:r>
              <a:rPr lang="en-US" b="0" dirty="0"/>
              <a:t>for PowerPoint 2010</a:t>
            </a:r>
            <a:r>
              <a:rPr lang="en-US" b="0" baseline="0" dirty="0"/>
              <a:t> and </a:t>
            </a:r>
            <a:r>
              <a:rPr lang="en-US" dirty="0"/>
              <a:t>uses a </a:t>
            </a:r>
            <a:r>
              <a:rPr lang="en-US" b="0" dirty="0"/>
              <a:t>video background. </a:t>
            </a:r>
            <a:r>
              <a:rPr lang="en-US" dirty="0"/>
              <a:t>If used in PowerPoint 2007, video elements will play, but all content will be covered by video background when in slideshow. If used in PowerPoint 2003, video will not play, but the poster frame of the videos will remain in place as a</a:t>
            </a:r>
            <a:r>
              <a:rPr lang="en-US" baseline="0" dirty="0"/>
              <a:t> static</a:t>
            </a:r>
            <a:r>
              <a:rPr lang="en-US" dirty="0"/>
              <a:t> image. </a:t>
            </a:r>
            <a:br>
              <a:rPr lang="en-US" dirty="0"/>
            </a:br>
            <a:endParaRPr lang="en-US" dirty="0"/>
          </a:p>
          <a:p>
            <a:pPr marL="0" lvl="0" indent="0">
              <a:buFont typeface="+mj-lt"/>
              <a:buNone/>
            </a:pPr>
            <a:r>
              <a:rPr lang="en-US" baseline="0" dirty="0"/>
              <a:t>The</a:t>
            </a:r>
            <a:r>
              <a:rPr lang="en-US" b="0" baseline="0" dirty="0"/>
              <a:t> v</a:t>
            </a:r>
            <a:r>
              <a:rPr lang="en-US" b="0" dirty="0"/>
              <a:t>ideo:</a:t>
            </a:r>
            <a:endParaRPr lang="en-US" b="0" baseline="0" dirty="0"/>
          </a:p>
          <a:p>
            <a:pPr marL="685800" lvl="1" indent="-228600">
              <a:buFont typeface="+mj-lt"/>
              <a:buAutoNum type="arabicPeriod"/>
            </a:pPr>
            <a:r>
              <a:rPr lang="en-US" baseline="0" dirty="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Is 30 seconds long.</a:t>
            </a:r>
            <a:endParaRPr lang="en-US" dirty="0"/>
          </a:p>
          <a:p>
            <a:pPr marL="685800" lvl="1" indent="-228600">
              <a:buFont typeface="+mj-lt"/>
              <a:buAutoNum type="arabicPeriod"/>
            </a:pPr>
            <a:r>
              <a:rPr lang="en-US" baseline="0" dirty="0"/>
              <a:t>Seamlessly loops for infinite playback.</a:t>
            </a:r>
            <a:br>
              <a:rPr lang="en-US" baseline="0" dirty="0"/>
            </a:br>
            <a:endParaRPr lang="en-US" baseline="0" dirty="0"/>
          </a:p>
          <a:p>
            <a:pPr marL="0" lvl="0" indent="0">
              <a:buFont typeface="+mj-lt"/>
              <a:buNone/>
            </a:pPr>
            <a:r>
              <a:rPr lang="en-US" baseline="0" dirty="0"/>
              <a:t>To </a:t>
            </a:r>
            <a:r>
              <a:rPr lang="en-US" b="0" baseline="0" dirty="0"/>
              <a:t>add slides or change layout, do the following:</a:t>
            </a:r>
          </a:p>
          <a:p>
            <a:pPr marL="685800" lvl="1" indent="-228600">
              <a:buFont typeface="+mj-lt"/>
              <a:buAutoNum type="arabicPeriod"/>
            </a:pPr>
            <a:r>
              <a:rPr lang="en-US" baseline="0" dirty="0"/>
              <a:t>To add a new slide, </a:t>
            </a:r>
            <a:r>
              <a:rPr lang="en-US" sz="120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the arrow under </a:t>
            </a:r>
            <a:r>
              <a:rPr lang="en-US" sz="1200" b="1" kern="1200" dirty="0">
                <a:solidFill>
                  <a:schemeClr val="tx1"/>
                </a:solidFill>
                <a:effectLst/>
                <a:latin typeface="+mn-lt"/>
                <a:ea typeface="+mn-ea"/>
                <a:cs typeface="+mn-cs"/>
              </a:rPr>
              <a:t>New Slide</a:t>
            </a:r>
            <a:r>
              <a:rPr lang="en-US" sz="1200" kern="1200" dirty="0">
                <a:solidFill>
                  <a:schemeClr val="tx1"/>
                </a:solidFill>
                <a:effectLst/>
                <a:latin typeface="+mn-lt"/>
                <a:ea typeface="+mn-ea"/>
                <a:cs typeface="+mn-cs"/>
              </a:rPr>
              <a:t>, then click under </a:t>
            </a:r>
            <a:r>
              <a:rPr lang="en-US" sz="1200" b="1" kern="1200" dirty="0">
                <a:solidFill>
                  <a:schemeClr val="tx1"/>
                </a:solidFill>
                <a:effectLst/>
                <a:latin typeface="+mn-lt"/>
                <a:ea typeface="+mn-ea"/>
                <a:cs typeface="+mn-cs"/>
              </a:rPr>
              <a:t>Motion Background Theme</a:t>
            </a:r>
            <a:r>
              <a:rPr lang="en-US" sz="1200" kern="1200" dirty="0">
                <a:solidFill>
                  <a:schemeClr val="tx1"/>
                </a:solidFill>
                <a:effectLst/>
                <a:latin typeface="+mn-lt"/>
                <a:ea typeface="+mn-ea"/>
                <a:cs typeface="+mn-cs"/>
              </a:rPr>
              <a:t>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685800" lvl="1" indent="-228600">
              <a:buFont typeface="+mj-lt"/>
              <a:buAutoNum type="arabicPeriod"/>
            </a:pPr>
            <a:r>
              <a:rPr lang="en-US" sz="1200" kern="1200" baseline="0" dirty="0">
                <a:solidFill>
                  <a:schemeClr val="tx1"/>
                </a:solidFill>
                <a:effectLst/>
                <a:latin typeface="+mn-lt"/>
                <a:ea typeface="+mn-ea"/>
                <a:cs typeface="+mn-cs"/>
              </a:rPr>
              <a:t>To change the layout of an existing slide, 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then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228600" lvl="0" indent="-228600">
              <a:buFont typeface="+mj-lt"/>
              <a:buAutoNum type="arabicPeriod"/>
            </a:pPr>
            <a:endParaRPr lang="en-US" kern="1200" baseline="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a:effectLst/>
                <a:latin typeface="Calibri"/>
                <a:ea typeface="Calibri"/>
                <a:cs typeface="Times New Roman"/>
              </a:rPr>
              <a:t>This template uses the “Pushpin” </a:t>
            </a:r>
            <a:r>
              <a:rPr lang="en-US" sz="1200" b="1" dirty="0">
                <a:effectLst/>
                <a:latin typeface="Calibri"/>
                <a:ea typeface="Calibri"/>
                <a:cs typeface="Times New Roman"/>
              </a:rPr>
              <a:t>Theme Font</a:t>
            </a:r>
            <a:r>
              <a:rPr lang="en-US" sz="1200" b="0" dirty="0">
                <a:effectLst/>
                <a:latin typeface="Calibri"/>
                <a:ea typeface="Calibri"/>
                <a:cs typeface="Times New Roman"/>
              </a:rPr>
              <a:t>.</a:t>
            </a:r>
            <a:r>
              <a:rPr lang="en-US" sz="1200" b="0" baseline="0" dirty="0">
                <a:effectLst/>
                <a:latin typeface="Calibri"/>
                <a:ea typeface="Calibri"/>
                <a:cs typeface="Times New Roman"/>
              </a:rPr>
              <a:t> </a:t>
            </a:r>
            <a:r>
              <a:rPr lang="en-US" sz="1200" dirty="0">
                <a:effectLst/>
                <a:latin typeface="Calibri"/>
                <a:ea typeface="Calibri"/>
                <a:cs typeface="Times New Roman"/>
              </a:rPr>
              <a:t>To access or change the </a:t>
            </a:r>
            <a:r>
              <a:rPr lang="en-US" sz="1200" b="1" dirty="0">
                <a:effectLst/>
                <a:latin typeface="Calibri"/>
                <a:ea typeface="Calibri"/>
                <a:cs typeface="Times New Roman"/>
              </a:rPr>
              <a:t>Theme Font</a:t>
            </a:r>
            <a:r>
              <a:rPr lang="en-US" sz="1200" dirty="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a:effectLst/>
                <a:latin typeface="Calibri"/>
                <a:ea typeface="Calibri"/>
                <a:cs typeface="Times New Roman"/>
              </a:rPr>
              <a:t>O</a:t>
            </a:r>
            <a:r>
              <a:rPr lang="en-US" sz="1200" dirty="0">
                <a:effectLst/>
                <a:latin typeface="Calibri"/>
                <a:ea typeface="Calibri"/>
                <a:cs typeface="Times New Roman"/>
              </a:rPr>
              <a:t>n the </a:t>
            </a:r>
            <a:r>
              <a:rPr lang="en-US" sz="1200" b="1" dirty="0">
                <a:effectLst/>
                <a:latin typeface="Calibri"/>
                <a:ea typeface="Calibri"/>
                <a:cs typeface="Times New Roman"/>
              </a:rPr>
              <a:t>View</a:t>
            </a:r>
            <a:r>
              <a:rPr lang="en-US" sz="1200" dirty="0">
                <a:effectLst/>
                <a:latin typeface="Calibri"/>
                <a:ea typeface="Calibri"/>
                <a:cs typeface="Times New Roman"/>
              </a:rPr>
              <a:t> tab in the </a:t>
            </a:r>
            <a:r>
              <a:rPr lang="en-US" sz="1200" b="1" dirty="0">
                <a:effectLst/>
                <a:latin typeface="Calibri"/>
                <a:ea typeface="Calibri"/>
                <a:cs typeface="Times New Roman"/>
              </a:rPr>
              <a:t>Master Views</a:t>
            </a:r>
            <a:r>
              <a:rPr lang="en-US" sz="1200" dirty="0">
                <a:effectLst/>
                <a:latin typeface="Calibri"/>
                <a:ea typeface="Calibri"/>
                <a:cs typeface="Times New Roman"/>
              </a:rPr>
              <a:t> group, select </a:t>
            </a:r>
            <a:r>
              <a:rPr lang="en-US" sz="1200" b="1" dirty="0">
                <a:effectLst/>
                <a:latin typeface="Calibri"/>
                <a:ea typeface="Calibri"/>
                <a:cs typeface="Times New Roman"/>
              </a:rPr>
              <a:t>Slide Master</a:t>
            </a:r>
            <a:r>
              <a:rPr lang="en-US" sz="1200" dirty="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In the Slide Master view, select</a:t>
            </a:r>
            <a:r>
              <a:rPr lang="en-US" sz="1200" baseline="0" dirty="0">
                <a:effectLst/>
                <a:latin typeface="Calibri"/>
                <a:ea typeface="Calibri"/>
                <a:cs typeface="Times New Roman"/>
              </a:rPr>
              <a:t> s</a:t>
            </a:r>
            <a:r>
              <a:rPr lang="en-US" sz="1200" dirty="0">
                <a:effectLst/>
                <a:latin typeface="Calibri"/>
                <a:ea typeface="Calibri"/>
                <a:cs typeface="Times New Roman"/>
              </a:rPr>
              <a:t>lide 1 (the Master Slide for</a:t>
            </a:r>
            <a:r>
              <a:rPr lang="en-US" sz="1200" baseline="0" dirty="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On the </a:t>
            </a:r>
            <a:r>
              <a:rPr lang="en-US" sz="1200" b="1" dirty="0">
                <a:effectLst/>
                <a:latin typeface="Calibri"/>
                <a:ea typeface="Calibri"/>
                <a:cs typeface="Times New Roman"/>
              </a:rPr>
              <a:t>Slide Master</a:t>
            </a:r>
            <a:r>
              <a:rPr lang="en-US" sz="1200" dirty="0">
                <a:effectLst/>
                <a:latin typeface="Calibri"/>
                <a:ea typeface="Calibri"/>
                <a:cs typeface="Times New Roman"/>
              </a:rPr>
              <a:t> tab, in the </a:t>
            </a:r>
            <a:r>
              <a:rPr lang="en-US" sz="1200" b="1" dirty="0">
                <a:effectLst/>
                <a:latin typeface="Calibri"/>
                <a:ea typeface="Calibri"/>
                <a:cs typeface="Times New Roman"/>
              </a:rPr>
              <a:t>Edit Theme</a:t>
            </a:r>
            <a:r>
              <a:rPr lang="en-US" sz="1200" dirty="0">
                <a:effectLst/>
                <a:latin typeface="Calibri"/>
                <a:ea typeface="Calibri"/>
                <a:cs typeface="Times New Roman"/>
              </a:rPr>
              <a:t> group, click </a:t>
            </a:r>
            <a:r>
              <a:rPr lang="en-US" sz="1200" b="1" dirty="0">
                <a:effectLst/>
                <a:latin typeface="Calibri"/>
                <a:ea typeface="Calibri"/>
                <a:cs typeface="Times New Roman"/>
              </a:rPr>
              <a:t>Fonts,</a:t>
            </a:r>
            <a:r>
              <a:rPr lang="en-US" sz="1200" dirty="0">
                <a:effectLst/>
                <a:latin typeface="Calibri"/>
                <a:ea typeface="Calibri"/>
                <a:cs typeface="Times New Roman"/>
              </a:rPr>
              <a:t> and then select new theme fonts.</a:t>
            </a:r>
            <a:endParaRPr lang="en-US" kern="1200" baseline="0" dirty="0">
              <a:solidFill>
                <a:schemeClr val="tx1"/>
              </a:solidFill>
              <a:effectLst/>
              <a:latin typeface="+mn-lt"/>
              <a:ea typeface="+mn-ea"/>
              <a:cs typeface="+mn-cs"/>
            </a:endParaRPr>
          </a:p>
          <a:p>
            <a:pPr marL="228600" lvl="0" indent="-228600">
              <a:buFont typeface="+mj-lt"/>
              <a:buAutoNum type="arabicPeriod"/>
            </a:pPr>
            <a:endParaRPr lang="en-US" kern="1200" baseline="0" dirty="0">
              <a:solidFill>
                <a:schemeClr val="tx1"/>
              </a:solidFill>
              <a:effectLst/>
              <a:latin typeface="+mn-lt"/>
              <a:ea typeface="+mn-ea"/>
              <a:cs typeface="+mn-cs"/>
            </a:endParaRPr>
          </a:p>
          <a:p>
            <a:pPr marL="0" lvl="0" indent="0">
              <a:buFont typeface="+mj-lt"/>
              <a:buNone/>
            </a:pPr>
            <a:r>
              <a:rPr lang="en-US" kern="1200" baseline="0" dirty="0">
                <a:solidFill>
                  <a:schemeClr val="tx1"/>
                </a:solidFill>
                <a:effectLst/>
                <a:latin typeface="+mn-lt"/>
                <a:ea typeface="+mn-ea"/>
                <a:cs typeface="+mn-cs"/>
              </a:rPr>
              <a:t>Using </a:t>
            </a:r>
            <a:r>
              <a:rPr lang="en-US" b="0" kern="1200" baseline="0" dirty="0">
                <a:solidFill>
                  <a:schemeClr val="tx1"/>
                </a:solidFill>
                <a:effectLst/>
                <a:latin typeface="+mn-lt"/>
                <a:ea typeface="+mn-ea"/>
                <a:cs typeface="+mn-cs"/>
              </a:rPr>
              <a:t>animated elements:</a:t>
            </a:r>
          </a:p>
          <a:p>
            <a:pPr marL="685800" lvl="1" indent="-228600">
              <a:buFont typeface="+mj-lt"/>
              <a:buAutoNum type="arabicPeriod"/>
            </a:pPr>
            <a:r>
              <a:rPr lang="en-US" kern="1200" baseline="0" dirty="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Frame">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4"/>
          <p:cNvSpPr>
            <a:spLocks noGrp="1" noChangeArrowheads="1"/>
          </p:cNvSpPr>
          <p:nvPr>
            <p:ph type="dt" sz="half" idx="10"/>
          </p:nvPr>
        </p:nvSpPr>
        <p:spPr>
          <a:ln/>
        </p:spPr>
        <p:txBody>
          <a:bodyPr/>
          <a:lstStyle>
            <a:lvl1pPr>
              <a:defRPr/>
            </a:lvl1pPr>
          </a:lstStyle>
          <a:p>
            <a:pPr>
              <a:defRPr/>
            </a:pPr>
            <a:fld id="{F19488C8-EBA2-4BF7-83E9-999E343168B8}" type="datetime1">
              <a:rPr lang="en-US" smtClean="0"/>
              <a:pPr>
                <a:defRPr/>
              </a:pPr>
              <a:t>9/5/2017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195701-3067-48B4-ACC8-8F90D08E3078}" type="slidenum">
              <a:rPr lang="en-US"/>
              <a:pPr>
                <a:defRPr/>
              </a:pPr>
              <a:t>‹#›</a:t>
            </a:fld>
            <a:endParaRPr lang="en-US"/>
          </a:p>
        </p:txBody>
      </p:sp>
      <p:sp>
        <p:nvSpPr>
          <p:cNvPr id="7" name="Round Same Side Corner Rectangle 6"/>
          <p:cNvSpPr/>
          <p:nvPr userDrawn="1"/>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2673698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a:t>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9/5/2017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3"/>
            <p:extLst>
              <p:ext uri="{DAA4B4D4-6D71-4841-9C94-3DE7FCFB9230}">
                <p14:media xmlns:p14="http://schemas.microsoft.com/office/powerpoint/2010/main" r:embed="rId12"/>
              </p:ext>
            </p:extLst>
          </p:nvPr>
        </p:nvPicPr>
        <p:blipFill>
          <a:blip r:embed="rId14"/>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9/5/2017</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video" Target="https://www.youtube.com/embed/ytX-0nxZU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video" Target="https://www.youtube.com/embed/T8427L0Wry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video" Target="https://www.youtube.com/embed/lC57cJzM8OA"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tudy.com/academy/lesson/six-elements-common-to-biological-organisms.html"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038" y="0"/>
            <a:ext cx="8517924" cy="1187777"/>
          </a:xfrm>
        </p:spPr>
        <p:txBody>
          <a:bodyPr/>
          <a:lstStyle/>
          <a:p>
            <a:r>
              <a:rPr lang="en-US" sz="7200" u="sng" dirty="0"/>
              <a:t>September 6, 2017</a:t>
            </a:r>
          </a:p>
        </p:txBody>
      </p:sp>
      <p:sp>
        <p:nvSpPr>
          <p:cNvPr id="3" name="Subtitle 2"/>
          <p:cNvSpPr>
            <a:spLocks noGrp="1"/>
          </p:cNvSpPr>
          <p:nvPr>
            <p:ph type="subTitle" idx="1"/>
          </p:nvPr>
        </p:nvSpPr>
        <p:spPr>
          <a:xfrm>
            <a:off x="433632" y="1187776"/>
            <a:ext cx="8397329" cy="5429839"/>
          </a:xfrm>
        </p:spPr>
        <p:txBody>
          <a:bodyPr/>
          <a:lstStyle/>
          <a:p>
            <a:pPr marL="514350" indent="-514350" algn="l">
              <a:buAutoNum type="arabicPeriod"/>
            </a:pPr>
            <a:r>
              <a:rPr lang="en-US" sz="4800" dirty="0">
                <a:solidFill>
                  <a:schemeClr val="tx1"/>
                </a:solidFill>
              </a:rPr>
              <a:t>Collect PDN 7</a:t>
            </a:r>
            <a:r>
              <a:rPr lang="en-US" sz="4800" baseline="30000" dirty="0">
                <a:solidFill>
                  <a:schemeClr val="tx1"/>
                </a:solidFill>
              </a:rPr>
              <a:t>th</a:t>
            </a:r>
            <a:r>
              <a:rPr lang="en-US" sz="4800" dirty="0">
                <a:solidFill>
                  <a:schemeClr val="tx1"/>
                </a:solidFill>
              </a:rPr>
              <a:t> </a:t>
            </a:r>
            <a:r>
              <a:rPr lang="en-US" sz="4800" dirty="0" err="1">
                <a:solidFill>
                  <a:schemeClr val="tx1"/>
                </a:solidFill>
              </a:rPr>
              <a:t>Grd</a:t>
            </a:r>
            <a:r>
              <a:rPr lang="en-US" sz="4800" dirty="0">
                <a:solidFill>
                  <a:schemeClr val="tx1"/>
                </a:solidFill>
              </a:rPr>
              <a:t> / Scientific Method Sequence Sort Game 6</a:t>
            </a:r>
            <a:r>
              <a:rPr lang="en-US" sz="4800" baseline="30000" dirty="0">
                <a:solidFill>
                  <a:schemeClr val="tx1"/>
                </a:solidFill>
              </a:rPr>
              <a:t>th</a:t>
            </a:r>
            <a:r>
              <a:rPr lang="en-US" sz="4800" dirty="0">
                <a:solidFill>
                  <a:schemeClr val="tx1"/>
                </a:solidFill>
              </a:rPr>
              <a:t> </a:t>
            </a:r>
            <a:r>
              <a:rPr lang="en-US" sz="4800" dirty="0" err="1">
                <a:solidFill>
                  <a:schemeClr val="tx1"/>
                </a:solidFill>
              </a:rPr>
              <a:t>Grd</a:t>
            </a:r>
            <a:endParaRPr lang="en-US" sz="4800" dirty="0">
              <a:solidFill>
                <a:schemeClr val="tx1"/>
              </a:solidFill>
            </a:endParaRPr>
          </a:p>
          <a:p>
            <a:pPr marL="514350" indent="-514350" algn="l">
              <a:buAutoNum type="arabicPeriod"/>
            </a:pPr>
            <a:r>
              <a:rPr lang="en-US" sz="4800" dirty="0">
                <a:solidFill>
                  <a:schemeClr val="tx1"/>
                </a:solidFill>
              </a:rPr>
              <a:t>Sharpen Pencil</a:t>
            </a:r>
          </a:p>
          <a:p>
            <a:pPr marL="514350" indent="-514350" algn="l">
              <a:buAutoNum type="arabicPeriod"/>
            </a:pPr>
            <a:r>
              <a:rPr lang="en-US" sz="4800" dirty="0">
                <a:solidFill>
                  <a:schemeClr val="tx1"/>
                </a:solidFill>
              </a:rPr>
              <a:t>Sit 1 boy / 1 Girl per table</a:t>
            </a:r>
          </a:p>
          <a:p>
            <a:pPr marL="514350" indent="-514350" algn="l">
              <a:buAutoNum type="arabicPeriod"/>
            </a:pPr>
            <a:r>
              <a:rPr lang="en-US" sz="4800" dirty="0">
                <a:solidFill>
                  <a:schemeClr val="tx1"/>
                </a:solidFill>
              </a:rPr>
              <a:t>Complete PDN</a:t>
            </a:r>
          </a:p>
        </p:txBody>
      </p:sp>
    </p:spTree>
    <p:extLst>
      <p:ext uri="{BB962C8B-B14F-4D97-AF65-F5344CB8AC3E}">
        <p14:creationId xmlns:p14="http://schemas.microsoft.com/office/powerpoint/2010/main" val="111414027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 y="253997"/>
            <a:ext cx="4631340" cy="6344765"/>
          </a:xfrm>
        </p:spPr>
        <p:txBody>
          <a:bodyPr/>
          <a:lstStyle/>
          <a:p>
            <a:pPr algn="ctr"/>
            <a:r>
              <a:rPr lang="en-US" sz="5400" u="sng" dirty="0">
                <a:solidFill>
                  <a:schemeClr val="tx1"/>
                </a:solidFill>
              </a:rPr>
              <a:t>7</a:t>
            </a:r>
            <a:r>
              <a:rPr lang="en-US" sz="5400" u="sng" baseline="30000" dirty="0">
                <a:solidFill>
                  <a:schemeClr val="tx1"/>
                </a:solidFill>
              </a:rPr>
              <a:t>th</a:t>
            </a:r>
            <a:r>
              <a:rPr lang="en-US" sz="5400" u="sng" dirty="0">
                <a:solidFill>
                  <a:schemeClr val="tx1"/>
                </a:solidFill>
              </a:rPr>
              <a:t> </a:t>
            </a:r>
            <a:r>
              <a:rPr lang="en-US" sz="5400" u="sng" dirty="0" err="1">
                <a:solidFill>
                  <a:schemeClr val="tx1"/>
                </a:solidFill>
              </a:rPr>
              <a:t>Grd</a:t>
            </a:r>
            <a:br>
              <a:rPr lang="en-US" sz="5400" dirty="0">
                <a:solidFill>
                  <a:schemeClr val="tx1"/>
                </a:solidFill>
              </a:rPr>
            </a:br>
            <a:r>
              <a:rPr lang="en-US" sz="5400" dirty="0">
                <a:solidFill>
                  <a:schemeClr val="tx1"/>
                </a:solidFill>
              </a:rPr>
              <a:t>LO: We will compare / contrast organic versus inorganic compounds.</a:t>
            </a:r>
          </a:p>
        </p:txBody>
      </p:sp>
      <p:sp>
        <p:nvSpPr>
          <p:cNvPr id="4" name="TextBox 3">
            <a:extLst>
              <a:ext uri="{FF2B5EF4-FFF2-40B4-BE49-F238E27FC236}">
                <a16:creationId xmlns:a16="http://schemas.microsoft.com/office/drawing/2014/main" id="{553506F2-BE20-4FA1-A1A3-E0AA36F92397}"/>
              </a:ext>
            </a:extLst>
          </p:cNvPr>
          <p:cNvSpPr txBox="1"/>
          <p:nvPr/>
        </p:nvSpPr>
        <p:spPr>
          <a:xfrm>
            <a:off x="4496586" y="339365"/>
            <a:ext cx="4355183" cy="6001643"/>
          </a:xfrm>
          <a:prstGeom prst="rect">
            <a:avLst/>
          </a:prstGeom>
          <a:noFill/>
        </p:spPr>
        <p:txBody>
          <a:bodyPr wrap="square" rtlCol="0">
            <a:spAutoFit/>
          </a:bodyPr>
          <a:lstStyle/>
          <a:p>
            <a:pPr algn="ctr"/>
            <a:r>
              <a:rPr lang="en-US" sz="4800" b="1" u="sng" dirty="0"/>
              <a:t>6</a:t>
            </a:r>
            <a:r>
              <a:rPr lang="en-US" sz="4800" b="1" u="sng" baseline="30000" dirty="0"/>
              <a:t>th</a:t>
            </a:r>
            <a:r>
              <a:rPr lang="en-US" sz="4800" b="1" u="sng" dirty="0"/>
              <a:t> Grade</a:t>
            </a:r>
          </a:p>
          <a:p>
            <a:pPr algn="ctr"/>
            <a:r>
              <a:rPr lang="en-US" sz="4800" dirty="0"/>
              <a:t>LO: We will investigate the physical </a:t>
            </a:r>
            <a:r>
              <a:rPr lang="en-US" sz="4800" dirty="0" err="1"/>
              <a:t>properities</a:t>
            </a:r>
            <a:r>
              <a:rPr lang="en-US" sz="4800" dirty="0"/>
              <a:t> of matter thru observation of  a  lemon</a:t>
            </a:r>
          </a:p>
        </p:txBody>
      </p:sp>
      <p:cxnSp>
        <p:nvCxnSpPr>
          <p:cNvPr id="6" name="Straight Connector 5">
            <a:extLst>
              <a:ext uri="{FF2B5EF4-FFF2-40B4-BE49-F238E27FC236}">
                <a16:creationId xmlns:a16="http://schemas.microsoft.com/office/drawing/2014/main" id="{DAEA2043-6AD9-4B7B-BA8C-A1760ECA8E38}"/>
              </a:ext>
            </a:extLst>
          </p:cNvPr>
          <p:cNvCxnSpPr/>
          <p:nvPr/>
        </p:nvCxnSpPr>
        <p:spPr>
          <a:xfrm>
            <a:off x="4496586" y="683394"/>
            <a:ext cx="0" cy="5657614"/>
          </a:xfrm>
          <a:prstGeom prst="line">
            <a:avLst/>
          </a:prstGeom>
          <a:ln w="76200">
            <a:solidFill>
              <a:schemeClr val="accent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639350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EDF6B-3BEA-476F-ADA4-04BD00E3E6FA}"/>
              </a:ext>
            </a:extLst>
          </p:cNvPr>
          <p:cNvSpPr txBox="1">
            <a:spLocks/>
          </p:cNvSpPr>
          <p:nvPr/>
        </p:nvSpPr>
        <p:spPr>
          <a:xfrm>
            <a:off x="75414" y="253997"/>
            <a:ext cx="4631340" cy="6344765"/>
          </a:xfrm>
          <a:prstGeom prst="rect">
            <a:avLst/>
          </a:prstGeom>
        </p:spPr>
        <p:txBody>
          <a:bodyPr/>
          <a:lst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a:lstStyle>
          <a:p>
            <a:pPr algn="ctr"/>
            <a:r>
              <a:rPr lang="en-US" sz="5400" u="sng" dirty="0">
                <a:solidFill>
                  <a:schemeClr val="tx1"/>
                </a:solidFill>
              </a:rPr>
              <a:t>7</a:t>
            </a:r>
            <a:r>
              <a:rPr lang="en-US" sz="5400" u="sng" baseline="30000" dirty="0">
                <a:solidFill>
                  <a:schemeClr val="tx1"/>
                </a:solidFill>
              </a:rPr>
              <a:t>th</a:t>
            </a:r>
            <a:r>
              <a:rPr lang="en-US" sz="5400" u="sng" dirty="0">
                <a:solidFill>
                  <a:schemeClr val="tx1"/>
                </a:solidFill>
              </a:rPr>
              <a:t> </a:t>
            </a:r>
            <a:r>
              <a:rPr lang="en-US" sz="5400" u="sng" dirty="0" err="1">
                <a:solidFill>
                  <a:schemeClr val="tx1"/>
                </a:solidFill>
              </a:rPr>
              <a:t>Grd</a:t>
            </a:r>
            <a:br>
              <a:rPr lang="en-US" sz="5400" dirty="0">
                <a:solidFill>
                  <a:schemeClr val="tx1"/>
                </a:solidFill>
              </a:rPr>
            </a:br>
            <a:r>
              <a:rPr lang="en-US" sz="5400" dirty="0">
                <a:solidFill>
                  <a:schemeClr val="tx1"/>
                </a:solidFill>
              </a:rPr>
              <a:t>DOL: I will complete written </a:t>
            </a:r>
            <a:r>
              <a:rPr lang="en-US" sz="5400" dirty="0" err="1">
                <a:solidFill>
                  <a:schemeClr val="tx1"/>
                </a:solidFill>
              </a:rPr>
              <a:t>assement</a:t>
            </a:r>
            <a:r>
              <a:rPr lang="en-US" sz="5400" dirty="0">
                <a:solidFill>
                  <a:schemeClr val="tx1"/>
                </a:solidFill>
              </a:rPr>
              <a:t> questions over organic compounds.</a:t>
            </a:r>
          </a:p>
        </p:txBody>
      </p:sp>
      <p:sp>
        <p:nvSpPr>
          <p:cNvPr id="4" name="TextBox 3">
            <a:extLst>
              <a:ext uri="{FF2B5EF4-FFF2-40B4-BE49-F238E27FC236}">
                <a16:creationId xmlns:a16="http://schemas.microsoft.com/office/drawing/2014/main" id="{17B8ECC6-A99F-4110-9320-A4FD8B445213}"/>
              </a:ext>
            </a:extLst>
          </p:cNvPr>
          <p:cNvSpPr txBox="1"/>
          <p:nvPr/>
        </p:nvSpPr>
        <p:spPr>
          <a:xfrm>
            <a:off x="4496586" y="339365"/>
            <a:ext cx="4355183" cy="6001643"/>
          </a:xfrm>
          <a:prstGeom prst="rect">
            <a:avLst/>
          </a:prstGeom>
          <a:noFill/>
        </p:spPr>
        <p:txBody>
          <a:bodyPr wrap="square" rtlCol="0">
            <a:spAutoFit/>
          </a:bodyPr>
          <a:lstStyle/>
          <a:p>
            <a:pPr algn="ctr"/>
            <a:r>
              <a:rPr lang="en-US" sz="4800" b="1" u="sng" dirty="0"/>
              <a:t>6</a:t>
            </a:r>
            <a:r>
              <a:rPr lang="en-US" sz="4800" b="1" u="sng" baseline="30000" dirty="0"/>
              <a:t>th</a:t>
            </a:r>
            <a:r>
              <a:rPr lang="en-US" sz="4800" b="1" u="sng" dirty="0"/>
              <a:t> Grade</a:t>
            </a:r>
          </a:p>
          <a:p>
            <a:pPr algn="ctr"/>
            <a:r>
              <a:rPr lang="en-US" sz="4800" b="1" dirty="0"/>
              <a:t>DOL: I will complete written assessment questions over properties of matter.</a:t>
            </a:r>
          </a:p>
        </p:txBody>
      </p:sp>
      <p:cxnSp>
        <p:nvCxnSpPr>
          <p:cNvPr id="6" name="Straight Connector 5">
            <a:extLst>
              <a:ext uri="{FF2B5EF4-FFF2-40B4-BE49-F238E27FC236}">
                <a16:creationId xmlns:a16="http://schemas.microsoft.com/office/drawing/2014/main" id="{019F5AEA-1A38-4DB8-A892-ADF455675664}"/>
              </a:ext>
            </a:extLst>
          </p:cNvPr>
          <p:cNvCxnSpPr/>
          <p:nvPr/>
        </p:nvCxnSpPr>
        <p:spPr>
          <a:xfrm>
            <a:off x="4496586" y="683394"/>
            <a:ext cx="0" cy="5657614"/>
          </a:xfrm>
          <a:prstGeom prst="line">
            <a:avLst/>
          </a:prstGeom>
          <a:ln w="76200">
            <a:solidFill>
              <a:schemeClr val="accent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984925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05F3-6C72-41D5-9F4F-326F009B396C}"/>
              </a:ext>
            </a:extLst>
          </p:cNvPr>
          <p:cNvSpPr txBox="1">
            <a:spLocks/>
          </p:cNvSpPr>
          <p:nvPr/>
        </p:nvSpPr>
        <p:spPr>
          <a:xfrm>
            <a:off x="75414" y="253997"/>
            <a:ext cx="4631340" cy="6344765"/>
          </a:xfrm>
          <a:prstGeom prst="rect">
            <a:avLst/>
          </a:prstGeom>
        </p:spPr>
        <p:txBody>
          <a:bodyPr/>
          <a:lst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a:lstStyle>
          <a:p>
            <a:r>
              <a:rPr lang="en-US" sz="5400" u="sng" dirty="0">
                <a:solidFill>
                  <a:schemeClr val="tx1"/>
                </a:solidFill>
              </a:rPr>
              <a:t>7</a:t>
            </a:r>
            <a:r>
              <a:rPr lang="en-US" sz="5400" u="sng" baseline="30000" dirty="0">
                <a:solidFill>
                  <a:schemeClr val="tx1"/>
                </a:solidFill>
              </a:rPr>
              <a:t>th</a:t>
            </a:r>
            <a:r>
              <a:rPr lang="en-US" sz="5400" u="sng" dirty="0">
                <a:solidFill>
                  <a:schemeClr val="tx1"/>
                </a:solidFill>
              </a:rPr>
              <a:t> </a:t>
            </a:r>
            <a:r>
              <a:rPr lang="en-US" sz="5400" u="sng" dirty="0" err="1">
                <a:solidFill>
                  <a:schemeClr val="tx1"/>
                </a:solidFill>
              </a:rPr>
              <a:t>Grd</a:t>
            </a:r>
            <a:br>
              <a:rPr lang="en-US" sz="5400" dirty="0">
                <a:solidFill>
                  <a:schemeClr val="tx1"/>
                </a:solidFill>
              </a:rPr>
            </a:br>
            <a:r>
              <a:rPr lang="en-US" sz="5400" dirty="0">
                <a:solidFill>
                  <a:schemeClr val="tx1"/>
                </a:solidFill>
              </a:rPr>
              <a:t>1. PDN</a:t>
            </a:r>
          </a:p>
          <a:p>
            <a:r>
              <a:rPr lang="en-US" sz="5400" dirty="0">
                <a:solidFill>
                  <a:schemeClr val="tx1"/>
                </a:solidFill>
              </a:rPr>
              <a:t>2. Organic Compounds all in learning</a:t>
            </a:r>
          </a:p>
          <a:p>
            <a:r>
              <a:rPr lang="en-US" sz="5400" dirty="0">
                <a:solidFill>
                  <a:schemeClr val="tx1"/>
                </a:solidFill>
              </a:rPr>
              <a:t>3. Card Sort</a:t>
            </a:r>
          </a:p>
          <a:p>
            <a:r>
              <a:rPr lang="en-US" sz="5400" dirty="0">
                <a:solidFill>
                  <a:schemeClr val="tx1"/>
                </a:solidFill>
              </a:rPr>
              <a:t>4. DOL</a:t>
            </a:r>
          </a:p>
        </p:txBody>
      </p:sp>
      <p:sp>
        <p:nvSpPr>
          <p:cNvPr id="3" name="TextBox 2">
            <a:extLst>
              <a:ext uri="{FF2B5EF4-FFF2-40B4-BE49-F238E27FC236}">
                <a16:creationId xmlns:a16="http://schemas.microsoft.com/office/drawing/2014/main" id="{B99CD8BD-FF7F-40E5-ABF1-B49FFE63ACEC}"/>
              </a:ext>
            </a:extLst>
          </p:cNvPr>
          <p:cNvSpPr txBox="1"/>
          <p:nvPr/>
        </p:nvSpPr>
        <p:spPr>
          <a:xfrm>
            <a:off x="4496586" y="339365"/>
            <a:ext cx="4355183" cy="4893647"/>
          </a:xfrm>
          <a:prstGeom prst="rect">
            <a:avLst/>
          </a:prstGeom>
          <a:noFill/>
        </p:spPr>
        <p:txBody>
          <a:bodyPr wrap="square" rtlCol="0">
            <a:spAutoFit/>
          </a:bodyPr>
          <a:lstStyle/>
          <a:p>
            <a:pPr algn="ctr"/>
            <a:r>
              <a:rPr lang="en-US" sz="4800" b="1" u="sng" dirty="0"/>
              <a:t>6</a:t>
            </a:r>
            <a:r>
              <a:rPr lang="en-US" sz="4800" b="1" u="sng" baseline="30000" dirty="0"/>
              <a:t>th</a:t>
            </a:r>
            <a:r>
              <a:rPr lang="en-US" sz="4800" b="1" u="sng" dirty="0"/>
              <a:t> Grade</a:t>
            </a:r>
          </a:p>
          <a:p>
            <a:pPr marL="914400" indent="-914400">
              <a:buAutoNum type="arabicPeriod"/>
            </a:pPr>
            <a:r>
              <a:rPr lang="en-US" sz="4400" dirty="0"/>
              <a:t>Sequence Card Sort</a:t>
            </a:r>
          </a:p>
          <a:p>
            <a:pPr marL="914400" indent="-914400">
              <a:buAutoNum type="arabicPeriod"/>
            </a:pPr>
            <a:r>
              <a:rPr lang="en-US" sz="4400" dirty="0"/>
              <a:t>Lemon Observation Lab</a:t>
            </a:r>
          </a:p>
          <a:p>
            <a:pPr marL="914400" indent="-914400">
              <a:buAutoNum type="arabicPeriod"/>
            </a:pPr>
            <a:r>
              <a:rPr lang="en-US" sz="4400" dirty="0"/>
              <a:t>DOL</a:t>
            </a:r>
          </a:p>
        </p:txBody>
      </p:sp>
      <p:cxnSp>
        <p:nvCxnSpPr>
          <p:cNvPr id="4" name="Straight Connector 3">
            <a:extLst>
              <a:ext uri="{FF2B5EF4-FFF2-40B4-BE49-F238E27FC236}">
                <a16:creationId xmlns:a16="http://schemas.microsoft.com/office/drawing/2014/main" id="{5BA4DC2C-4780-4E8F-8A33-30505312240F}"/>
              </a:ext>
            </a:extLst>
          </p:cNvPr>
          <p:cNvCxnSpPr/>
          <p:nvPr/>
        </p:nvCxnSpPr>
        <p:spPr>
          <a:xfrm>
            <a:off x="4496586" y="683394"/>
            <a:ext cx="0" cy="5657614"/>
          </a:xfrm>
          <a:prstGeom prst="line">
            <a:avLst/>
          </a:prstGeom>
          <a:ln w="76200">
            <a:solidFill>
              <a:schemeClr val="accent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188598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55D50B-97B7-4C73-B8EB-534A39728C20}"/>
              </a:ext>
            </a:extLst>
          </p:cNvPr>
          <p:cNvSpPr/>
          <p:nvPr/>
        </p:nvSpPr>
        <p:spPr>
          <a:xfrm>
            <a:off x="548" y="0"/>
            <a:ext cx="908518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is the Scientific Method?</a:t>
            </a:r>
          </a:p>
        </p:txBody>
      </p:sp>
      <p:pic>
        <p:nvPicPr>
          <p:cNvPr id="3" name="Online Media ^0 2">
            <a:hlinkClick r:id="" action="ppaction://media"/>
            <a:extLst>
              <a:ext uri="{FF2B5EF4-FFF2-40B4-BE49-F238E27FC236}">
                <a16:creationId xmlns:a16="http://schemas.microsoft.com/office/drawing/2014/main" id="{C50BDA0C-036B-4E62-9DBA-4275CD78C9EE}"/>
              </a:ext>
            </a:extLst>
          </p:cNvPr>
          <p:cNvPicPr>
            <a:picLocks noRot="1" noChangeAspect="1"/>
          </p:cNvPicPr>
          <p:nvPr>
            <a:videoFile r:link="rId1"/>
          </p:nvPr>
        </p:nvPicPr>
        <p:blipFill>
          <a:blip r:embed="rId3"/>
          <a:stretch>
            <a:fillRect/>
          </a:stretch>
        </p:blipFill>
        <p:spPr>
          <a:xfrm>
            <a:off x="163629" y="837398"/>
            <a:ext cx="8691613" cy="5823284"/>
          </a:xfrm>
          <a:prstGeom prst="rect">
            <a:avLst/>
          </a:prstGeom>
        </p:spPr>
      </p:pic>
    </p:spTree>
    <p:extLst>
      <p:ext uri="{BB962C8B-B14F-4D97-AF65-F5344CB8AC3E}">
        <p14:creationId xmlns:p14="http://schemas.microsoft.com/office/powerpoint/2010/main" val="122522361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0 1">
            <a:hlinkClick r:id="" action="ppaction://media"/>
            <a:extLst>
              <a:ext uri="{FF2B5EF4-FFF2-40B4-BE49-F238E27FC236}">
                <a16:creationId xmlns:a16="http://schemas.microsoft.com/office/drawing/2014/main" id="{DBD622DA-9464-41D4-A83E-05FD3485B20B}"/>
              </a:ext>
            </a:extLst>
          </p:cNvPr>
          <p:cNvPicPr>
            <a:picLocks noRot="1" noChangeAspect="1"/>
          </p:cNvPicPr>
          <p:nvPr>
            <a:videoFile r:link="rId1"/>
          </p:nvPr>
        </p:nvPicPr>
        <p:blipFill>
          <a:blip r:embed="rId3"/>
          <a:stretch>
            <a:fillRect/>
          </a:stretch>
        </p:blipFill>
        <p:spPr>
          <a:xfrm>
            <a:off x="211756" y="158817"/>
            <a:ext cx="8739739" cy="6626994"/>
          </a:xfrm>
          <a:prstGeom prst="rect">
            <a:avLst/>
          </a:prstGeom>
        </p:spPr>
      </p:pic>
    </p:spTree>
    <p:extLst>
      <p:ext uri="{BB962C8B-B14F-4D97-AF65-F5344CB8AC3E}">
        <p14:creationId xmlns:p14="http://schemas.microsoft.com/office/powerpoint/2010/main" val="222762040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D991B-D140-4BCD-AE2F-12E50BBD531C}"/>
              </a:ext>
            </a:extLst>
          </p:cNvPr>
          <p:cNvSpPr/>
          <p:nvPr/>
        </p:nvSpPr>
        <p:spPr>
          <a:xfrm>
            <a:off x="971310" y="0"/>
            <a:ext cx="7124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Organic Compounds???</a:t>
            </a:r>
          </a:p>
        </p:txBody>
      </p:sp>
      <p:pic>
        <p:nvPicPr>
          <p:cNvPr id="3" name="Online Media ^0 2">
            <a:hlinkClick r:id="" action="ppaction://media"/>
            <a:extLst>
              <a:ext uri="{FF2B5EF4-FFF2-40B4-BE49-F238E27FC236}">
                <a16:creationId xmlns:a16="http://schemas.microsoft.com/office/drawing/2014/main" id="{310FD07D-EACB-4F62-B49D-0E1656A6C117}"/>
              </a:ext>
            </a:extLst>
          </p:cNvPr>
          <p:cNvPicPr>
            <a:picLocks noRot="1" noChangeAspect="1"/>
          </p:cNvPicPr>
          <p:nvPr>
            <a:videoFile r:link="rId1"/>
          </p:nvPr>
        </p:nvPicPr>
        <p:blipFill>
          <a:blip r:embed="rId3"/>
          <a:stretch>
            <a:fillRect/>
          </a:stretch>
        </p:blipFill>
        <p:spPr>
          <a:xfrm>
            <a:off x="163629" y="837398"/>
            <a:ext cx="8749365" cy="5900286"/>
          </a:xfrm>
          <a:prstGeom prst="rect">
            <a:avLst/>
          </a:prstGeom>
        </p:spPr>
      </p:pic>
    </p:spTree>
    <p:extLst>
      <p:ext uri="{BB962C8B-B14F-4D97-AF65-F5344CB8AC3E}">
        <p14:creationId xmlns:p14="http://schemas.microsoft.com/office/powerpoint/2010/main" val="255507287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885C5-45BD-4EAE-8C24-960C024E7A81}"/>
              </a:ext>
            </a:extLst>
          </p:cNvPr>
          <p:cNvSpPr/>
          <p:nvPr/>
        </p:nvSpPr>
        <p:spPr>
          <a:xfrm>
            <a:off x="77001" y="1106905"/>
            <a:ext cx="8951495" cy="4247317"/>
          </a:xfrm>
          <a:prstGeom prst="rect">
            <a:avLst/>
          </a:prstGeom>
        </p:spPr>
        <p:txBody>
          <a:bodyPr wrap="square">
            <a:spAutoFit/>
          </a:bodyPr>
          <a:lstStyle/>
          <a:p>
            <a:r>
              <a:rPr lang="en-US" sz="5400" dirty="0">
                <a:hlinkClick r:id="rId2"/>
              </a:rPr>
              <a:t>Click on Link Below</a:t>
            </a:r>
            <a:endParaRPr lang="en-US" sz="5400" dirty="0">
              <a:hlinkClick r:id="rId2"/>
            </a:endParaRPr>
          </a:p>
          <a:p>
            <a:r>
              <a:rPr lang="en-US" sz="5400" dirty="0">
                <a:hlinkClick r:id="rId2"/>
              </a:rPr>
              <a:t>http://study.com/academy/lesson/six-elements-common-to-biological-organisms.html</a:t>
            </a:r>
            <a:endParaRPr lang="en-US" sz="5400" dirty="0"/>
          </a:p>
          <a:p>
            <a:endParaRPr lang="en-US" sz="5400" dirty="0"/>
          </a:p>
        </p:txBody>
      </p:sp>
    </p:spTree>
    <p:extLst>
      <p:ext uri="{BB962C8B-B14F-4D97-AF65-F5344CB8AC3E}">
        <p14:creationId xmlns:p14="http://schemas.microsoft.com/office/powerpoint/2010/main" val="371080451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Section divider layout</a:t>
            </a:r>
            <a:endParaRPr lang="en-US" dirty="0"/>
          </a:p>
        </p:txBody>
      </p:sp>
      <p:sp>
        <p:nvSpPr>
          <p:cNvPr id="6" name="Text Placeholder 5"/>
          <p:cNvSpPr>
            <a:spLocks noGrp="1"/>
          </p:cNvSpPr>
          <p:nvPr>
            <p:ph type="body" idx="1"/>
          </p:nvPr>
        </p:nvSpPr>
        <p:spPr/>
        <p:txBody>
          <a:bodyPr/>
          <a:lstStyle/>
          <a:p>
            <a:r>
              <a:rPr lang="en-US" dirty="0"/>
              <a:t>Subtitle Here</a:t>
            </a:r>
          </a:p>
        </p:txBody>
      </p:sp>
    </p:spTree>
    <p:extLst>
      <p:ext uri="{BB962C8B-B14F-4D97-AF65-F5344CB8AC3E}">
        <p14:creationId xmlns:p14="http://schemas.microsoft.com/office/powerpoint/2010/main" val="3781408506"/>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4 - Grasslands_v8">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 (with video)</Template>
  <TotalTime>0</TotalTime>
  <Words>178</Words>
  <Application>Microsoft Office PowerPoint</Application>
  <PresentationFormat>On-screen Show (4:3)</PresentationFormat>
  <Paragraphs>47</Paragraphs>
  <Slides>9</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Constantia</vt:lpstr>
      <vt:lpstr>Franklin Gothic Book</vt:lpstr>
      <vt:lpstr>Times New Roman</vt:lpstr>
      <vt:lpstr>Wingdings</vt:lpstr>
      <vt:lpstr>44 - Grasslands_v8</vt:lpstr>
      <vt:lpstr>September 6, 2017</vt:lpstr>
      <vt:lpstr>7th Grd LO: We will compare / contrast organic versus inorganic compounds.</vt:lpstr>
      <vt:lpstr>PowerPoint Presentation</vt:lpstr>
      <vt:lpstr>PowerPoint Presentation</vt:lpstr>
      <vt:lpstr>PowerPoint Presentation</vt:lpstr>
      <vt:lpstr>PowerPoint Presentation</vt:lpstr>
      <vt:lpstr>PowerPoint Presentation</vt:lpstr>
      <vt:lpstr>PowerPoint Presentation</vt:lpstr>
      <vt:lpstr>Section divider layout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2017-09-06T02:25:25Z</dcterms:created>
  <dcterms:modified xsi:type="dcterms:W3CDTF">2017-09-06T03:14:23Z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