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954838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72" d="100"/>
          <a:sy n="72" d="100"/>
        </p:scale>
        <p:origin x="374" y="43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2C077-D52A-44D6-94D2-CF1792F4CE9E}" type="datetimeFigureOut">
              <a:rPr lang="en-US" smtClean="0"/>
              <a:t>9/5/2017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DD805-1B4D-4455-87A1-1F9754B94A6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6609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2C077-D52A-44D6-94D2-CF1792F4CE9E}" type="datetimeFigureOut">
              <a:rPr lang="en-US" smtClean="0"/>
              <a:t>9/5/2017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DD805-1B4D-4455-87A1-1F9754B94A6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3714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2C077-D52A-44D6-94D2-CF1792F4CE9E}" type="datetimeFigureOut">
              <a:rPr lang="en-US" smtClean="0"/>
              <a:t>9/5/2017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DD805-1B4D-4455-87A1-1F9754B94A6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753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2C077-D52A-44D6-94D2-CF1792F4CE9E}" type="datetimeFigureOut">
              <a:rPr lang="en-US" smtClean="0"/>
              <a:t>9/5/2017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DD805-1B4D-4455-87A1-1F9754B94A6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9985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2C077-D52A-44D6-94D2-CF1792F4CE9E}" type="datetimeFigureOut">
              <a:rPr lang="en-US" smtClean="0"/>
              <a:t>9/5/2017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DD805-1B4D-4455-87A1-1F9754B94A6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442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2C077-D52A-44D6-94D2-CF1792F4CE9E}" type="datetimeFigureOut">
              <a:rPr lang="en-US" smtClean="0"/>
              <a:t>9/5/2017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DD805-1B4D-4455-87A1-1F9754B94A6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9429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2C077-D52A-44D6-94D2-CF1792F4CE9E}" type="datetimeFigureOut">
              <a:rPr lang="en-US" smtClean="0"/>
              <a:t>9/5/2017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DD805-1B4D-4455-87A1-1F9754B94A6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086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2C077-D52A-44D6-94D2-CF1792F4CE9E}" type="datetimeFigureOut">
              <a:rPr lang="en-US" smtClean="0"/>
              <a:t>9/5/2017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DD805-1B4D-4455-87A1-1F9754B94A6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0538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2C077-D52A-44D6-94D2-CF1792F4CE9E}" type="datetimeFigureOut">
              <a:rPr lang="en-US" smtClean="0"/>
              <a:t>9/5/2017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DD805-1B4D-4455-87A1-1F9754B94A6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3367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2C077-D52A-44D6-94D2-CF1792F4CE9E}" type="datetimeFigureOut">
              <a:rPr lang="en-US" smtClean="0"/>
              <a:t>9/5/2017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DD805-1B4D-4455-87A1-1F9754B94A6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426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2C077-D52A-44D6-94D2-CF1792F4CE9E}" type="datetimeFigureOut">
              <a:rPr lang="en-US" smtClean="0"/>
              <a:t>9/5/2017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DD805-1B4D-4455-87A1-1F9754B94A6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4570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32C077-D52A-44D6-94D2-CF1792F4CE9E}" type="datetimeFigureOut">
              <a:rPr lang="en-US" smtClean="0"/>
              <a:t>9/5/2017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0DD805-1B4D-4455-87A1-1F9754B94A6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099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AfXxZwNLvPA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84385" y="-33577"/>
            <a:ext cx="9144000" cy="922097"/>
          </a:xfrm>
        </p:spPr>
        <p:txBody>
          <a:bodyPr/>
          <a:lstStyle/>
          <a:p>
            <a:r>
              <a:rPr lang="en-US" dirty="0" smtClean="0"/>
              <a:t>September 5, 2017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4452" y="595222"/>
            <a:ext cx="11533517" cy="5460521"/>
          </a:xfrm>
        </p:spPr>
        <p:txBody>
          <a:bodyPr>
            <a:normAutofit/>
          </a:bodyPr>
          <a:lstStyle/>
          <a:p>
            <a:pPr marL="457200" indent="-457200" algn="l">
              <a:buAutoNum type="arabicPeriod"/>
            </a:pPr>
            <a:r>
              <a:rPr lang="en-US" sz="4800" dirty="0" smtClean="0"/>
              <a:t>Collect PDN from Blue Basket</a:t>
            </a:r>
          </a:p>
          <a:p>
            <a:pPr marL="457200" indent="-457200" algn="l">
              <a:buAutoNum type="arabicPeriod"/>
            </a:pPr>
            <a:r>
              <a:rPr lang="en-US" sz="4800" dirty="0" smtClean="0"/>
              <a:t>Sharpen Pencil</a:t>
            </a:r>
          </a:p>
          <a:p>
            <a:pPr marL="457200" indent="-457200" algn="l">
              <a:buAutoNum type="arabicPeriod"/>
            </a:pPr>
            <a:r>
              <a:rPr lang="en-US" sz="4800" dirty="0" smtClean="0"/>
              <a:t>Sit 1 boy / 1 girl per table                           (seating chart will be assigned after attendance)</a:t>
            </a:r>
          </a:p>
          <a:p>
            <a:pPr marL="457200" indent="-457200" algn="l">
              <a:buAutoNum type="arabicPeriod"/>
            </a:pPr>
            <a:r>
              <a:rPr lang="en-US" sz="4800" dirty="0" smtClean="0"/>
              <a:t>Complete PDN on own</a:t>
            </a:r>
            <a:endParaRPr lang="en-US" sz="4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64" y="5037826"/>
            <a:ext cx="12105736" cy="1820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12548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022" y="60386"/>
            <a:ext cx="5127585" cy="6521691"/>
          </a:xfrm>
        </p:spPr>
        <p:txBody>
          <a:bodyPr/>
          <a:lstStyle/>
          <a:p>
            <a:pPr marL="0" indent="0" algn="ctr">
              <a:buNone/>
            </a:pPr>
            <a:r>
              <a:rPr lang="en-US" sz="4000" b="1" u="sng" dirty="0" smtClean="0"/>
              <a:t>7</a:t>
            </a:r>
            <a:r>
              <a:rPr lang="en-US" sz="4000" b="1" u="sng" baseline="30000" dirty="0" smtClean="0"/>
              <a:t>th</a:t>
            </a:r>
            <a:r>
              <a:rPr lang="en-US" sz="4000" b="1" u="sng" dirty="0" smtClean="0"/>
              <a:t> Grade</a:t>
            </a:r>
          </a:p>
          <a:p>
            <a:pPr marL="0" indent="0">
              <a:buNone/>
            </a:pPr>
            <a:r>
              <a:rPr lang="en-US" sz="5400" b="1" dirty="0" smtClean="0"/>
              <a:t>LO: </a:t>
            </a:r>
            <a:r>
              <a:rPr lang="en-US" sz="5400" dirty="0" smtClean="0"/>
              <a:t>We will identify what an element versus a compound is thru the use of the periodic table.</a:t>
            </a:r>
            <a:endParaRPr lang="en-US" sz="5400" dirty="0"/>
          </a:p>
        </p:txBody>
      </p:sp>
      <p:sp>
        <p:nvSpPr>
          <p:cNvPr id="4" name="TextBox 3"/>
          <p:cNvSpPr txBox="1"/>
          <p:nvPr/>
        </p:nvSpPr>
        <p:spPr>
          <a:xfrm>
            <a:off x="5405377" y="60386"/>
            <a:ext cx="655083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u="sng" dirty="0" smtClean="0"/>
              <a:t>6</a:t>
            </a:r>
            <a:r>
              <a:rPr lang="en-US" sz="4800" u="sng" baseline="30000" dirty="0" smtClean="0"/>
              <a:t>th</a:t>
            </a:r>
            <a:r>
              <a:rPr lang="en-US" sz="4800" u="sng" dirty="0" smtClean="0"/>
              <a:t> Grade</a:t>
            </a:r>
          </a:p>
          <a:p>
            <a:r>
              <a:rPr lang="en-US" sz="4800" b="1" dirty="0" smtClean="0"/>
              <a:t>LO: </a:t>
            </a:r>
            <a:r>
              <a:rPr lang="en-US" sz="4800" dirty="0" smtClean="0"/>
              <a:t>We will organize / set up our inter-active Science Journals.</a:t>
            </a:r>
          </a:p>
          <a:p>
            <a:r>
              <a:rPr lang="en-US" sz="4800" dirty="0" smtClean="0"/>
              <a:t>We will review the scientific method by completing a card sort.</a:t>
            </a:r>
            <a:endParaRPr lang="en-US" sz="4800" dirty="0"/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5208607" y="659976"/>
            <a:ext cx="46300" cy="4472741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Image result for scien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51894"/>
            <a:ext cx="12192000" cy="1295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27093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397" y="112143"/>
            <a:ext cx="5072332" cy="60648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b="1" u="sng" dirty="0" smtClean="0"/>
              <a:t>7</a:t>
            </a:r>
            <a:r>
              <a:rPr lang="en-US" sz="4800" b="1" u="sng" baseline="30000" dirty="0" smtClean="0"/>
              <a:t>th</a:t>
            </a:r>
            <a:r>
              <a:rPr lang="en-US" sz="4800" b="1" u="sng" dirty="0" smtClean="0"/>
              <a:t> Grade</a:t>
            </a:r>
          </a:p>
          <a:p>
            <a:pPr marL="0" indent="0">
              <a:buNone/>
            </a:pPr>
            <a:r>
              <a:rPr lang="en-US" sz="4800" b="1" dirty="0" smtClean="0"/>
              <a:t>DOL: </a:t>
            </a:r>
            <a:r>
              <a:rPr lang="en-US" sz="4800" dirty="0" smtClean="0"/>
              <a:t>I will compare / contrast an element vs a compound in an exit slip.</a:t>
            </a:r>
            <a:endParaRPr lang="en-US" sz="4800" dirty="0"/>
          </a:p>
        </p:txBody>
      </p:sp>
      <p:sp>
        <p:nvSpPr>
          <p:cNvPr id="4" name="TextBox 3"/>
          <p:cNvSpPr txBox="1"/>
          <p:nvPr/>
        </p:nvSpPr>
        <p:spPr>
          <a:xfrm>
            <a:off x="5313872" y="112143"/>
            <a:ext cx="687812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u="sng" dirty="0" smtClean="0"/>
              <a:t>6</a:t>
            </a:r>
            <a:r>
              <a:rPr lang="en-US" sz="4800" b="1" u="sng" baseline="30000" dirty="0" smtClean="0"/>
              <a:t>th</a:t>
            </a:r>
            <a:r>
              <a:rPr lang="en-US" sz="4800" b="1" u="sng" dirty="0" smtClean="0"/>
              <a:t> Grade</a:t>
            </a:r>
          </a:p>
          <a:p>
            <a:r>
              <a:rPr lang="en-US" sz="4800" b="1" dirty="0" smtClean="0"/>
              <a:t>DOL: </a:t>
            </a:r>
            <a:r>
              <a:rPr lang="en-US" sz="4800" dirty="0" smtClean="0"/>
              <a:t>I will explain what the purpose of the scientific method is in an exit slip.</a:t>
            </a:r>
            <a:endParaRPr lang="en-US" sz="48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5201729" y="567159"/>
            <a:ext cx="0" cy="377192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 descr="Image result for scien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396" y="4623758"/>
            <a:ext cx="11999344" cy="20082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16214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7096" y="-15652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8800" b="1" u="sng" dirty="0" smtClean="0"/>
              <a:t>Agenda</a:t>
            </a:r>
            <a:endParaRPr lang="en-US" sz="88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419" y="870171"/>
            <a:ext cx="6169306" cy="531278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800" b="1" u="sng" dirty="0" smtClean="0"/>
              <a:t>7</a:t>
            </a:r>
            <a:r>
              <a:rPr lang="en-US" sz="4800" b="1" u="sng" baseline="30000" dirty="0" smtClean="0"/>
              <a:t>th</a:t>
            </a:r>
            <a:r>
              <a:rPr lang="en-US" sz="4800" b="1" u="sng" dirty="0" smtClean="0"/>
              <a:t> Grade</a:t>
            </a:r>
          </a:p>
          <a:p>
            <a:r>
              <a:rPr lang="en-US" sz="4800" dirty="0" smtClean="0"/>
              <a:t>1. PDN</a:t>
            </a:r>
          </a:p>
          <a:p>
            <a:r>
              <a:rPr lang="en-US" sz="4800" dirty="0" smtClean="0"/>
              <a:t>2. SOS Periodic Table Activity</a:t>
            </a:r>
          </a:p>
          <a:p>
            <a:r>
              <a:rPr lang="en-US" sz="4800" dirty="0" smtClean="0"/>
              <a:t>3. Periodic Table       Tic- </a:t>
            </a:r>
            <a:r>
              <a:rPr lang="en-US" sz="4800" dirty="0" smtClean="0"/>
              <a:t>Tac</a:t>
            </a:r>
            <a:r>
              <a:rPr lang="en-US" sz="4800" dirty="0" smtClean="0"/>
              <a:t> Toe Game</a:t>
            </a:r>
          </a:p>
          <a:p>
            <a:r>
              <a:rPr lang="en-US" sz="4800" dirty="0" smtClean="0"/>
              <a:t>4. DOL</a:t>
            </a:r>
            <a:endParaRPr lang="en-US" sz="4800" dirty="0"/>
          </a:p>
        </p:txBody>
      </p:sp>
      <p:sp>
        <p:nvSpPr>
          <p:cNvPr id="5" name="TextBox 4"/>
          <p:cNvSpPr txBox="1"/>
          <p:nvPr/>
        </p:nvSpPr>
        <p:spPr>
          <a:xfrm>
            <a:off x="6030410" y="870171"/>
            <a:ext cx="616159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u="sng" dirty="0" smtClean="0"/>
              <a:t>6</a:t>
            </a:r>
            <a:r>
              <a:rPr lang="en-US" sz="4800" b="1" u="sng" baseline="30000" dirty="0" smtClean="0"/>
              <a:t>th</a:t>
            </a:r>
            <a:r>
              <a:rPr lang="en-US" sz="4800" b="1" u="sng" dirty="0" smtClean="0"/>
              <a:t> Grade</a:t>
            </a:r>
          </a:p>
          <a:p>
            <a:pPr marL="342900" indent="-342900">
              <a:buAutoNum type="arabicPeriod"/>
            </a:pPr>
            <a:r>
              <a:rPr lang="en-US" sz="4800" dirty="0" smtClean="0"/>
              <a:t>PDN</a:t>
            </a:r>
          </a:p>
          <a:p>
            <a:pPr marL="342900" indent="-342900">
              <a:buAutoNum type="arabicPeriod"/>
            </a:pPr>
            <a:r>
              <a:rPr lang="en-US" sz="4800" dirty="0" smtClean="0"/>
              <a:t>Set up Science Journal</a:t>
            </a:r>
          </a:p>
          <a:p>
            <a:pPr marL="342900" indent="-342900">
              <a:buAutoNum type="arabicPeriod"/>
            </a:pPr>
            <a:r>
              <a:rPr lang="en-US" sz="4800" dirty="0" smtClean="0"/>
              <a:t>Scientific Method Card Sort</a:t>
            </a:r>
          </a:p>
          <a:p>
            <a:pPr marL="342900" indent="-342900">
              <a:buAutoNum type="arabicPeriod"/>
            </a:pPr>
            <a:r>
              <a:rPr lang="en-US" sz="4800" dirty="0" smtClean="0"/>
              <a:t>DOL</a:t>
            </a:r>
            <a:endParaRPr lang="en-US" sz="48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5764192" y="1562582"/>
            <a:ext cx="0" cy="4745621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4" name="Picture 2" descr="Image result for scien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84" y="5884078"/>
            <a:ext cx="12131316" cy="944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1112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192000" cy="849701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122744"/>
          </a:xfrm>
        </p:spPr>
        <p:txBody>
          <a:bodyPr/>
          <a:lstStyle/>
          <a:p>
            <a:pPr algn="ctr"/>
            <a:r>
              <a:rPr lang="en-US" b="1" u="sng" dirty="0" smtClean="0">
                <a:solidFill>
                  <a:schemeClr val="bg1"/>
                </a:solidFill>
              </a:rPr>
              <a:t>6</a:t>
            </a:r>
            <a:r>
              <a:rPr lang="en-US" b="1" u="sng" baseline="30000" dirty="0" smtClean="0">
                <a:solidFill>
                  <a:schemeClr val="bg1"/>
                </a:solidFill>
              </a:rPr>
              <a:t>th</a:t>
            </a:r>
            <a:r>
              <a:rPr lang="en-US" b="1" u="sng" dirty="0" smtClean="0">
                <a:solidFill>
                  <a:schemeClr val="bg1"/>
                </a:solidFill>
              </a:rPr>
              <a:t> Grade Inter-Active Journal  Set Up</a:t>
            </a:r>
            <a:endParaRPr lang="en-US" b="1" u="sng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62974" y="821802"/>
            <a:ext cx="10593237" cy="6123007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Cover Name Tag</a:t>
            </a:r>
          </a:p>
          <a:p>
            <a:r>
              <a:rPr lang="en-US" sz="4000" dirty="0" smtClean="0">
                <a:solidFill>
                  <a:schemeClr val="bg1"/>
                </a:solidFill>
              </a:rPr>
              <a:t>First page of  lined paper (Name, Period, Rm 107 )</a:t>
            </a:r>
          </a:p>
          <a:p>
            <a:r>
              <a:rPr lang="en-US" sz="4000" dirty="0" smtClean="0">
                <a:solidFill>
                  <a:schemeClr val="bg1"/>
                </a:solidFill>
              </a:rPr>
              <a:t>Periodic Table on back / inside of Journal Cover</a:t>
            </a:r>
          </a:p>
          <a:p>
            <a:r>
              <a:rPr lang="en-US" sz="4000" dirty="0" smtClean="0">
                <a:solidFill>
                  <a:schemeClr val="bg1"/>
                </a:solidFill>
              </a:rPr>
              <a:t>Second page of lined paper (Table of Contents)</a:t>
            </a:r>
          </a:p>
          <a:p>
            <a:r>
              <a:rPr lang="en-US" sz="4000" dirty="0" smtClean="0">
                <a:solidFill>
                  <a:schemeClr val="bg1"/>
                </a:solidFill>
              </a:rPr>
              <a:t>Back of 2</a:t>
            </a:r>
            <a:r>
              <a:rPr lang="en-US" sz="4000" baseline="30000" dirty="0" smtClean="0">
                <a:solidFill>
                  <a:schemeClr val="bg1"/>
                </a:solidFill>
              </a:rPr>
              <a:t>nd</a:t>
            </a:r>
            <a:r>
              <a:rPr lang="en-US" sz="4000" dirty="0" smtClean="0">
                <a:solidFill>
                  <a:schemeClr val="bg1"/>
                </a:solidFill>
              </a:rPr>
              <a:t> page of lined paper (Zip-lock baggie)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07500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597" y="1"/>
            <a:ext cx="12099403" cy="69448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u="sng" dirty="0" smtClean="0"/>
              <a:t>Element / Compound / Periodic Table Video Clip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5295" y="600674"/>
            <a:ext cx="7641565" cy="546639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5" name="AfXxZwNLvPA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92597" y="635659"/>
            <a:ext cx="11993011" cy="6127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66969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rcRect b="49394"/>
          <a:stretch/>
        </p:blipFill>
        <p:spPr>
          <a:xfrm>
            <a:off x="0" y="-79076"/>
            <a:ext cx="11188460" cy="829574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-353682"/>
            <a:ext cx="12191999" cy="7211682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Name: ___________________________________________  Period: ____</a:t>
            </a:r>
          </a:p>
          <a:p>
            <a:pPr marL="0" indent="0">
              <a:buNone/>
            </a:pPr>
            <a:r>
              <a:rPr lang="en-US" dirty="0" smtClean="0"/>
              <a:t>1. What is an atom?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2. What is a compound?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3. How can you tell if the symbols represent a single element?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4. How can you tell if the symbols represent a compound?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4541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262</Words>
  <Application>Microsoft Office PowerPoint</Application>
  <PresentationFormat>Widescreen</PresentationFormat>
  <Paragraphs>44</Paragraphs>
  <Slides>7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September 5, 2017</vt:lpstr>
      <vt:lpstr>PowerPoint Presentation</vt:lpstr>
      <vt:lpstr>PowerPoint Presentation</vt:lpstr>
      <vt:lpstr>Agenda</vt:lpstr>
      <vt:lpstr>6th Grade Inter-Active Journal  Set Up</vt:lpstr>
      <vt:lpstr>Element / Compound / Periodic Table Video Clip</vt:lpstr>
      <vt:lpstr>PowerPoint Presentation</vt:lpstr>
    </vt:vector>
  </TitlesOfParts>
  <Company>Dallas 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September 5, 2017</dc:title>
  <dc:creator>Pease, Katherine J</dc:creator>
  <cp:lastModifiedBy>Pease, Katherine J</cp:lastModifiedBy>
  <cp:revision>11</cp:revision>
  <cp:lastPrinted>2017-09-05T12:38:41Z</cp:lastPrinted>
  <dcterms:created xsi:type="dcterms:W3CDTF">2017-09-05T02:05:26Z</dcterms:created>
  <dcterms:modified xsi:type="dcterms:W3CDTF">2017-09-05T12:39:12Z</dcterms:modified>
</cp:coreProperties>
</file>