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1" d="100"/>
          <a:sy n="51" d="100"/>
        </p:scale>
        <p:origin x="536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0F8F2F00-886A-4A7D-BA99-193B64614702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9D0906B9-2E65-43F0-9A89-A58776F8C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78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901BB-F22C-4B1C-923B-6FEF43FDA4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D5854-D7E8-4330-9DC5-28EC14C32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3327-8F94-448E-8C73-F7D72F7C3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AEFF0-A747-44E6-9A3B-FF741B22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6E54A-04D8-4127-AA3F-98F645307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4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5E148-9476-4EEF-BE02-5A37AC72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84A451-AFDE-4EDA-83E3-3E0F22FAB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0BADC-2324-4F63-9C8D-006FCB5B0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51298-EBA7-4F78-A1DB-F3A3E42A6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6F5B0-FDD9-4536-862C-9D6E489D4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11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CAADA2-9A07-40F1-913A-289C18354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1FE8A9-6F1D-4048-96F3-FDFCB7468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E9871-9119-47DC-8F1B-28CDFF063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A27CF-9237-4C6B-A9FF-3BBC05A21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87E19-D499-42B3-B513-F0ADAE99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1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7976D-7D04-4A34-9D39-65C816CA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B7BC4-58EB-439C-92C1-CA32A66A5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11421-1D9F-4679-8BAE-49BA39B0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21EAA-2FC0-4DFC-BFB5-235C2D87B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99850-0B07-487E-92EB-13488CD3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8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01FB4-4F5C-4EF7-8F31-49390F8D8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35FF9E-F363-4892-B575-E65EC1392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9F746-CA60-423F-A3B9-8F33BB0EE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F9788-EF8B-414B-8BA1-3612D8A61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EDDF3-A1FE-4BC9-8625-D547FC8CD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2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D60AF-C8C4-429C-A314-319CCA312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64287-B909-4643-BCB4-F6939D6746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A198D6-58A5-4613-837F-56E00BE1E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0987A-7FCE-431E-BB4E-54DB03FF0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91FD8-F09D-42C3-807F-9B7083B7D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597FD-89AA-4CBA-88BD-CA3B3874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0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D505C-4FEF-4006-AF89-27082E0C8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77F59-2951-4083-BC99-2AF405B6D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4BC9E4-1CAA-4BA1-9888-CA56D8730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415D96-F524-4904-AC29-62980052B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1C55AE-F427-487E-B8A0-B55D4B96F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D6D450-0DC8-4D34-B0BD-B19C9FFF9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6DBAED-7E5D-43D5-A46A-E3D580B82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9A0256-CECC-42F4-AC0B-5CAECDF4D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6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A014C-C78E-4597-A9DA-EBD9CE65E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ABAF50-BB9F-4902-8155-98C7B8AE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09D6E-9FCB-4B06-B9D2-4773E8EB4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B059B6-8A85-4EA0-AF8E-FF94657D5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5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C1A362-C136-4699-8BCC-32E64431D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853556-006B-4235-B2D4-2AE3EAB46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58730-126C-4614-9A3D-6F2533786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5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7C7F2-38E7-4588-85F6-7E97C28C6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5530C-5071-4B02-8D95-E7016B9A1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3FD55-5334-4820-A2E5-413411966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4962B-C477-440F-839E-26650020D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49825-92B8-4A81-8ECB-7BC1BF68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A9374-8D11-4F37-843C-CE6BBCFB4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5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13FF1-ADCF-4917-8E39-F114C77DC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1DD1F1-EF20-4594-902F-3AD81709F2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17DDE-C23E-4B56-8F09-A151C9F72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F9DE8-09D8-46F9-832B-12F32E9EE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58CF5-D97A-45D0-A8FF-57C5C570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D1435D-1B28-4A60-A753-ADBDE1782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7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3D9115-1024-49C6-A4A6-EF1402230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5DDAB0-6FCB-4920-B218-A6F7FFFC0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CE338-8DA9-4632-BEB9-AB8184E9E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72208-4F12-4EDA-823B-EC186FFB14FB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6E654-E7F5-4ECD-9E85-DAB310DEC9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4A432-B778-4048-BF8F-5BAED47074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9AACF-DCF6-4F56-8381-EC3FC5676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5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hyperlink" Target="http://studyjams.scholastic.com/studyjams/jams/science/matter/elements-and-compounds.htm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788A7-CA7A-4FEE-A63C-18F72EFA9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98668"/>
          </a:xfrm>
        </p:spPr>
        <p:txBody>
          <a:bodyPr/>
          <a:lstStyle/>
          <a:p>
            <a:r>
              <a:rPr lang="en-US" b="1" u="sng" dirty="0"/>
              <a:t>September 13, 2017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07A768-C2C2-4331-9A0B-D5CC00EFC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98667"/>
            <a:ext cx="12192000" cy="664379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800" b="1" dirty="0"/>
              <a:t>Collect DOL (7</a:t>
            </a:r>
            <a:r>
              <a:rPr lang="en-US" sz="4800" b="1" baseline="30000" dirty="0"/>
              <a:t>th</a:t>
            </a:r>
            <a:r>
              <a:rPr lang="en-US" sz="4800" b="1" dirty="0"/>
              <a:t> Levels of Organization / 6</a:t>
            </a:r>
            <a:r>
              <a:rPr lang="en-US" sz="4800" b="1" baseline="30000" dirty="0"/>
              <a:t>th</a:t>
            </a:r>
            <a:r>
              <a:rPr lang="en-US" sz="4800" b="1" dirty="0"/>
              <a:t> Properties of Matter)</a:t>
            </a:r>
          </a:p>
          <a:p>
            <a:pPr marL="457200" indent="-457200" algn="l">
              <a:buAutoNum type="arabicPeriod"/>
            </a:pPr>
            <a:r>
              <a:rPr lang="en-US" sz="4800" b="1" dirty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800" b="1" dirty="0"/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4800" b="1" dirty="0"/>
              <a:t>Complete DOL Quiz on your own / NO NOTES, NO BOOKS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5B3E70-9864-4B98-BA50-59EFF3ADA2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263" b="31140"/>
          <a:stretch/>
        </p:blipFill>
        <p:spPr>
          <a:xfrm>
            <a:off x="0" y="5260932"/>
            <a:ext cx="12192000" cy="168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564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F1C4F-ACCF-43F9-854A-4D680CC36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48730"/>
            <a:ext cx="10515600" cy="1325563"/>
          </a:xfrm>
        </p:spPr>
        <p:txBody>
          <a:bodyPr/>
          <a:lstStyle/>
          <a:p>
            <a:r>
              <a:rPr lang="en-US" b="1" i="1" dirty="0"/>
              <a:t>7</a:t>
            </a:r>
            <a:r>
              <a:rPr lang="en-US" b="1" i="1" baseline="30000" dirty="0"/>
              <a:t>th</a:t>
            </a:r>
            <a:r>
              <a:rPr lang="en-US" b="1" i="1" dirty="0"/>
              <a:t> Grade				6</a:t>
            </a:r>
            <a:r>
              <a:rPr lang="en-US" b="1" i="1" baseline="30000" dirty="0"/>
              <a:t>th</a:t>
            </a:r>
            <a:r>
              <a:rPr lang="en-US" b="1" i="1" dirty="0"/>
              <a:t>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6A922-3030-466B-ADDB-12428C175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2133" y="803663"/>
            <a:ext cx="5576740" cy="4912059"/>
          </a:xfrm>
        </p:spPr>
        <p:txBody>
          <a:bodyPr>
            <a:noAutofit/>
          </a:bodyPr>
          <a:lstStyle/>
          <a:p>
            <a:r>
              <a:rPr lang="en-US" sz="5400" b="1" dirty="0"/>
              <a:t>LO: </a:t>
            </a:r>
            <a:r>
              <a:rPr lang="en-US" sz="5400" dirty="0"/>
              <a:t>We will compare / contrast the different organelles found in an animal cell.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1DFC4-3999-454F-AA85-0A4EB16AF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8873" y="873124"/>
            <a:ext cx="5884682" cy="4773138"/>
          </a:xfrm>
        </p:spPr>
        <p:txBody>
          <a:bodyPr>
            <a:noAutofit/>
          </a:bodyPr>
          <a:lstStyle/>
          <a:p>
            <a:r>
              <a:rPr lang="en-US" sz="5400" b="1" dirty="0"/>
              <a:t>LO: </a:t>
            </a:r>
            <a:r>
              <a:rPr lang="en-US" sz="5400" dirty="0"/>
              <a:t>We will compare/contrast atoms, elements and compounds thru completion of a foldable.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20BF72-9ABD-4AE1-A8F2-44030A467C40}"/>
              </a:ext>
            </a:extLst>
          </p:cNvPr>
          <p:cNvCxnSpPr/>
          <p:nvPr/>
        </p:nvCxnSpPr>
        <p:spPr>
          <a:xfrm>
            <a:off x="5702969" y="873124"/>
            <a:ext cx="0" cy="529389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1AEEF9DF-98B3-4581-AFCC-AC54D462B5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263" b="31140"/>
          <a:stretch/>
        </p:blipFill>
        <p:spPr>
          <a:xfrm>
            <a:off x="0" y="5858630"/>
            <a:ext cx="12192000" cy="108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19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D008C1A-42C6-4530-BB29-072C43164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-20695"/>
            <a:ext cx="10515600" cy="1325563"/>
          </a:xfrm>
        </p:spPr>
        <p:txBody>
          <a:bodyPr/>
          <a:lstStyle/>
          <a:p>
            <a:r>
              <a:rPr lang="en-US" b="1" i="1" dirty="0"/>
              <a:t>7</a:t>
            </a:r>
            <a:r>
              <a:rPr lang="en-US" b="1" i="1" baseline="30000" dirty="0"/>
              <a:t>th</a:t>
            </a:r>
            <a:r>
              <a:rPr lang="en-US" b="1" i="1" dirty="0"/>
              <a:t> Grade				6</a:t>
            </a:r>
            <a:r>
              <a:rPr lang="en-US" b="1" i="1" baseline="30000" dirty="0"/>
              <a:t>th</a:t>
            </a:r>
            <a:r>
              <a:rPr lang="en-US" b="1" i="1" dirty="0"/>
              <a:t> Grade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3419305-B2E4-4AF3-AA73-88C966E94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7518" y="955341"/>
            <a:ext cx="5576740" cy="4912059"/>
          </a:xfrm>
        </p:spPr>
        <p:txBody>
          <a:bodyPr>
            <a:noAutofit/>
          </a:bodyPr>
          <a:lstStyle/>
          <a:p>
            <a:r>
              <a:rPr lang="en-US" sz="5400" b="1" dirty="0"/>
              <a:t>DOL: I will complete written assessment questions over animal cell organelles.</a:t>
            </a:r>
            <a:endParaRPr lang="en-US" sz="540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A8780A5D-31B7-4C53-B96C-4100286F2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3600" y="955341"/>
            <a:ext cx="5884682" cy="4773138"/>
          </a:xfrm>
        </p:spPr>
        <p:txBody>
          <a:bodyPr>
            <a:noAutofit/>
          </a:bodyPr>
          <a:lstStyle/>
          <a:p>
            <a:r>
              <a:rPr lang="en-US" sz="5400" b="1" dirty="0"/>
              <a:t>DOL: I will complete written assessment questions over elements and compounds.</a:t>
            </a:r>
            <a:endParaRPr lang="en-US" sz="5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13DD34D-86DA-4D8A-A829-9FEBD5F471CD}"/>
              </a:ext>
            </a:extLst>
          </p:cNvPr>
          <p:cNvCxnSpPr/>
          <p:nvPr/>
        </p:nvCxnSpPr>
        <p:spPr>
          <a:xfrm>
            <a:off x="5702969" y="1304868"/>
            <a:ext cx="0" cy="529389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6E5AD94B-3B45-408E-96DB-FE8455B39D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263" b="31140"/>
          <a:stretch/>
        </p:blipFill>
        <p:spPr>
          <a:xfrm>
            <a:off x="0" y="5858630"/>
            <a:ext cx="12192000" cy="108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145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5D62755-C788-48B0-92CD-903ED0609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-281073"/>
            <a:ext cx="10515600" cy="1325563"/>
          </a:xfrm>
        </p:spPr>
        <p:txBody>
          <a:bodyPr/>
          <a:lstStyle/>
          <a:p>
            <a:r>
              <a:rPr lang="en-US" b="1" i="1" dirty="0"/>
              <a:t>7</a:t>
            </a:r>
            <a:r>
              <a:rPr lang="en-US" b="1" i="1" baseline="30000" dirty="0"/>
              <a:t>th</a:t>
            </a:r>
            <a:r>
              <a:rPr lang="en-US" b="1" i="1" dirty="0"/>
              <a:t> Grade				6</a:t>
            </a:r>
            <a:r>
              <a:rPr lang="en-US" b="1" i="1" baseline="30000" dirty="0"/>
              <a:t>th</a:t>
            </a:r>
            <a:r>
              <a:rPr lang="en-US" b="1" i="1" dirty="0"/>
              <a:t> Grade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88D5335-6448-4D13-B078-1977D7EEF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918" y="637776"/>
            <a:ext cx="5833882" cy="6099908"/>
          </a:xfrm>
        </p:spPr>
        <p:txBody>
          <a:bodyPr>
            <a:noAutofit/>
          </a:bodyPr>
          <a:lstStyle/>
          <a:p>
            <a:r>
              <a:rPr lang="en-US" sz="5400" b="1" dirty="0"/>
              <a:t>TEK 7.6</a:t>
            </a:r>
            <a:endParaRPr lang="en-US" sz="540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2758445C-6661-4478-8698-A60EFDAB9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5867" y="714616"/>
            <a:ext cx="6181015" cy="5884148"/>
          </a:xfrm>
        </p:spPr>
        <p:txBody>
          <a:bodyPr>
            <a:noAutofit/>
          </a:bodyPr>
          <a:lstStyle/>
          <a:p>
            <a:r>
              <a:rPr lang="en-US" sz="3200" b="1" dirty="0"/>
              <a:t>TEK 6.5  </a:t>
            </a:r>
            <a:r>
              <a:rPr lang="en-US" sz="3200" dirty="0"/>
              <a:t>Matter and energy. The student knows the differences between elements and compounds. The student is expected to:</a:t>
            </a:r>
          </a:p>
          <a:p>
            <a:r>
              <a:rPr lang="en-US" sz="3200" dirty="0"/>
              <a:t>(A)  know that an element is a pure substance represented by chemical symbols</a:t>
            </a:r>
          </a:p>
          <a:p>
            <a:r>
              <a:rPr lang="en-US" sz="3200" dirty="0"/>
              <a:t>(C)  differentiate between elements and compounds on the most basic level;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C5C3403-F1D5-4C07-9DE1-0CCA62938ADC}"/>
              </a:ext>
            </a:extLst>
          </p:cNvPr>
          <p:cNvCxnSpPr/>
          <p:nvPr/>
        </p:nvCxnSpPr>
        <p:spPr>
          <a:xfrm>
            <a:off x="5702969" y="1304868"/>
            <a:ext cx="0" cy="529389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03DC242-92F0-4D26-A493-9FBA5BA7B575}"/>
              </a:ext>
            </a:extLst>
          </p:cNvPr>
          <p:cNvSpPr/>
          <p:nvPr/>
        </p:nvSpPr>
        <p:spPr>
          <a:xfrm>
            <a:off x="283314" y="1304868"/>
            <a:ext cx="51262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(D)  differentiate between structure and function in plant and animal cell organelles, including cell membrane, cell wall, nucleus, cytoplasm, mitochondrion, chloroplast, and vacuole;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7B69833-53C7-4F06-820A-C668472861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263" b="31140"/>
          <a:stretch/>
        </p:blipFill>
        <p:spPr>
          <a:xfrm>
            <a:off x="0" y="5858630"/>
            <a:ext cx="12192000" cy="108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200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778104C-00F4-4539-A85C-F08559218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-281073"/>
            <a:ext cx="10515600" cy="1325563"/>
          </a:xfrm>
        </p:spPr>
        <p:txBody>
          <a:bodyPr/>
          <a:lstStyle/>
          <a:p>
            <a:r>
              <a:rPr lang="en-US" b="1" i="1" dirty="0"/>
              <a:t>7</a:t>
            </a:r>
            <a:r>
              <a:rPr lang="en-US" b="1" i="1" baseline="30000" dirty="0"/>
              <a:t>th</a:t>
            </a:r>
            <a:r>
              <a:rPr lang="en-US" b="1" i="1" dirty="0"/>
              <a:t> Grade				6</a:t>
            </a:r>
            <a:r>
              <a:rPr lang="en-US" b="1" i="1" baseline="30000" dirty="0"/>
              <a:t>th</a:t>
            </a:r>
            <a:r>
              <a:rPr lang="en-US" b="1" i="1" dirty="0"/>
              <a:t> Grade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4FE993C-9D1C-434F-AD84-C46C851518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918" y="509047"/>
            <a:ext cx="5833882" cy="6228637"/>
          </a:xfrm>
        </p:spPr>
        <p:txBody>
          <a:bodyPr>
            <a:noAutofit/>
          </a:bodyPr>
          <a:lstStyle/>
          <a:p>
            <a:r>
              <a:rPr lang="en-US" sz="5400" b="1" dirty="0"/>
              <a:t>Agenda</a:t>
            </a:r>
            <a:endParaRPr lang="en-US" sz="540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75BF8BAA-9A74-4BEE-B3DF-F13BD5C14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5867" y="509047"/>
            <a:ext cx="6181015" cy="6089717"/>
          </a:xfrm>
        </p:spPr>
        <p:txBody>
          <a:bodyPr>
            <a:noAutofit/>
          </a:bodyPr>
          <a:lstStyle/>
          <a:p>
            <a:r>
              <a:rPr lang="en-US" sz="4000" b="1" dirty="0"/>
              <a:t>AGENDA</a:t>
            </a:r>
          </a:p>
          <a:p>
            <a:r>
              <a:rPr lang="en-US" sz="4400" dirty="0"/>
              <a:t>1. Properties of Matter DOL Quiz</a:t>
            </a:r>
          </a:p>
          <a:p>
            <a:r>
              <a:rPr lang="en-US" sz="4400" dirty="0"/>
              <a:t>2. Element / Compound Study Jams Foldable</a:t>
            </a:r>
          </a:p>
          <a:p>
            <a:r>
              <a:rPr lang="en-US" sz="4400" dirty="0"/>
              <a:t>3. Element / Compound Card Sort</a:t>
            </a:r>
          </a:p>
          <a:p>
            <a:r>
              <a:rPr lang="en-US" sz="4400" dirty="0"/>
              <a:t>4. Element / Compound DOL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BDB3BC-4C6D-40E7-98F9-52013A182BE5}"/>
              </a:ext>
            </a:extLst>
          </p:cNvPr>
          <p:cNvCxnSpPr/>
          <p:nvPr/>
        </p:nvCxnSpPr>
        <p:spPr>
          <a:xfrm>
            <a:off x="5702969" y="1304868"/>
            <a:ext cx="0" cy="529389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8A1C17C-5168-4D60-BAE9-7F27D81D04B0}"/>
              </a:ext>
            </a:extLst>
          </p:cNvPr>
          <p:cNvSpPr/>
          <p:nvPr/>
        </p:nvSpPr>
        <p:spPr>
          <a:xfrm>
            <a:off x="283314" y="1304868"/>
            <a:ext cx="512624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4400" dirty="0"/>
              <a:t>Levels of Organization DOL</a:t>
            </a:r>
          </a:p>
          <a:p>
            <a:pPr marL="514350" indent="-514350">
              <a:buAutoNum type="arabicPeriod"/>
            </a:pPr>
            <a:r>
              <a:rPr lang="en-US" sz="4400" dirty="0"/>
              <a:t>Brainstorm “Cells”</a:t>
            </a:r>
          </a:p>
          <a:p>
            <a:pPr marL="514350" indent="-514350">
              <a:buAutoNum type="arabicPeriod"/>
            </a:pPr>
            <a:r>
              <a:rPr lang="en-US" sz="4400" dirty="0"/>
              <a:t>Animal Cell Cut/Paste Model</a:t>
            </a:r>
          </a:p>
          <a:p>
            <a:pPr marL="514350" indent="-514350">
              <a:buAutoNum type="arabicPeriod"/>
            </a:pPr>
            <a:r>
              <a:rPr lang="en-US" sz="4400" dirty="0"/>
              <a:t>Cell DOL</a:t>
            </a:r>
          </a:p>
          <a:p>
            <a:pPr marL="514350" indent="-514350">
              <a:buAutoNum type="arabicPeriod"/>
            </a:pPr>
            <a:endParaRPr lang="en-US" sz="32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EF45977-33FF-4993-813A-62BEF58174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263" b="31140"/>
          <a:stretch/>
        </p:blipFill>
        <p:spPr>
          <a:xfrm>
            <a:off x="0" y="5858630"/>
            <a:ext cx="12192000" cy="108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01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5C205-434B-4B21-A6C5-2A2811781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" y="-168275"/>
            <a:ext cx="10515600" cy="1325563"/>
          </a:xfrm>
        </p:spPr>
        <p:txBody>
          <a:bodyPr/>
          <a:lstStyle/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Grade Brainstorm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2EEC9-B785-4476-86D9-EDFCECDEC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900" y="812800"/>
            <a:ext cx="6362700" cy="5892800"/>
          </a:xfrm>
        </p:spPr>
        <p:txBody>
          <a:bodyPr>
            <a:noAutofit/>
          </a:bodyPr>
          <a:lstStyle/>
          <a:p>
            <a:r>
              <a:rPr lang="en-US" sz="3600" dirty="0"/>
              <a:t>Turn to Next Empty page in Journal</a:t>
            </a:r>
          </a:p>
          <a:p>
            <a:r>
              <a:rPr lang="en-US" sz="3600" dirty="0"/>
              <a:t>Draw the graphic organizer seen to the right of these words</a:t>
            </a:r>
          </a:p>
          <a:p>
            <a:r>
              <a:rPr lang="en-US" sz="3600" dirty="0"/>
              <a:t>Complete the Graphic Organizer with your table partner (whispers)</a:t>
            </a:r>
          </a:p>
          <a:p>
            <a:r>
              <a:rPr lang="en-US" sz="3600" dirty="0"/>
              <a:t>Only use information you already know about these words, no books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95BBAD-A1B1-4AEB-911B-312AACFD9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852709"/>
              </p:ext>
            </p:extLst>
          </p:nvPr>
        </p:nvGraphicFramePr>
        <p:xfrm>
          <a:off x="6622180" y="110503"/>
          <a:ext cx="5500690" cy="66175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0345">
                  <a:extLst>
                    <a:ext uri="{9D8B030D-6E8A-4147-A177-3AD203B41FA5}">
                      <a16:colId xmlns:a16="http://schemas.microsoft.com/office/drawing/2014/main" val="2663325521"/>
                    </a:ext>
                  </a:extLst>
                </a:gridCol>
                <a:gridCol w="2750345">
                  <a:extLst>
                    <a:ext uri="{9D8B030D-6E8A-4147-A177-3AD203B41FA5}">
                      <a16:colId xmlns:a16="http://schemas.microsoft.com/office/drawing/2014/main" val="411437607"/>
                    </a:ext>
                  </a:extLst>
                </a:gridCol>
              </a:tblGrid>
              <a:tr h="70229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Compound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95706"/>
                  </a:ext>
                </a:extLst>
              </a:tr>
              <a:tr h="59152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84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53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2AD03-1C71-4B47-B095-C345709E7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4409"/>
            <a:ext cx="12192000" cy="1325563"/>
          </a:xfrm>
        </p:spPr>
        <p:txBody>
          <a:bodyPr/>
          <a:lstStyle/>
          <a:p>
            <a:r>
              <a:rPr lang="en-US" dirty="0"/>
              <a:t>Study Jams Foldable / Elements, Compounds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F6048-CDE5-4C05-80C6-B802D4D448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" y="329938"/>
            <a:ext cx="12065000" cy="2150795"/>
          </a:xfrm>
        </p:spPr>
        <p:txBody>
          <a:bodyPr>
            <a:normAutofit/>
          </a:bodyPr>
          <a:lstStyle/>
          <a:p>
            <a:endParaRPr lang="en-US" dirty="0">
              <a:hlinkClick r:id="rId2"/>
            </a:endParaRPr>
          </a:p>
          <a:p>
            <a:pPr algn="ctr"/>
            <a:r>
              <a:rPr lang="en-US" sz="2000" dirty="0">
                <a:hlinkClick r:id="rId2"/>
              </a:rPr>
              <a:t>http://studyjams.scholastic.com/studyjams/jams/science/matter/elements-and-compounds.htm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3D44DF-DFFA-43EA-9DA0-649320C83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584" y="1319754"/>
            <a:ext cx="12022666" cy="5868358"/>
          </a:xfrm>
        </p:spPr>
        <p:txBody>
          <a:bodyPr>
            <a:normAutofit/>
          </a:bodyPr>
          <a:lstStyle/>
          <a:p>
            <a:r>
              <a:rPr lang="en-US" sz="3400" dirty="0"/>
              <a:t>1. Collect Chrome Book / 1 per table</a:t>
            </a:r>
          </a:p>
          <a:p>
            <a:r>
              <a:rPr lang="en-US" sz="3400" dirty="0"/>
              <a:t>2. Take out ear buds and plug in</a:t>
            </a:r>
          </a:p>
          <a:p>
            <a:r>
              <a:rPr lang="en-US" sz="3400" dirty="0"/>
              <a:t>3. Login to </a:t>
            </a:r>
            <a:r>
              <a:rPr lang="en-US" sz="3400" dirty="0">
                <a:hlinkClick r:id="rId3"/>
              </a:rPr>
              <a:t>www.coachpease.com</a:t>
            </a:r>
            <a:endParaRPr lang="en-US" sz="3400" dirty="0"/>
          </a:p>
          <a:p>
            <a:r>
              <a:rPr lang="en-US" sz="3400" dirty="0"/>
              <a:t>4. Click on “1</a:t>
            </a:r>
            <a:r>
              <a:rPr lang="en-US" sz="3400" baseline="30000" dirty="0"/>
              <a:t>st</a:t>
            </a:r>
            <a:r>
              <a:rPr lang="en-US" sz="3400" dirty="0"/>
              <a:t> 6 weeks”</a:t>
            </a:r>
          </a:p>
          <a:p>
            <a:r>
              <a:rPr lang="en-US" sz="3400" dirty="0"/>
              <a:t>5. Click on Daily Agenda for September 13, 2017</a:t>
            </a:r>
          </a:p>
          <a:p>
            <a:r>
              <a:rPr lang="en-US" sz="3400" dirty="0"/>
              <a:t>6. Scroll to Slide 7 , click on movie link </a:t>
            </a:r>
          </a:p>
          <a:p>
            <a:r>
              <a:rPr lang="en-US" sz="3400" dirty="0"/>
              <a:t>7. Use information from video to complete foldable</a:t>
            </a:r>
          </a:p>
          <a:p>
            <a:r>
              <a:rPr lang="en-US" sz="3400" dirty="0"/>
              <a:t>8. Complete “Test” once complete vocabulary section of foldable</a:t>
            </a:r>
          </a:p>
        </p:txBody>
      </p:sp>
    </p:spTree>
    <p:extLst>
      <p:ext uri="{BB962C8B-B14F-4D97-AF65-F5344CB8AC3E}">
        <p14:creationId xmlns:p14="http://schemas.microsoft.com/office/powerpoint/2010/main" val="3980800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E44C4-C3B3-4715-9847-06EEEEBE9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-288017"/>
            <a:ext cx="10515600" cy="1325563"/>
          </a:xfrm>
        </p:spPr>
        <p:txBody>
          <a:bodyPr/>
          <a:lstStyle/>
          <a:p>
            <a:r>
              <a:rPr lang="en-US" u="sng" dirty="0"/>
              <a:t>7</a:t>
            </a:r>
            <a:r>
              <a:rPr lang="en-US" u="sng" baseline="30000" dirty="0"/>
              <a:t>th</a:t>
            </a:r>
            <a:r>
              <a:rPr lang="en-US" u="sng" dirty="0"/>
              <a:t> Grade Bubble Chart Brainstorm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D679E0A-A765-49FC-8D76-42D7CB363B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925286"/>
            <a:ext cx="6019800" cy="5834743"/>
          </a:xfrm>
        </p:spPr>
        <p:txBody>
          <a:bodyPr>
            <a:noAutofit/>
          </a:bodyPr>
          <a:lstStyle/>
          <a:p>
            <a:r>
              <a:rPr lang="en-US" sz="3600" dirty="0"/>
              <a:t>Turn to Next Empty page in Journal</a:t>
            </a:r>
          </a:p>
          <a:p>
            <a:r>
              <a:rPr lang="en-US" sz="3600" dirty="0"/>
              <a:t>Draw the graphic organizer seen to the right of these words</a:t>
            </a:r>
          </a:p>
          <a:p>
            <a:r>
              <a:rPr lang="en-US" sz="3600" dirty="0"/>
              <a:t>Complete the Graphic Organizer with your table partner (whispers)</a:t>
            </a:r>
          </a:p>
          <a:p>
            <a:r>
              <a:rPr lang="en-US" sz="3600" dirty="0"/>
              <a:t>Only use information you already know about these words, no books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DC8A4E1-BE5B-4BC7-89B9-FA995C378996}"/>
              </a:ext>
            </a:extLst>
          </p:cNvPr>
          <p:cNvSpPr/>
          <p:nvPr/>
        </p:nvSpPr>
        <p:spPr>
          <a:xfrm>
            <a:off x="6737684" y="2569945"/>
            <a:ext cx="4186990" cy="1684421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4C16D1-0390-4F9A-BFAE-224A05CBA77D}"/>
              </a:ext>
            </a:extLst>
          </p:cNvPr>
          <p:cNvSpPr/>
          <p:nvPr/>
        </p:nvSpPr>
        <p:spPr>
          <a:xfrm>
            <a:off x="7267074" y="2678577"/>
            <a:ext cx="31282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Cells</a:t>
            </a:r>
          </a:p>
        </p:txBody>
      </p:sp>
    </p:spTree>
    <p:extLst>
      <p:ext uri="{BB962C8B-B14F-4D97-AF65-F5344CB8AC3E}">
        <p14:creationId xmlns:p14="http://schemas.microsoft.com/office/powerpoint/2010/main" val="151087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4B45D5C-5497-415D-985B-E0F3F8053D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00" t="9983" r="14445"/>
          <a:stretch/>
        </p:blipFill>
        <p:spPr>
          <a:xfrm>
            <a:off x="6591300" y="203200"/>
            <a:ext cx="5600700" cy="6375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B1036E-3D3B-4266-B699-0A0EEB7AF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7175"/>
            <a:ext cx="10515600" cy="1325563"/>
          </a:xfrm>
        </p:spPr>
        <p:txBody>
          <a:bodyPr/>
          <a:lstStyle/>
          <a:p>
            <a:pPr algn="ctr"/>
            <a:r>
              <a:rPr lang="en-US" u="sng" dirty="0"/>
              <a:t>7</a:t>
            </a:r>
            <a:r>
              <a:rPr lang="en-US" u="sng" baseline="30000" dirty="0"/>
              <a:t>th</a:t>
            </a:r>
            <a:r>
              <a:rPr lang="en-US" u="sng" dirty="0"/>
              <a:t> Grade Animal Cell Organelles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77708-6FAE-4417-BBEF-12D80CBA9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3200" y="876300"/>
            <a:ext cx="6731000" cy="5791200"/>
          </a:xfrm>
        </p:spPr>
        <p:txBody>
          <a:bodyPr>
            <a:noAutofit/>
          </a:bodyPr>
          <a:lstStyle/>
          <a:p>
            <a:r>
              <a:rPr lang="en-US" sz="4000" dirty="0"/>
              <a:t>Teacher will hand out / explain out to do the cut/paste model of an animal cell</a:t>
            </a:r>
          </a:p>
          <a:p>
            <a:r>
              <a:rPr lang="en-US" sz="4000" dirty="0"/>
              <a:t>Make sure you label each organelle in the animal cell</a:t>
            </a:r>
          </a:p>
          <a:p>
            <a:r>
              <a:rPr lang="en-US" sz="4000" dirty="0"/>
              <a:t>Under each label write out the function of the organelle</a:t>
            </a:r>
          </a:p>
          <a:p>
            <a:r>
              <a:rPr lang="en-US" sz="4000" dirty="0"/>
              <a:t>You may use the TX </a:t>
            </a:r>
            <a:r>
              <a:rPr lang="en-US" sz="4000" dirty="0" err="1"/>
              <a:t>Fushion</a:t>
            </a:r>
            <a:r>
              <a:rPr lang="en-US" sz="4000" dirty="0"/>
              <a:t> and </a:t>
            </a:r>
            <a:r>
              <a:rPr lang="en-US" sz="4000" dirty="0" err="1"/>
              <a:t>Sciencesaurus</a:t>
            </a:r>
            <a:r>
              <a:rPr lang="en-US" sz="4000" dirty="0"/>
              <a:t> Books for research</a:t>
            </a:r>
          </a:p>
        </p:txBody>
      </p:sp>
    </p:spTree>
    <p:extLst>
      <p:ext uri="{BB962C8B-B14F-4D97-AF65-F5344CB8AC3E}">
        <p14:creationId xmlns:p14="http://schemas.microsoft.com/office/powerpoint/2010/main" val="3926345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408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September 13, 2017</vt:lpstr>
      <vt:lpstr>7th Grade    6th Grade</vt:lpstr>
      <vt:lpstr>7th Grade    6th Grade</vt:lpstr>
      <vt:lpstr>7th Grade    6th Grade</vt:lpstr>
      <vt:lpstr>7th Grade    6th Grade</vt:lpstr>
      <vt:lpstr>6th Grade Brainstorm</vt:lpstr>
      <vt:lpstr>Study Jams Foldable / Elements, Compounds</vt:lpstr>
      <vt:lpstr>7th Grade Bubble Chart Brainstorm</vt:lpstr>
      <vt:lpstr>7th Grade Animal Cell Organelles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13, 2017</dc:title>
  <dc:creator>Katherine Pease</dc:creator>
  <cp:lastModifiedBy>Katherine Pease</cp:lastModifiedBy>
  <cp:revision>8</cp:revision>
  <cp:lastPrinted>2017-09-13T02:25:19Z</cp:lastPrinted>
  <dcterms:created xsi:type="dcterms:W3CDTF">2017-09-13T01:23:46Z</dcterms:created>
  <dcterms:modified xsi:type="dcterms:W3CDTF">2017-09-13T02:25:20Z</dcterms:modified>
</cp:coreProperties>
</file>