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7" r:id="rId3"/>
    <p:sldId id="269" r:id="rId4"/>
    <p:sldId id="259" r:id="rId5"/>
    <p:sldId id="270" r:id="rId6"/>
    <p:sldId id="272" r:id="rId7"/>
    <p:sldId id="258" r:id="rId8"/>
    <p:sldId id="273" r:id="rId9"/>
    <p:sldId id="262" r:id="rId10"/>
    <p:sldId id="263" r:id="rId11"/>
    <p:sldId id="274" r:id="rId12"/>
    <p:sldId id="264"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9" d="100"/>
          <a:sy n="89" d="100"/>
        </p:scale>
        <p:origin x="466" y="34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9/12/2016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9/12/2016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9/12/2016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829175-527E-46A3-863C-1BB1F163B849}" type="datetimeFigureOut">
              <a:rPr lang="en-US"/>
              <a:t>9/12/2016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829175-527E-46A3-863C-1BB1F163B849}" type="datetimeFigureOut">
              <a:rPr lang="en-US"/>
              <a:t>9/12/2016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n-US"/>
              <a:t>9/12/2016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9/12/2016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9/12/2016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9/12/2016</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tnJhm4B3XE" TargetMode="External"/><Relationship Id="rId2" Type="http://schemas.openxmlformats.org/officeDocument/2006/relationships/hyperlink" Target="https://www.youtube.com/watch?v=SWvtRf4TAO4" TargetMode="External"/><Relationship Id="rId1" Type="http://schemas.openxmlformats.org/officeDocument/2006/relationships/slideLayout" Target="../slideLayouts/slideLayout3.xml"/><Relationship Id="rId4" Type="http://schemas.openxmlformats.org/officeDocument/2006/relationships/hyperlink" Target="https://www.youtube.com/watch?v=FPqQHm48ze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udyjams.scholastic.com/studyjams/jams/science/matter/elements-and-compounds.htm" TargetMode="External"/><Relationship Id="rId2" Type="http://schemas.openxmlformats.org/officeDocument/2006/relationships/hyperlink" Target="https://www.youtube.com/watch?v=gr-3j9tOJq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612" y="-2286000"/>
            <a:ext cx="9144000" cy="3505200"/>
          </a:xfrm>
        </p:spPr>
        <p:txBody>
          <a:bodyPr/>
          <a:lstStyle/>
          <a:p>
            <a:r>
              <a:rPr lang="en-US" u="sng" dirty="0" smtClean="0"/>
              <a:t>September 13, 2016</a:t>
            </a:r>
            <a:endParaRPr lang="en-US" u="sng" dirty="0"/>
          </a:p>
        </p:txBody>
      </p:sp>
      <p:sp>
        <p:nvSpPr>
          <p:cNvPr id="3" name="Subtitle 2"/>
          <p:cNvSpPr>
            <a:spLocks noGrp="1"/>
          </p:cNvSpPr>
          <p:nvPr>
            <p:ph type="subTitle" idx="1"/>
          </p:nvPr>
        </p:nvSpPr>
        <p:spPr>
          <a:xfrm>
            <a:off x="150812" y="1371600"/>
            <a:ext cx="11887200" cy="5486400"/>
          </a:xfrm>
        </p:spPr>
        <p:txBody>
          <a:bodyPr>
            <a:normAutofit/>
          </a:bodyPr>
          <a:lstStyle/>
          <a:p>
            <a:pPr marL="457200" indent="-457200">
              <a:buAutoNum type="arabicPeriod"/>
            </a:pPr>
            <a:r>
              <a:rPr lang="en-US" sz="4800" dirty="0" smtClean="0">
                <a:ln w="28575">
                  <a:solidFill>
                    <a:schemeClr val="accent6">
                      <a:lumMod val="60000"/>
                      <a:lumOff val="40000"/>
                    </a:schemeClr>
                  </a:solidFill>
                </a:ln>
                <a:solidFill>
                  <a:schemeClr val="tx1">
                    <a:lumMod val="50000"/>
                  </a:schemeClr>
                </a:solidFill>
                <a:latin typeface="Adobe Gothic Std B" panose="020B0800000000000000" pitchFamily="34" charset="-128"/>
                <a:ea typeface="Adobe Gothic Std B" panose="020B0800000000000000" pitchFamily="34" charset="-128"/>
              </a:rPr>
              <a:t>Sharpen Pencil</a:t>
            </a:r>
          </a:p>
          <a:p>
            <a:pPr marL="457200" indent="-457200">
              <a:buAutoNum type="arabicPeriod"/>
            </a:pPr>
            <a:r>
              <a:rPr lang="en-US" sz="4800" dirty="0" smtClean="0">
                <a:ln w="28575">
                  <a:solidFill>
                    <a:schemeClr val="accent6">
                      <a:lumMod val="60000"/>
                      <a:lumOff val="40000"/>
                    </a:schemeClr>
                  </a:solidFill>
                </a:ln>
                <a:solidFill>
                  <a:schemeClr val="tx1">
                    <a:lumMod val="50000"/>
                  </a:schemeClr>
                </a:solidFill>
                <a:latin typeface="Adobe Gothic Std B" panose="020B0800000000000000" pitchFamily="34" charset="-128"/>
                <a:ea typeface="Adobe Gothic Std B" panose="020B0800000000000000" pitchFamily="34" charset="-128"/>
              </a:rPr>
              <a:t>Collect Textbook, Please Do Now, Clicker</a:t>
            </a:r>
          </a:p>
          <a:p>
            <a:pPr marL="457200" indent="-457200">
              <a:buAutoNum type="arabicPeriod"/>
            </a:pPr>
            <a:r>
              <a:rPr lang="en-US" sz="4800" dirty="0" smtClean="0">
                <a:ln w="28575">
                  <a:solidFill>
                    <a:schemeClr val="accent6">
                      <a:lumMod val="60000"/>
                      <a:lumOff val="40000"/>
                    </a:schemeClr>
                  </a:solidFill>
                </a:ln>
                <a:solidFill>
                  <a:schemeClr val="tx1">
                    <a:lumMod val="50000"/>
                  </a:schemeClr>
                </a:solidFill>
                <a:latin typeface="Adobe Gothic Std B" panose="020B0800000000000000" pitchFamily="34" charset="-128"/>
                <a:ea typeface="Adobe Gothic Std B" panose="020B0800000000000000" pitchFamily="34" charset="-128"/>
              </a:rPr>
              <a:t>Sit in assigned seat silently (remember baby mice)</a:t>
            </a:r>
          </a:p>
          <a:p>
            <a:pPr marL="457200" indent="-457200">
              <a:buAutoNum type="arabicPeriod"/>
            </a:pPr>
            <a:r>
              <a:rPr lang="en-US" sz="4800" dirty="0" smtClean="0">
                <a:ln w="28575">
                  <a:solidFill>
                    <a:schemeClr val="accent6">
                      <a:lumMod val="60000"/>
                      <a:lumOff val="40000"/>
                    </a:schemeClr>
                  </a:solidFill>
                </a:ln>
                <a:solidFill>
                  <a:schemeClr val="tx1">
                    <a:lumMod val="50000"/>
                  </a:schemeClr>
                </a:solidFill>
                <a:latin typeface="Adobe Gothic Std B" panose="020B0800000000000000" pitchFamily="34" charset="-128"/>
                <a:ea typeface="Adobe Gothic Std B" panose="020B0800000000000000" pitchFamily="34" charset="-128"/>
              </a:rPr>
              <a:t>Open the textbook and read the assigned pages to find the answers to the PDN</a:t>
            </a:r>
            <a:endParaRPr lang="en-US" sz="4800" dirty="0">
              <a:ln w="28575">
                <a:solidFill>
                  <a:schemeClr val="accent6">
                    <a:lumMod val="60000"/>
                    <a:lumOff val="40000"/>
                  </a:schemeClr>
                </a:solidFill>
              </a:ln>
              <a:solidFill>
                <a:schemeClr val="tx1">
                  <a:lumMod val="50000"/>
                </a:schemeClr>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Text Placeholder 3"/>
          <p:cNvSpPr>
            <a:spLocks noGrp="1"/>
          </p:cNvSpPr>
          <p:nvPr>
            <p:ph type="body" sz="half" idx="2"/>
          </p:nvPr>
        </p:nvSpPr>
        <p:spPr/>
        <p:txBody>
          <a:bodyPr/>
          <a:lstStyle/>
          <a:p>
            <a:endParaRPr lang="en-US" dirty="0" smtClean="0"/>
          </a:p>
        </p:txBody>
      </p:sp>
      <p:sp>
        <p:nvSpPr>
          <p:cNvPr id="3" name="Picture Placeholder 2"/>
          <p:cNvSpPr>
            <a:spLocks noGrp="1"/>
          </p:cNvSpPr>
          <p:nvPr>
            <p:ph type="pic" idx="1"/>
          </p:nvPr>
        </p:nvSpPr>
        <p:spPr/>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457200"/>
            <a:ext cx="9601200" cy="1143000"/>
          </a:xfrm>
        </p:spPr>
        <p:txBody>
          <a:bodyPr/>
          <a:lstStyle/>
          <a:p>
            <a:r>
              <a:rPr lang="en-US" b="1" u="sng" dirty="0" smtClean="0"/>
              <a:t>7</a:t>
            </a:r>
            <a:r>
              <a:rPr lang="en-US" b="1" u="sng" baseline="30000" dirty="0" smtClean="0"/>
              <a:t>th</a:t>
            </a:r>
            <a:r>
              <a:rPr lang="en-US" b="1" u="sng" dirty="0" smtClean="0"/>
              <a:t> Grade </a:t>
            </a:r>
            <a:r>
              <a:rPr lang="en-US" b="1" u="sng" dirty="0" err="1" smtClean="0"/>
              <a:t>Tek</a:t>
            </a:r>
            <a:r>
              <a:rPr lang="en-US" b="1" u="sng" dirty="0" smtClean="0"/>
              <a:t> 7.5C</a:t>
            </a:r>
            <a:endParaRPr lang="en-US" b="1" u="sng" dirty="0"/>
          </a:p>
        </p:txBody>
      </p:sp>
      <p:pic>
        <p:nvPicPr>
          <p:cNvPr id="3" name="Picture 2"/>
          <p:cNvPicPr>
            <a:picLocks noChangeAspect="1"/>
          </p:cNvPicPr>
          <p:nvPr/>
        </p:nvPicPr>
        <p:blipFill rotWithShape="1">
          <a:blip r:embed="rId2"/>
          <a:srcRect l="4396" t="48351" r="4396" b="3297"/>
          <a:stretch/>
        </p:blipFill>
        <p:spPr>
          <a:xfrm>
            <a:off x="150812" y="5257800"/>
            <a:ext cx="11658600" cy="1600200"/>
          </a:xfrm>
          <a:prstGeom prst="rect">
            <a:avLst/>
          </a:prstGeom>
        </p:spPr>
      </p:pic>
      <p:sp>
        <p:nvSpPr>
          <p:cNvPr id="14" name="Content Placeholder 13"/>
          <p:cNvSpPr>
            <a:spLocks noGrp="1"/>
          </p:cNvSpPr>
          <p:nvPr>
            <p:ph idx="1"/>
          </p:nvPr>
        </p:nvSpPr>
        <p:spPr>
          <a:xfrm>
            <a:off x="150813" y="609599"/>
            <a:ext cx="12038012" cy="6261683"/>
          </a:xfrm>
        </p:spPr>
        <p:txBody>
          <a:bodyPr>
            <a:noAutofit/>
          </a:bodyPr>
          <a:lstStyle/>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7.5 Matter and Energy. The students knows interactions occur  between matter and energy.</a:t>
            </a:r>
          </a:p>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7.5C The student is expected to diagram the flow of energy  through living systems, including food chains, food webs, and energy pyramids</a:t>
            </a:r>
            <a:endParaRPr lang="en-US" sz="4800" dirty="0">
              <a:ln w="19050">
                <a:solidFill>
                  <a:schemeClr val="accent6">
                    <a:lumMod val="75000"/>
                  </a:schemeClr>
                </a:solidFill>
              </a:ln>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812" y="4953000"/>
            <a:ext cx="10515600" cy="1892060"/>
          </a:xfrm>
          <a:prstGeom prst="rect">
            <a:avLst/>
          </a:prstGeom>
        </p:spPr>
      </p:pic>
      <p:sp>
        <p:nvSpPr>
          <p:cNvPr id="2" name="Title 1"/>
          <p:cNvSpPr>
            <a:spLocks noGrp="1"/>
          </p:cNvSpPr>
          <p:nvPr>
            <p:ph type="title"/>
          </p:nvPr>
        </p:nvSpPr>
        <p:spPr>
          <a:xfrm>
            <a:off x="74612" y="-381000"/>
            <a:ext cx="9601200" cy="1143000"/>
          </a:xfrm>
        </p:spPr>
        <p:txBody>
          <a:bodyPr>
            <a:normAutofit/>
          </a:bodyPr>
          <a:lstStyle/>
          <a:p>
            <a:r>
              <a:rPr lang="en-US" b="1" u="sng" dirty="0" smtClean="0"/>
              <a:t>6</a:t>
            </a:r>
            <a:r>
              <a:rPr lang="en-US" b="1" u="sng" baseline="30000" dirty="0" smtClean="0"/>
              <a:t>th</a:t>
            </a:r>
            <a:r>
              <a:rPr lang="en-US" b="1" u="sng" dirty="0" smtClean="0"/>
              <a:t> Grade Pre-AP TEK6.5C</a:t>
            </a:r>
            <a:endParaRPr lang="en-US" b="1" u="sng" dirty="0"/>
          </a:p>
        </p:txBody>
      </p:sp>
      <p:sp>
        <p:nvSpPr>
          <p:cNvPr id="3" name="Content Placeholder 2"/>
          <p:cNvSpPr>
            <a:spLocks noGrp="1"/>
          </p:cNvSpPr>
          <p:nvPr>
            <p:ph idx="1"/>
          </p:nvPr>
        </p:nvSpPr>
        <p:spPr>
          <a:xfrm>
            <a:off x="150811" y="762000"/>
            <a:ext cx="12038013" cy="5257800"/>
          </a:xfrm>
        </p:spPr>
        <p:txBody>
          <a:bodyPr>
            <a:noAutofit/>
          </a:bodyPr>
          <a:lstStyle/>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6.5 Matter and Energy. The student knows the difference between elements and compounds.</a:t>
            </a:r>
          </a:p>
          <a:p>
            <a:r>
              <a:rPr lang="en-US" sz="48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6.5C The student is expected to differentiate between elements and compounds on the most basic level</a:t>
            </a:r>
            <a:endParaRPr lang="en-US" sz="4800" dirty="0">
              <a:ln w="19050">
                <a:solidFill>
                  <a:schemeClr val="accent6">
                    <a:lumMod val="75000"/>
                  </a:schemeClr>
                </a:solidFill>
              </a:ln>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8612" y="4571999"/>
            <a:ext cx="10210800" cy="2283125"/>
          </a:xfrm>
          <a:prstGeom prst="rect">
            <a:avLst/>
          </a:prstGeom>
        </p:spPr>
      </p:pic>
      <p:sp>
        <p:nvSpPr>
          <p:cNvPr id="2" name="Title 1"/>
          <p:cNvSpPr>
            <a:spLocks noGrp="1"/>
          </p:cNvSpPr>
          <p:nvPr>
            <p:ph type="title"/>
          </p:nvPr>
        </p:nvSpPr>
        <p:spPr>
          <a:xfrm>
            <a:off x="150812" y="-228600"/>
            <a:ext cx="9601200" cy="1143000"/>
          </a:xfrm>
        </p:spPr>
        <p:txBody>
          <a:bodyPr/>
          <a:lstStyle/>
          <a:p>
            <a:r>
              <a:rPr lang="en-US" b="1" u="sng" dirty="0" smtClean="0"/>
              <a:t>7</a:t>
            </a:r>
            <a:r>
              <a:rPr lang="en-US" b="1" u="sng" baseline="30000" dirty="0" smtClean="0"/>
              <a:t>th</a:t>
            </a:r>
            <a:r>
              <a:rPr lang="en-US" b="1" u="sng" dirty="0" smtClean="0"/>
              <a:t> Grade Essential Question</a:t>
            </a:r>
            <a:endParaRPr lang="en-US" b="1" u="sng" dirty="0"/>
          </a:p>
        </p:txBody>
      </p:sp>
      <p:sp>
        <p:nvSpPr>
          <p:cNvPr id="5" name="Content Placeholder 4"/>
          <p:cNvSpPr>
            <a:spLocks noGrp="1"/>
          </p:cNvSpPr>
          <p:nvPr>
            <p:ph sz="half" idx="1"/>
          </p:nvPr>
        </p:nvSpPr>
        <p:spPr>
          <a:xfrm>
            <a:off x="225425" y="990600"/>
            <a:ext cx="11963400" cy="5029200"/>
          </a:xfrm>
        </p:spPr>
        <p:txBody>
          <a:bodyPr>
            <a:normAutofit/>
          </a:bodyPr>
          <a:lstStyle/>
          <a:p>
            <a:r>
              <a:rPr lang="en-US" sz="5400" dirty="0" smtClean="0">
                <a:ln w="19050">
                  <a:solidFill>
                    <a:schemeClr val="accent6">
                      <a:lumMod val="75000"/>
                    </a:schemeClr>
                  </a:solidFill>
                </a:ln>
                <a:latin typeface="Adobe Gothic Std B" panose="020B0800000000000000" pitchFamily="34" charset="-128"/>
                <a:ea typeface="Adobe Gothic Std B" panose="020B0800000000000000" pitchFamily="34" charset="-128"/>
              </a:rPr>
              <a:t>So we now know that we get our energy from plants (producers) but what are the steps the energy takes to get from the plant to me and eventually back to the plant again? Explain.</a:t>
            </a:r>
            <a:endParaRPr lang="en-US" sz="5400" dirty="0">
              <a:ln w="19050">
                <a:solidFill>
                  <a:schemeClr val="accent6">
                    <a:lumMod val="75000"/>
                  </a:schemeClr>
                </a:solidFill>
              </a:ln>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15240"/>
            <a:ext cx="12188824" cy="6949440"/>
          </a:xfrm>
          <a:prstGeom prst="rect">
            <a:avLst/>
          </a:prstGeom>
        </p:spPr>
      </p:pic>
      <p:sp>
        <p:nvSpPr>
          <p:cNvPr id="2" name="Title 1"/>
          <p:cNvSpPr>
            <a:spLocks noGrp="1"/>
          </p:cNvSpPr>
          <p:nvPr>
            <p:ph type="title"/>
          </p:nvPr>
        </p:nvSpPr>
        <p:spPr>
          <a:xfrm>
            <a:off x="74612" y="-457200"/>
            <a:ext cx="9601200" cy="1143000"/>
          </a:xfrm>
        </p:spPr>
        <p:txBody>
          <a:bodyPr/>
          <a:lstStyle/>
          <a:p>
            <a:r>
              <a:rPr lang="en-US" b="1" u="sng" dirty="0" smtClean="0"/>
              <a:t>6</a:t>
            </a:r>
            <a:r>
              <a:rPr lang="en-US" b="1" u="sng" baseline="30000" dirty="0" smtClean="0"/>
              <a:t>th</a:t>
            </a:r>
            <a:r>
              <a:rPr lang="en-US" b="1" u="sng" dirty="0" smtClean="0"/>
              <a:t> Grade Essential Question</a:t>
            </a:r>
            <a:endParaRPr lang="en-US" b="1" u="sng" dirty="0"/>
          </a:p>
        </p:txBody>
      </p:sp>
      <p:sp>
        <p:nvSpPr>
          <p:cNvPr id="3" name="Content Placeholder 2"/>
          <p:cNvSpPr>
            <a:spLocks noGrp="1"/>
          </p:cNvSpPr>
          <p:nvPr>
            <p:ph sz="half" idx="1"/>
          </p:nvPr>
        </p:nvSpPr>
        <p:spPr>
          <a:xfrm>
            <a:off x="303212" y="990600"/>
            <a:ext cx="11582400" cy="5029200"/>
          </a:xfrm>
        </p:spPr>
        <p:txBody>
          <a:bodyPr>
            <a:normAutofit/>
          </a:bodyPr>
          <a:lstStyle/>
          <a:p>
            <a:r>
              <a:rPr lang="en-US" sz="5400" dirty="0" smtClean="0">
                <a:ln w="38100">
                  <a:solidFill>
                    <a:schemeClr val="tx1"/>
                  </a:solidFill>
                </a:ln>
                <a:solidFill>
                  <a:schemeClr val="accent6">
                    <a:lumMod val="50000"/>
                  </a:schemeClr>
                </a:solidFill>
                <a:latin typeface="Adobe Gothic Std B" panose="020B0800000000000000" pitchFamily="34" charset="-128"/>
                <a:ea typeface="Adobe Gothic Std B" panose="020B0800000000000000" pitchFamily="34" charset="-128"/>
              </a:rPr>
              <a:t>Is water considered an element or a compound? How do you know this? Explain your answer.</a:t>
            </a:r>
            <a:endParaRPr lang="en-US" sz="5400" dirty="0">
              <a:ln w="38100">
                <a:solidFill>
                  <a:schemeClr val="tx1"/>
                </a:solidFill>
              </a:ln>
              <a:solidFill>
                <a:schemeClr val="accent6">
                  <a:lumMod val="50000"/>
                </a:schemeClr>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a:blip r:embed="rId3"/>
          <a:stretch>
            <a:fillRect/>
          </a:stretch>
        </p:blipFill>
        <p:spPr>
          <a:xfrm>
            <a:off x="291560" y="4953000"/>
            <a:ext cx="3733800" cy="1787457"/>
          </a:xfrm>
          <a:prstGeom prst="rect">
            <a:avLst/>
          </a:prstGeom>
        </p:spPr>
      </p:pic>
      <p:pic>
        <p:nvPicPr>
          <p:cNvPr id="8" name="Picture 7"/>
          <p:cNvPicPr>
            <a:picLocks noChangeAspect="1"/>
          </p:cNvPicPr>
          <p:nvPr/>
        </p:nvPicPr>
        <p:blipFill>
          <a:blip r:embed="rId4"/>
          <a:stretch>
            <a:fillRect/>
          </a:stretch>
        </p:blipFill>
        <p:spPr>
          <a:xfrm>
            <a:off x="9980611" y="2362200"/>
            <a:ext cx="2056607" cy="1417677"/>
          </a:xfrm>
          <a:prstGeom prst="rect">
            <a:avLst/>
          </a:prstGeom>
        </p:spPr>
      </p:pic>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12188825" cy="2819400"/>
          </a:xfrm>
        </p:spPr>
        <p:txBody>
          <a:bodyPr/>
          <a:lstStyle/>
          <a:p>
            <a:pPr algn="ctr"/>
            <a:r>
              <a:rPr lang="en-US" sz="3600" dirty="0" smtClean="0"/>
              <a:t>Explain what a food chain, food web, and an energy pyramid have in common.</a:t>
            </a:r>
            <a:endParaRPr lang="en-US" sz="3600" dirty="0"/>
          </a:p>
        </p:txBody>
      </p:sp>
      <p:sp>
        <p:nvSpPr>
          <p:cNvPr id="3" name="Text Placeholder 2"/>
          <p:cNvSpPr>
            <a:spLocks noGrp="1"/>
          </p:cNvSpPr>
          <p:nvPr>
            <p:ph type="body" idx="1"/>
          </p:nvPr>
        </p:nvSpPr>
        <p:spPr>
          <a:xfrm>
            <a:off x="150812" y="228600"/>
            <a:ext cx="8229600" cy="1143000"/>
          </a:xfrm>
        </p:spPr>
        <p:txBody>
          <a:bodyPr>
            <a:normAutofit/>
          </a:bodyPr>
          <a:lstStyle/>
          <a:p>
            <a:r>
              <a:rPr lang="en-US" sz="3600" b="1" u="sng" dirty="0" smtClean="0"/>
              <a:t>7</a:t>
            </a:r>
            <a:r>
              <a:rPr lang="en-US" sz="3600" b="1" u="sng" baseline="30000" dirty="0" smtClean="0"/>
              <a:t>th</a:t>
            </a:r>
            <a:r>
              <a:rPr lang="en-US" sz="3600" b="1" u="sng" dirty="0" smtClean="0"/>
              <a:t> Grade Video Clip</a:t>
            </a:r>
            <a:endParaRPr lang="en-US" sz="3600" b="1" u="sng" dirty="0"/>
          </a:p>
        </p:txBody>
      </p:sp>
      <p:sp>
        <p:nvSpPr>
          <p:cNvPr id="6" name="Rectangle 5"/>
          <p:cNvSpPr/>
          <p:nvPr/>
        </p:nvSpPr>
        <p:spPr>
          <a:xfrm>
            <a:off x="1266069" y="2157720"/>
            <a:ext cx="10287000" cy="40268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4812" y="4796752"/>
            <a:ext cx="9469515" cy="1354217"/>
          </a:xfrm>
          <a:prstGeom prst="rect">
            <a:avLst/>
          </a:prstGeom>
        </p:spPr>
        <p:txBody>
          <a:bodyPr wrap="none">
            <a:spAutoFit/>
          </a:bodyPr>
          <a:lstStyle/>
          <a:p>
            <a:r>
              <a:rPr lang="en-US" sz="3200" dirty="0">
                <a:hlinkClick r:id="rId2"/>
              </a:rPr>
              <a:t>https://</a:t>
            </a:r>
            <a:r>
              <a:rPr lang="en-US" sz="3200" dirty="0" smtClean="0">
                <a:hlinkClick r:id="rId2"/>
              </a:rPr>
              <a:t>www.youtube.com/watch?v=SWvtRf4TAO4</a:t>
            </a:r>
            <a:endParaRPr lang="en-US" sz="3200" dirty="0" smtClean="0"/>
          </a:p>
          <a:p>
            <a:r>
              <a:rPr lang="en-US" sz="3200" dirty="0" smtClean="0"/>
              <a:t>Food Chains / Food Webs / Energy Pyramid</a:t>
            </a:r>
          </a:p>
          <a:p>
            <a:endParaRPr lang="en-US" dirty="0"/>
          </a:p>
        </p:txBody>
      </p:sp>
      <p:sp>
        <p:nvSpPr>
          <p:cNvPr id="7" name="Rectangle 6"/>
          <p:cNvSpPr/>
          <p:nvPr/>
        </p:nvSpPr>
        <p:spPr>
          <a:xfrm>
            <a:off x="1674812" y="3632518"/>
            <a:ext cx="9621914" cy="1077218"/>
          </a:xfrm>
          <a:prstGeom prst="rect">
            <a:avLst/>
          </a:prstGeom>
        </p:spPr>
        <p:txBody>
          <a:bodyPr wrap="square">
            <a:spAutoFit/>
          </a:bodyPr>
          <a:lstStyle/>
          <a:p>
            <a:r>
              <a:rPr lang="en-US" sz="3200" dirty="0">
                <a:hlinkClick r:id="rId3"/>
              </a:rPr>
              <a:t>https://</a:t>
            </a:r>
            <a:r>
              <a:rPr lang="en-US" sz="3200" dirty="0" smtClean="0">
                <a:hlinkClick r:id="rId3"/>
              </a:rPr>
              <a:t>www.youtube.com/watch?v=EtnJhm4B3XE</a:t>
            </a:r>
            <a:endParaRPr lang="en-US" sz="3200" dirty="0" smtClean="0"/>
          </a:p>
          <a:p>
            <a:r>
              <a:rPr lang="en-US" sz="3200" dirty="0" smtClean="0"/>
              <a:t>Study Jams Food Web</a:t>
            </a:r>
            <a:endParaRPr lang="en-US" sz="3200" dirty="0"/>
          </a:p>
        </p:txBody>
      </p:sp>
      <p:sp>
        <p:nvSpPr>
          <p:cNvPr id="8" name="Rectangle 7"/>
          <p:cNvSpPr/>
          <p:nvPr/>
        </p:nvSpPr>
        <p:spPr>
          <a:xfrm>
            <a:off x="1727479" y="2509391"/>
            <a:ext cx="9516580" cy="1077218"/>
          </a:xfrm>
          <a:prstGeom prst="rect">
            <a:avLst/>
          </a:prstGeom>
        </p:spPr>
        <p:txBody>
          <a:bodyPr wrap="none">
            <a:spAutoFit/>
          </a:bodyPr>
          <a:lstStyle/>
          <a:p>
            <a:r>
              <a:rPr lang="en-US" sz="3200" dirty="0">
                <a:hlinkClick r:id="rId4"/>
              </a:rPr>
              <a:t>https://</a:t>
            </a:r>
            <a:r>
              <a:rPr lang="en-US" sz="3200" dirty="0" smtClean="0">
                <a:hlinkClick r:id="rId4"/>
              </a:rPr>
              <a:t>www.youtube.com/watch?v=FPqQHm48zec</a:t>
            </a:r>
            <a:endParaRPr lang="en-US" sz="3200" dirty="0" smtClean="0"/>
          </a:p>
          <a:p>
            <a:r>
              <a:rPr lang="en-US" sz="3200" dirty="0" smtClean="0"/>
              <a:t>Study Jams Food Chain</a:t>
            </a:r>
            <a:endParaRPr lang="en-US" sz="3200" dirty="0"/>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457200"/>
            <a:ext cx="9601200" cy="1143000"/>
          </a:xfrm>
        </p:spPr>
        <p:txBody>
          <a:bodyPr/>
          <a:lstStyle/>
          <a:p>
            <a:r>
              <a:rPr lang="en-US" u="sng" dirty="0" smtClean="0"/>
              <a:t>7</a:t>
            </a:r>
            <a:r>
              <a:rPr lang="en-US" u="sng" baseline="30000" dirty="0" smtClean="0"/>
              <a:t>th</a:t>
            </a:r>
            <a:r>
              <a:rPr lang="en-US" u="sng" dirty="0" smtClean="0"/>
              <a:t> Grade Activity </a:t>
            </a:r>
            <a:endParaRPr lang="en-US" u="sng" dirty="0"/>
          </a:p>
        </p:txBody>
      </p:sp>
      <p:sp>
        <p:nvSpPr>
          <p:cNvPr id="7" name="TextBox 6"/>
          <p:cNvSpPr txBox="1"/>
          <p:nvPr/>
        </p:nvSpPr>
        <p:spPr>
          <a:xfrm>
            <a:off x="303212" y="914400"/>
            <a:ext cx="11049000" cy="3785652"/>
          </a:xfrm>
          <a:prstGeom prst="rect">
            <a:avLst/>
          </a:prstGeom>
          <a:noFill/>
        </p:spPr>
        <p:txBody>
          <a:bodyPr wrap="square" rtlCol="0">
            <a:spAutoFit/>
          </a:bodyPr>
          <a:lstStyle/>
          <a:p>
            <a:r>
              <a:rPr lang="en-US" sz="4000" dirty="0" smtClean="0"/>
              <a:t>How does our Rocky, lizard fit into a food chain?</a:t>
            </a:r>
          </a:p>
          <a:p>
            <a:endParaRPr lang="en-US" sz="4000" dirty="0"/>
          </a:p>
          <a:p>
            <a:r>
              <a:rPr lang="en-US" sz="4000" dirty="0" smtClean="0"/>
              <a:t>Teacher will walk through and demonstrate…</a:t>
            </a:r>
          </a:p>
          <a:p>
            <a:endParaRPr lang="en-US" sz="4000" dirty="0"/>
          </a:p>
          <a:p>
            <a:r>
              <a:rPr lang="en-US" sz="4000" dirty="0" smtClean="0"/>
              <a:t>Draw and label what Rocky’s Food Chain is…</a:t>
            </a:r>
            <a:endParaRPr lang="en-US" sz="4000" dirty="0"/>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533400"/>
            <a:ext cx="9601200" cy="1143000"/>
          </a:xfrm>
        </p:spPr>
        <p:txBody>
          <a:bodyPr/>
          <a:lstStyle/>
          <a:p>
            <a:r>
              <a:rPr lang="en-US" u="sng" dirty="0" smtClean="0"/>
              <a:t>6</a:t>
            </a:r>
            <a:r>
              <a:rPr lang="en-US" u="sng" baseline="30000" dirty="0" smtClean="0"/>
              <a:t>th</a:t>
            </a:r>
            <a:r>
              <a:rPr lang="en-US" u="sng" dirty="0" smtClean="0"/>
              <a:t> Grade Video Clip</a:t>
            </a:r>
            <a:endParaRPr lang="en-US" u="sng" dirty="0"/>
          </a:p>
        </p:txBody>
      </p:sp>
      <p:sp>
        <p:nvSpPr>
          <p:cNvPr id="3" name="Rectangle 2"/>
          <p:cNvSpPr/>
          <p:nvPr/>
        </p:nvSpPr>
        <p:spPr>
          <a:xfrm>
            <a:off x="455612" y="1066800"/>
            <a:ext cx="9032473" cy="1077218"/>
          </a:xfrm>
          <a:prstGeom prst="rect">
            <a:avLst/>
          </a:prstGeom>
        </p:spPr>
        <p:txBody>
          <a:bodyPr wrap="none">
            <a:spAutoFit/>
          </a:bodyPr>
          <a:lstStyle/>
          <a:p>
            <a:r>
              <a:rPr lang="en-US" sz="3200" dirty="0">
                <a:hlinkClick r:id="rId2"/>
              </a:rPr>
              <a:t>https://</a:t>
            </a:r>
            <a:r>
              <a:rPr lang="en-US" sz="3200" dirty="0" smtClean="0">
                <a:hlinkClick r:id="rId2"/>
              </a:rPr>
              <a:t>www.youtube.com/watch?v=gr-3j9tOJqM</a:t>
            </a:r>
            <a:endParaRPr lang="en-US" sz="3200" dirty="0"/>
          </a:p>
          <a:p>
            <a:r>
              <a:rPr lang="en-US" sz="3200" dirty="0" smtClean="0"/>
              <a:t>Atoms/Elements/Compounds with Legos</a:t>
            </a:r>
            <a:endParaRPr lang="en-US" sz="3200" dirty="0"/>
          </a:p>
        </p:txBody>
      </p:sp>
      <p:sp>
        <p:nvSpPr>
          <p:cNvPr id="4" name="Rectangle 3"/>
          <p:cNvSpPr/>
          <p:nvPr/>
        </p:nvSpPr>
        <p:spPr>
          <a:xfrm>
            <a:off x="455612" y="3105835"/>
            <a:ext cx="9829800" cy="1569660"/>
          </a:xfrm>
          <a:prstGeom prst="rect">
            <a:avLst/>
          </a:prstGeom>
        </p:spPr>
        <p:txBody>
          <a:bodyPr wrap="square">
            <a:spAutoFit/>
          </a:bodyPr>
          <a:lstStyle/>
          <a:p>
            <a:r>
              <a:rPr lang="en-US" sz="3200" dirty="0">
                <a:hlinkClick r:id="rId3"/>
              </a:rPr>
              <a:t>http://</a:t>
            </a:r>
            <a:r>
              <a:rPr lang="en-US" sz="3200" dirty="0" smtClean="0">
                <a:hlinkClick r:id="rId3"/>
              </a:rPr>
              <a:t>studyjams.scholastic.com/studyjams/jams/science/matter/elements-and-compounds.htm</a:t>
            </a:r>
            <a:endParaRPr lang="en-US" sz="3200" dirty="0" smtClean="0"/>
          </a:p>
          <a:p>
            <a:r>
              <a:rPr lang="en-US" sz="3200" dirty="0" smtClean="0"/>
              <a:t>Study Jams Elements and Compounds</a:t>
            </a:r>
            <a:endParaRPr lang="en-US" sz="3200" dirty="0"/>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3"/>
            <a:ext cx="5654754"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19050" dir="2700000" algn="tl" rotWithShape="0">
                    <a:schemeClr val="dk1">
                      <a:alpha val="40000"/>
                    </a:schemeClr>
                  </a:outerShdw>
                </a:effectLst>
              </a:rPr>
              <a:t>6</a:t>
            </a:r>
            <a:r>
              <a:rPr lang="en-US" sz="5400" b="0" u="sng" cap="none" spc="0" baseline="30000" dirty="0" smtClean="0">
                <a:ln w="0"/>
                <a:solidFill>
                  <a:schemeClr val="tx1"/>
                </a:solidFill>
                <a:effectLst>
                  <a:outerShdw blurRad="38100" dist="19050" dir="2700000" algn="tl" rotWithShape="0">
                    <a:schemeClr val="dk1">
                      <a:alpha val="40000"/>
                    </a:schemeClr>
                  </a:outerShdw>
                </a:effectLst>
              </a:rPr>
              <a:t>th</a:t>
            </a:r>
            <a:r>
              <a:rPr lang="en-US" sz="5400" b="0" u="sng" cap="none" spc="0" dirty="0" smtClean="0">
                <a:ln w="0"/>
                <a:solidFill>
                  <a:schemeClr val="tx1"/>
                </a:solidFill>
                <a:effectLst>
                  <a:outerShdw blurRad="38100" dist="19050" dir="2700000" algn="tl" rotWithShape="0">
                    <a:schemeClr val="dk1">
                      <a:alpha val="40000"/>
                    </a:schemeClr>
                  </a:outerShdw>
                </a:effectLst>
              </a:rPr>
              <a:t> Grade Activity</a:t>
            </a:r>
            <a:endParaRPr lang="en-US" sz="5400" b="0" u="sng"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674812" y="1371600"/>
            <a:ext cx="8610050"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Card Sort in Small Groups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Watercolor presentation (widescreen)</Template>
  <TotalTime>0</TotalTime>
  <Words>287</Words>
  <Application>Microsoft Office PowerPoint</Application>
  <PresentationFormat>Custom</PresentationFormat>
  <Paragraphs>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Adobe Gothic Std B</vt:lpstr>
      <vt:lpstr>Arial</vt:lpstr>
      <vt:lpstr>Palatino Linotype</vt:lpstr>
      <vt:lpstr>Watercolor_16x9</vt:lpstr>
      <vt:lpstr>September 13, 2016</vt:lpstr>
      <vt:lpstr>7th Grade Tek 7.5C</vt:lpstr>
      <vt:lpstr>6th Grade Pre-AP TEK6.5C</vt:lpstr>
      <vt:lpstr>7th Grade Essential Question</vt:lpstr>
      <vt:lpstr>6th Grade Essential Question</vt:lpstr>
      <vt:lpstr>Explain what a food chain, food web, and an energy pyramid have in common.</vt:lpstr>
      <vt:lpstr>7th Grade Activity </vt:lpstr>
      <vt:lpstr>6th Grade Video Clip</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2016-09-12T22:37:46Z</dcterms:created>
  <dcterms:modified xsi:type="dcterms:W3CDTF">2016-09-12T23:50:31Z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