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65" r:id="rId8"/>
    <p:sldId id="273" r:id="rId9"/>
    <p:sldId id="266" r:id="rId10"/>
    <p:sldId id="270" r:id="rId11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5D07-29D5-4A33-84B8-1CCE00F72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591" y="101337"/>
            <a:ext cx="8001000" cy="813063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Sept. </a:t>
            </a:r>
            <a:r>
              <a:rPr lang="en-US" u="sng" dirty="0" smtClean="0"/>
              <a:t>18, </a:t>
            </a:r>
            <a:r>
              <a:rPr lang="en-US" u="sng" dirty="0"/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72786-0999-436F-9353-732AE8551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591" y="1008668"/>
            <a:ext cx="11646047" cy="567493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Collect </a:t>
            </a:r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DOL </a:t>
            </a: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from Coach Pease or small basket on front table</a:t>
            </a:r>
          </a:p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Sit in assigned seat</a:t>
            </a:r>
          </a:p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Complete </a:t>
            </a:r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DOL </a:t>
            </a: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23159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6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8D7B-D290-45A2-94AE-211D4B22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0" y="-207216"/>
            <a:ext cx="8534400" cy="1507067"/>
          </a:xfrm>
        </p:spPr>
        <p:txBody>
          <a:bodyPr>
            <a:normAutofit/>
          </a:bodyPr>
          <a:lstStyle/>
          <a:p>
            <a:r>
              <a:rPr lang="en-US" sz="8000" b="1" u="sng" dirty="0"/>
              <a:t>TEK 6.5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54B68A-40BF-4F86-8E7E-0F5D148C1186}"/>
              </a:ext>
            </a:extLst>
          </p:cNvPr>
          <p:cNvSpPr/>
          <p:nvPr/>
        </p:nvSpPr>
        <p:spPr>
          <a:xfrm>
            <a:off x="273377" y="1197205"/>
            <a:ext cx="118188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(A) know that an element is a pure substance represented by a chemical symbol and that a compound is a pure substance represented by a chemical formula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3C996A-0B47-40AA-9E63-DA22C9448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80" y="4965290"/>
            <a:ext cx="8621770" cy="177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1AE882D-79C1-4C5F-AFCC-6DC27D8B5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1312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9C9382-8CB3-4E9B-8635-D25FC22F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3277" y="-216643"/>
            <a:ext cx="3673422" cy="1507067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bg1"/>
                </a:solidFill>
                <a:latin typeface="Snap ITC" panose="04040A07060A02020202" pitchFamily="82" charset="0"/>
              </a:rPr>
              <a:t>LO</a:t>
            </a:r>
            <a:r>
              <a:rPr lang="en-US" sz="5400" u="sng" dirty="0">
                <a:latin typeface="Snap ITC" panose="04040A07060A02020202" pitchFamily="82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B4AB7-5E3C-4282-B785-6BF464C2237A}"/>
              </a:ext>
            </a:extLst>
          </p:cNvPr>
          <p:cNvSpPr txBox="1"/>
          <p:nvPr/>
        </p:nvSpPr>
        <p:spPr>
          <a:xfrm>
            <a:off x="115817" y="985730"/>
            <a:ext cx="620185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ln>
                  <a:solidFill>
                    <a:schemeClr val="bg1"/>
                  </a:solidFill>
                </a:ln>
              </a:rPr>
              <a:t>Regular</a:t>
            </a:r>
          </a:p>
          <a:p>
            <a:pPr marR="101600" algn="ctr" fontAlgn="t"/>
            <a:r>
              <a:rPr lang="en-US" sz="38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Students will </a:t>
            </a:r>
            <a:r>
              <a:rPr lang="en-US" sz="3800" dirty="0" smtClean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compare/contrast </a:t>
            </a:r>
            <a:r>
              <a:rPr lang="en-US" sz="38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models of atoms, elements and compounds to differentiate between the 3 through a </a:t>
            </a:r>
            <a:r>
              <a:rPr lang="en-US" sz="3800" dirty="0" smtClean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card sort activity.</a:t>
            </a:r>
            <a:endParaRPr lang="en-US" sz="3800" dirty="0">
              <a:ln>
                <a:solidFill>
                  <a:schemeClr val="bg1"/>
                </a:solidFill>
              </a:ln>
              <a:latin typeface="Snap ITC" panose="04040A07060A02020202" pitchFamily="82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84B6A78-2CB7-49F9-B345-93361C70E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54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80C2B8-2CA3-4BF4-83C7-ECBD03245066}"/>
              </a:ext>
            </a:extLst>
          </p:cNvPr>
          <p:cNvSpPr txBox="1"/>
          <p:nvPr/>
        </p:nvSpPr>
        <p:spPr>
          <a:xfrm>
            <a:off x="6027174" y="1131216"/>
            <a:ext cx="583052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ln>
                  <a:solidFill>
                    <a:schemeClr val="bg1"/>
                  </a:solidFill>
                </a:ln>
              </a:rPr>
              <a:t>Honors</a:t>
            </a:r>
          </a:p>
          <a:p>
            <a:pPr algn="ctr"/>
            <a:r>
              <a:rPr lang="en-US" sz="40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Students will create </a:t>
            </a:r>
            <a:r>
              <a:rPr lang="en-US" sz="4000" dirty="0" smtClean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a compound molecule model to illustrate how elements </a:t>
            </a:r>
            <a:r>
              <a:rPr lang="en-US" sz="4000" dirty="0" smtClean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form a </a:t>
            </a:r>
            <a:r>
              <a:rPr lang="en-US" sz="40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compound.</a:t>
            </a:r>
            <a:endParaRPr lang="en-US" sz="3200" dirty="0">
              <a:ln>
                <a:solidFill>
                  <a:schemeClr val="bg1"/>
                </a:solidFill>
              </a:ln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D1C0AB-2085-4095-AA7D-800B55AE4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1999" cy="113121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3C4016-59F6-4B81-AEB5-E91C3EF25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497" y="-103801"/>
            <a:ext cx="8534400" cy="1506537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bg1"/>
                </a:solidFill>
                <a:latin typeface="Snap ITC" panose="04040A07060A02020202" pitchFamily="82" charset="0"/>
              </a:rPr>
              <a:t>DOL: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E52276-1014-45BB-AE61-3B6F482748CA}"/>
              </a:ext>
            </a:extLst>
          </p:cNvPr>
          <p:cNvSpPr/>
          <p:nvPr/>
        </p:nvSpPr>
        <p:spPr>
          <a:xfrm>
            <a:off x="186813" y="1150375"/>
            <a:ext cx="120051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Students will complete 5/5 questions that differentiate between an atom, element and/or compound with 80% accuracy or higher.</a:t>
            </a:r>
          </a:p>
        </p:txBody>
      </p:sp>
    </p:spTree>
    <p:extLst>
      <p:ext uri="{BB962C8B-B14F-4D97-AF65-F5344CB8AC3E}">
        <p14:creationId xmlns:p14="http://schemas.microsoft.com/office/powerpoint/2010/main" val="24351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9380"/>
            <a:ext cx="12192000" cy="164803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n w="3175" cmpd="sng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latin typeface="Arial Black" panose="020B0A04020102020204" pitchFamily="34" charset="0"/>
              </a:rPr>
              <a:t>Regular </a:t>
            </a:r>
            <a:br>
              <a:rPr lang="en-US" dirty="0" smtClean="0">
                <a:ln w="3175" cmpd="sng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latin typeface="Arial Black" panose="020B0A04020102020204" pitchFamily="34" charset="0"/>
              </a:rPr>
            </a:br>
            <a:r>
              <a:rPr lang="en-US" dirty="0" smtClean="0">
                <a:ln w="3175" cmpd="sng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latin typeface="Arial Black" panose="020B0A04020102020204" pitchFamily="34" charset="0"/>
              </a:rPr>
              <a:t>atoms, Elements, or Compounds Card Sort</a:t>
            </a:r>
            <a:endParaRPr lang="en-US" dirty="0">
              <a:ln w="3175" cmpd="sng">
                <a:solidFill>
                  <a:schemeClr val="accent2">
                    <a:lumMod val="60000"/>
                    <a:lumOff val="40000"/>
                  </a:schemeClr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08643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smtClean="0">
                <a:ln w="0">
                  <a:solidFill>
                    <a:schemeClr val="accent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Teacher will explain / model procedures for completing the card sort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ln w="0">
                  <a:solidFill>
                    <a:schemeClr val="accent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Students will work in small groups to complete the card sort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ln w="0">
                  <a:solidFill>
                    <a:schemeClr val="accent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Teacher will come to check your answers</a:t>
            </a:r>
          </a:p>
          <a:p>
            <a:pPr marL="342900" indent="-342900">
              <a:buAutoNum type="arabicPeriod"/>
            </a:pPr>
            <a:r>
              <a:rPr lang="en-US" sz="3600" dirty="0" smtClean="0">
                <a:ln w="0">
                  <a:solidFill>
                    <a:schemeClr val="accent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Students will use information gathered to complete a graphic organizer to compare/contrast atoms, elements and compounds based on the card sort activity.</a:t>
            </a:r>
            <a:endParaRPr lang="en-US" sz="3600" dirty="0">
              <a:ln w="0">
                <a:solidFill>
                  <a:schemeClr val="accent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463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18753"/>
            <a:ext cx="12457216" cy="7315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3772" y="237507"/>
            <a:ext cx="10364451" cy="723395"/>
          </a:xfrm>
        </p:spPr>
        <p:txBody>
          <a:bodyPr/>
          <a:lstStyle/>
          <a:p>
            <a:r>
              <a:rPr lang="en-US" u="sng" dirty="0" smtClean="0"/>
              <a:t>Atoms/Elements/Compounds Poster</a:t>
            </a:r>
            <a:endParaRPr lang="en-US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978626"/>
              </p:ext>
            </p:extLst>
          </p:nvPr>
        </p:nvGraphicFramePr>
        <p:xfrm>
          <a:off x="170211" y="837211"/>
          <a:ext cx="11851575" cy="60207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2114">
                  <a:extLst>
                    <a:ext uri="{9D8B030D-6E8A-4147-A177-3AD203B41FA5}">
                      <a16:colId xmlns:a16="http://schemas.microsoft.com/office/drawing/2014/main" val="1870805558"/>
                    </a:ext>
                  </a:extLst>
                </a:gridCol>
                <a:gridCol w="2939121">
                  <a:extLst>
                    <a:ext uri="{9D8B030D-6E8A-4147-A177-3AD203B41FA5}">
                      <a16:colId xmlns:a16="http://schemas.microsoft.com/office/drawing/2014/main" val="521182783"/>
                    </a:ext>
                  </a:extLst>
                </a:gridCol>
                <a:gridCol w="3481524">
                  <a:extLst>
                    <a:ext uri="{9D8B030D-6E8A-4147-A177-3AD203B41FA5}">
                      <a16:colId xmlns:a16="http://schemas.microsoft.com/office/drawing/2014/main" val="3358773601"/>
                    </a:ext>
                  </a:extLst>
                </a:gridCol>
                <a:gridCol w="3418816">
                  <a:extLst>
                    <a:ext uri="{9D8B030D-6E8A-4147-A177-3AD203B41FA5}">
                      <a16:colId xmlns:a16="http://schemas.microsoft.com/office/drawing/2014/main" val="2327987525"/>
                    </a:ext>
                  </a:extLst>
                </a:gridCol>
              </a:tblGrid>
              <a:tr h="597145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Atoms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Elements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Compounds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52166"/>
                  </a:ext>
                </a:extLst>
              </a:tr>
              <a:tr h="120196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Definition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028444"/>
                  </a:ext>
                </a:extLst>
              </a:tr>
              <a:tr h="147203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Examples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411220"/>
                  </a:ext>
                </a:extLst>
              </a:tr>
              <a:tr h="1131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How They are Alike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167189"/>
                  </a:ext>
                </a:extLst>
              </a:tr>
              <a:tr h="161858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How They</a:t>
                      </a:r>
                      <a:r>
                        <a:rPr lang="en-US" sz="2400" b="1" baseline="0" dirty="0" smtClean="0"/>
                        <a:t> are Different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1936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3649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__________________________________________________________   Period: 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5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9ADCD-BB52-4CB6-80DA-D4F52F41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393" y="-173158"/>
            <a:ext cx="8534400" cy="1507067"/>
          </a:xfrm>
        </p:spPr>
        <p:txBody>
          <a:bodyPr/>
          <a:lstStyle/>
          <a:p>
            <a:r>
              <a:rPr lang="en-US" dirty="0"/>
              <a:t>Periodic Table Square / Honors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C50C4F-F45B-4994-9315-EC11A5CB6C93}"/>
              </a:ext>
            </a:extLst>
          </p:cNvPr>
          <p:cNvSpPr/>
          <p:nvPr/>
        </p:nvSpPr>
        <p:spPr>
          <a:xfrm>
            <a:off x="201280" y="917369"/>
            <a:ext cx="4607949" cy="58403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E9D5C8-1C1F-459A-8BA6-5E50D4CA8210}"/>
              </a:ext>
            </a:extLst>
          </p:cNvPr>
          <p:cNvSpPr/>
          <p:nvPr/>
        </p:nvSpPr>
        <p:spPr>
          <a:xfrm>
            <a:off x="1131737" y="3038523"/>
            <a:ext cx="2614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Symbol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740A2A-21DD-4620-B1C4-954FE7819B03}"/>
              </a:ext>
            </a:extLst>
          </p:cNvPr>
          <p:cNvSpPr/>
          <p:nvPr/>
        </p:nvSpPr>
        <p:spPr>
          <a:xfrm>
            <a:off x="876760" y="3961853"/>
            <a:ext cx="325699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Name of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</a:t>
            </a:r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23BAF-5F77-4342-97EB-BF33C4388418}"/>
              </a:ext>
            </a:extLst>
          </p:cNvPr>
          <p:cNvSpPr/>
          <p:nvPr/>
        </p:nvSpPr>
        <p:spPr>
          <a:xfrm>
            <a:off x="1621839" y="5266357"/>
            <a:ext cx="176682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Atomic Mass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EE5EFC-DCBB-415E-A1B5-5DF45F1654E5}"/>
              </a:ext>
            </a:extLst>
          </p:cNvPr>
          <p:cNvSpPr/>
          <p:nvPr/>
        </p:nvSpPr>
        <p:spPr>
          <a:xfrm>
            <a:off x="469819" y="1052906"/>
            <a:ext cx="13420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Atomic 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9E7C9C-8F5B-4196-865F-D398C5098F49}"/>
              </a:ext>
            </a:extLst>
          </p:cNvPr>
          <p:cNvSpPr txBox="1"/>
          <p:nvPr/>
        </p:nvSpPr>
        <p:spPr>
          <a:xfrm>
            <a:off x="4809229" y="943897"/>
            <a:ext cx="71814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Your Square must contain…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Name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Symbol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Atomic # / Mass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Pictures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Properties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Metal / Nonmetal/ Metalloid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Examples of objects used in</a:t>
            </a:r>
          </a:p>
        </p:txBody>
      </p:sp>
    </p:spTree>
    <p:extLst>
      <p:ext uri="{BB962C8B-B14F-4D97-AF65-F5344CB8AC3E}">
        <p14:creationId xmlns:p14="http://schemas.microsoft.com/office/powerpoint/2010/main" val="169077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20" y="0"/>
            <a:ext cx="12137180" cy="1507067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n w="3175" cmpd="sng">
                  <a:solidFill>
                    <a:schemeClr val="accent2"/>
                  </a:solidFill>
                </a:ln>
                <a:latin typeface="Berlin Sans FB Demi" panose="020E0802020502020306" pitchFamily="34" charset="0"/>
              </a:rPr>
              <a:t>Compound Molecule Model</a:t>
            </a:r>
            <a:endParaRPr lang="en-US" sz="4800" dirty="0">
              <a:ln w="3175" cmpd="sng">
                <a:solidFill>
                  <a:schemeClr val="accent2"/>
                </a:solidFill>
              </a:ln>
              <a:latin typeface="Berlin Sans FB Demi" panose="020E0802020502020306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255" y="1116281"/>
            <a:ext cx="118753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smtClean="0"/>
              <a:t>Teacher will review expectations for models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Students will create model of a compound molecule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Students will create a Key to include with Model (See example for Hydrogen below)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464130" y="4132614"/>
            <a:ext cx="7065818" cy="26244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75456" y="4132614"/>
            <a:ext cx="66431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Hydrogen Peroxide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67714" y="4983172"/>
            <a:ext cx="46586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</a:t>
            </a:r>
            <a:r>
              <a:rPr lang="en-U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</a:t>
            </a:r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 O</a:t>
            </a:r>
            <a:r>
              <a:rPr lang="en-US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= 2HO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96639" y="5712032"/>
            <a:ext cx="661455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Light Blue = Oxygen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Pink = Hydrogen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602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E0172-3656-4308-AB44-720A1689D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8777"/>
            <a:ext cx="12103510" cy="1011631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</a:rPr>
              <a:t>DOL Atom / Element / Compound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86DDC5-4CA9-4190-A70F-EFC4FCF8C469}"/>
              </a:ext>
            </a:extLst>
          </p:cNvPr>
          <p:cNvSpPr txBox="1"/>
          <p:nvPr/>
        </p:nvSpPr>
        <p:spPr>
          <a:xfrm>
            <a:off x="-88490" y="546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Name: ___________________________________  Pease Period: _________________   Date: ____/_____/_______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9E2C9F-ADB2-4561-AC2C-F9E1AA2802C7}"/>
              </a:ext>
            </a:extLst>
          </p:cNvPr>
          <p:cNvSpPr txBox="1"/>
          <p:nvPr/>
        </p:nvSpPr>
        <p:spPr>
          <a:xfrm>
            <a:off x="88490" y="514592"/>
            <a:ext cx="856389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3.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C2BB6E-2E35-4E23-84FC-D2AC6BA0C4EC}"/>
              </a:ext>
            </a:extLst>
          </p:cNvPr>
          <p:cNvSpPr/>
          <p:nvPr/>
        </p:nvSpPr>
        <p:spPr>
          <a:xfrm>
            <a:off x="3185650" y="1348187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A3D0069-0895-4AC0-86E4-8EDA29B861A3}"/>
              </a:ext>
            </a:extLst>
          </p:cNvPr>
          <p:cNvSpPr/>
          <p:nvPr/>
        </p:nvSpPr>
        <p:spPr>
          <a:xfrm>
            <a:off x="3770669" y="1302743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525A3B-2BFF-4DE2-8F62-CBAAF3E5100C}"/>
              </a:ext>
            </a:extLst>
          </p:cNvPr>
          <p:cNvSpPr/>
          <p:nvPr/>
        </p:nvSpPr>
        <p:spPr>
          <a:xfrm>
            <a:off x="3102075" y="3360160"/>
            <a:ext cx="953729" cy="9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2A19249-E16E-488D-AE30-5A660B5C8C62}"/>
              </a:ext>
            </a:extLst>
          </p:cNvPr>
          <p:cNvSpPr/>
          <p:nvPr/>
        </p:nvSpPr>
        <p:spPr>
          <a:xfrm>
            <a:off x="3947650" y="3422825"/>
            <a:ext cx="1219200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C42D57-B098-4404-911B-7B9B053496CB}"/>
              </a:ext>
            </a:extLst>
          </p:cNvPr>
          <p:cNvSpPr/>
          <p:nvPr/>
        </p:nvSpPr>
        <p:spPr>
          <a:xfrm>
            <a:off x="3470787" y="5555226"/>
            <a:ext cx="1406013" cy="83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3AC3E4-0989-4357-8A53-5663BFC4232B}"/>
              </a:ext>
            </a:extLst>
          </p:cNvPr>
          <p:cNvSpPr txBox="1"/>
          <p:nvPr/>
        </p:nvSpPr>
        <p:spPr>
          <a:xfrm>
            <a:off x="6784258" y="727587"/>
            <a:ext cx="52504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4.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5.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B368AD-E342-4BA0-B925-C3046BBDA593}"/>
              </a:ext>
            </a:extLst>
          </p:cNvPr>
          <p:cNvSpPr/>
          <p:nvPr/>
        </p:nvSpPr>
        <p:spPr>
          <a:xfrm>
            <a:off x="9845794" y="1532206"/>
            <a:ext cx="14318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 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F5A087-E052-4733-8AB0-DCC9DC9B9D23}"/>
              </a:ext>
            </a:extLst>
          </p:cNvPr>
          <p:cNvSpPr/>
          <p:nvPr/>
        </p:nvSpPr>
        <p:spPr>
          <a:xfrm>
            <a:off x="10339063" y="2055426"/>
            <a:ext cx="3289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821C72-1325-42B8-846F-9B74D5E27856}"/>
              </a:ext>
            </a:extLst>
          </p:cNvPr>
          <p:cNvSpPr/>
          <p:nvPr/>
        </p:nvSpPr>
        <p:spPr>
          <a:xfrm>
            <a:off x="10115899" y="3684576"/>
            <a:ext cx="89159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Cl</a:t>
            </a:r>
          </a:p>
        </p:txBody>
      </p:sp>
      <p:pic>
        <p:nvPicPr>
          <p:cNvPr id="2049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HTMLOption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HTMLOption2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0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412</TotalTime>
  <Words>332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Aharoni</vt:lpstr>
      <vt:lpstr>Arial</vt:lpstr>
      <vt:lpstr>Arial Black</vt:lpstr>
      <vt:lpstr>Berlin Sans FB Demi</vt:lpstr>
      <vt:lpstr>Century Gothic</vt:lpstr>
      <vt:lpstr>Snap ITC</vt:lpstr>
      <vt:lpstr>Wingdings 3</vt:lpstr>
      <vt:lpstr>Slice</vt:lpstr>
      <vt:lpstr>Sept. 18, 2018</vt:lpstr>
      <vt:lpstr>TEK 6.5</vt:lpstr>
      <vt:lpstr>LO:</vt:lpstr>
      <vt:lpstr>DOL:</vt:lpstr>
      <vt:lpstr>Regular  atoms, Elements, or Compounds Card Sort</vt:lpstr>
      <vt:lpstr>Atoms/Elements/Compounds Poster</vt:lpstr>
      <vt:lpstr>Periodic Table Square / Honors</vt:lpstr>
      <vt:lpstr>Compound Molecule Model</vt:lpstr>
      <vt:lpstr>DOL Atom / Element / Compound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Sept. 17, 2018</dc:title>
  <dc:creator>Katherine Pease</dc:creator>
  <cp:lastModifiedBy>Katherine Pease</cp:lastModifiedBy>
  <cp:revision>14</cp:revision>
  <cp:lastPrinted>2018-09-16T17:53:18Z</cp:lastPrinted>
  <dcterms:created xsi:type="dcterms:W3CDTF">2018-09-16T16:53:15Z</dcterms:created>
  <dcterms:modified xsi:type="dcterms:W3CDTF">2018-09-17T23:11:41Z</dcterms:modified>
</cp:coreProperties>
</file>