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5" d="100"/>
          <a:sy n="65" d="100"/>
        </p:scale>
        <p:origin x="72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75D07-29D5-4A33-84B8-1CCE00F724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591" y="101337"/>
            <a:ext cx="8001000" cy="813063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Sept. 17, 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B72786-0999-436F-9353-732AE8551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591" y="1008668"/>
            <a:ext cx="11646047" cy="5674935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sz="5400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Collect PDN from Coach Pease or small basket on front table</a:t>
            </a:r>
          </a:p>
          <a:p>
            <a:pPr marL="457200" indent="-457200">
              <a:buAutoNum type="arabicPeriod"/>
            </a:pPr>
            <a:r>
              <a:rPr lang="en-US" sz="5400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Sharpen Pencil</a:t>
            </a:r>
          </a:p>
          <a:p>
            <a:pPr marL="457200" indent="-457200">
              <a:buAutoNum type="arabicPeriod"/>
            </a:pPr>
            <a:r>
              <a:rPr lang="en-US" sz="5400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Sit in assigned seat</a:t>
            </a:r>
          </a:p>
          <a:p>
            <a:pPr marL="457200" indent="-457200">
              <a:buAutoNum type="arabicPeriod"/>
            </a:pPr>
            <a:r>
              <a:rPr lang="en-US" sz="5400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Complete PDN on own</a:t>
            </a:r>
          </a:p>
        </p:txBody>
      </p:sp>
    </p:spTree>
    <p:extLst>
      <p:ext uri="{BB962C8B-B14F-4D97-AF65-F5344CB8AC3E}">
        <p14:creationId xmlns:p14="http://schemas.microsoft.com/office/powerpoint/2010/main" val="2315953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9ADCD-BB52-4CB6-80DA-D4F52F41F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0393" y="-173158"/>
            <a:ext cx="8534400" cy="1507067"/>
          </a:xfrm>
        </p:spPr>
        <p:txBody>
          <a:bodyPr/>
          <a:lstStyle/>
          <a:p>
            <a:r>
              <a:rPr lang="en-US" dirty="0"/>
              <a:t>Periodic Table Square / Honors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C50C4F-F45B-4994-9315-EC11A5CB6C93}"/>
              </a:ext>
            </a:extLst>
          </p:cNvPr>
          <p:cNvSpPr/>
          <p:nvPr/>
        </p:nvSpPr>
        <p:spPr>
          <a:xfrm>
            <a:off x="201280" y="917369"/>
            <a:ext cx="4607949" cy="584036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E9D5C8-1C1F-459A-8BA6-5E50D4CA8210}"/>
              </a:ext>
            </a:extLst>
          </p:cNvPr>
          <p:cNvSpPr/>
          <p:nvPr/>
        </p:nvSpPr>
        <p:spPr>
          <a:xfrm>
            <a:off x="1131737" y="3038523"/>
            <a:ext cx="26148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Symbol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740A2A-21DD-4620-B1C4-954FE7819B03}"/>
              </a:ext>
            </a:extLst>
          </p:cNvPr>
          <p:cNvSpPr/>
          <p:nvPr/>
        </p:nvSpPr>
        <p:spPr>
          <a:xfrm>
            <a:off x="876760" y="3961853"/>
            <a:ext cx="325699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Name of </a:t>
            </a:r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</a:t>
            </a:r>
            <a:r>
              <a:rPr lang="en-US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lement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A23BAF-5F77-4342-97EB-BF33C4388418}"/>
              </a:ext>
            </a:extLst>
          </p:cNvPr>
          <p:cNvSpPr/>
          <p:nvPr/>
        </p:nvSpPr>
        <p:spPr>
          <a:xfrm>
            <a:off x="1621839" y="5266357"/>
            <a:ext cx="176682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Atomic Mass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EE5EFC-DCBB-415E-A1B5-5DF45F1654E5}"/>
              </a:ext>
            </a:extLst>
          </p:cNvPr>
          <p:cNvSpPr/>
          <p:nvPr/>
        </p:nvSpPr>
        <p:spPr>
          <a:xfrm>
            <a:off x="469819" y="1052906"/>
            <a:ext cx="134203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Atomic #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9E7C9C-8F5B-4196-865F-D398C5098F49}"/>
              </a:ext>
            </a:extLst>
          </p:cNvPr>
          <p:cNvSpPr txBox="1"/>
          <p:nvPr/>
        </p:nvSpPr>
        <p:spPr>
          <a:xfrm>
            <a:off x="4809229" y="943897"/>
            <a:ext cx="718149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n>
                  <a:solidFill>
                    <a:schemeClr val="bg1"/>
                  </a:solidFill>
                </a:ln>
              </a:rPr>
              <a:t>Your Square must contain…</a:t>
            </a:r>
          </a:p>
          <a:p>
            <a:r>
              <a:rPr lang="en-US" sz="4000" dirty="0">
                <a:ln>
                  <a:solidFill>
                    <a:schemeClr val="bg1"/>
                  </a:solidFill>
                </a:ln>
              </a:rPr>
              <a:t>Name of element</a:t>
            </a:r>
          </a:p>
          <a:p>
            <a:r>
              <a:rPr lang="en-US" sz="4000" dirty="0">
                <a:ln>
                  <a:solidFill>
                    <a:schemeClr val="bg1"/>
                  </a:solidFill>
                </a:ln>
              </a:rPr>
              <a:t>Symbol of element</a:t>
            </a:r>
          </a:p>
          <a:p>
            <a:r>
              <a:rPr lang="en-US" sz="4000" dirty="0">
                <a:ln>
                  <a:solidFill>
                    <a:schemeClr val="bg1"/>
                  </a:solidFill>
                </a:ln>
              </a:rPr>
              <a:t>Atomic # / Mass</a:t>
            </a:r>
          </a:p>
          <a:p>
            <a:r>
              <a:rPr lang="en-US" sz="4000" dirty="0">
                <a:ln>
                  <a:solidFill>
                    <a:schemeClr val="bg1"/>
                  </a:solidFill>
                </a:ln>
              </a:rPr>
              <a:t>Pictures of Element</a:t>
            </a:r>
          </a:p>
          <a:p>
            <a:r>
              <a:rPr lang="en-US" sz="4000" dirty="0">
                <a:ln>
                  <a:solidFill>
                    <a:schemeClr val="bg1"/>
                  </a:solidFill>
                </a:ln>
              </a:rPr>
              <a:t>Properties of Element</a:t>
            </a:r>
          </a:p>
          <a:p>
            <a:r>
              <a:rPr lang="en-US" sz="4000" dirty="0">
                <a:ln>
                  <a:solidFill>
                    <a:schemeClr val="bg1"/>
                  </a:solidFill>
                </a:ln>
              </a:rPr>
              <a:t>Metal / Nonmetal/ Metalloid</a:t>
            </a:r>
          </a:p>
          <a:p>
            <a:r>
              <a:rPr lang="en-US" sz="4000" dirty="0">
                <a:ln>
                  <a:solidFill>
                    <a:schemeClr val="bg1"/>
                  </a:solidFill>
                </a:ln>
              </a:rPr>
              <a:t>Examples of objects used in</a:t>
            </a:r>
          </a:p>
        </p:txBody>
      </p:sp>
    </p:spTree>
    <p:extLst>
      <p:ext uri="{BB962C8B-B14F-4D97-AF65-F5344CB8AC3E}">
        <p14:creationId xmlns:p14="http://schemas.microsoft.com/office/powerpoint/2010/main" val="1690774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E0172-3656-4308-AB44-720A1689D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90" y="8777"/>
            <a:ext cx="12103510" cy="1011631"/>
          </a:xfrm>
        </p:spPr>
        <p:txBody>
          <a:bodyPr>
            <a:normAutofit/>
          </a:bodyPr>
          <a:lstStyle/>
          <a:p>
            <a:pPr algn="ctr"/>
            <a:r>
              <a:rPr lang="en-US" sz="2400" u="sng" dirty="0">
                <a:solidFill>
                  <a:schemeClr val="bg1"/>
                </a:solidFill>
              </a:rPr>
              <a:t>DOL Atom / Element / Compound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86DDC5-4CA9-4190-A70F-EFC4FCF8C469}"/>
              </a:ext>
            </a:extLst>
          </p:cNvPr>
          <p:cNvSpPr txBox="1"/>
          <p:nvPr/>
        </p:nvSpPr>
        <p:spPr>
          <a:xfrm>
            <a:off x="-88490" y="54623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Name: ___________________________________  Pease Period: _________________   Date: ____/_____/_______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9E2C9F-ADB2-4561-AC2C-F9E1AA2802C7}"/>
              </a:ext>
            </a:extLst>
          </p:cNvPr>
          <p:cNvSpPr txBox="1"/>
          <p:nvPr/>
        </p:nvSpPr>
        <p:spPr>
          <a:xfrm>
            <a:off x="88490" y="514592"/>
            <a:ext cx="8563897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Is this an example of an atom, element or compound?</a:t>
            </a:r>
          </a:p>
          <a:p>
            <a:r>
              <a:rPr lang="en-US" sz="2400" dirty="0">
                <a:solidFill>
                  <a:schemeClr val="bg1"/>
                </a:solidFill>
              </a:rPr>
              <a:t>	A: Atom</a:t>
            </a:r>
          </a:p>
          <a:p>
            <a:r>
              <a:rPr lang="en-US" sz="2400" dirty="0">
                <a:solidFill>
                  <a:schemeClr val="bg1"/>
                </a:solidFill>
              </a:rPr>
              <a:t>	B: Element</a:t>
            </a:r>
          </a:p>
          <a:p>
            <a:r>
              <a:rPr lang="en-US" sz="2400" dirty="0">
                <a:solidFill>
                  <a:schemeClr val="bg1"/>
                </a:solidFill>
              </a:rPr>
              <a:t>	C: Compound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2. Is this an example of an atom, element or compound?</a:t>
            </a:r>
          </a:p>
          <a:p>
            <a:r>
              <a:rPr lang="en-US" sz="2400" dirty="0">
                <a:solidFill>
                  <a:schemeClr val="bg1"/>
                </a:solidFill>
              </a:rPr>
              <a:t>	A: Atom</a:t>
            </a:r>
          </a:p>
          <a:p>
            <a:r>
              <a:rPr lang="en-US" sz="2400" dirty="0">
                <a:solidFill>
                  <a:schemeClr val="bg1"/>
                </a:solidFill>
              </a:rPr>
              <a:t>	B: Element</a:t>
            </a:r>
          </a:p>
          <a:p>
            <a:r>
              <a:rPr lang="en-US" sz="2400" dirty="0">
                <a:solidFill>
                  <a:schemeClr val="bg1"/>
                </a:solidFill>
              </a:rPr>
              <a:t>	C: Compound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3. Is this an example of an atom, element or compound?</a:t>
            </a:r>
          </a:p>
          <a:p>
            <a:r>
              <a:rPr lang="en-US" sz="2400" dirty="0">
                <a:solidFill>
                  <a:schemeClr val="bg1"/>
                </a:solidFill>
              </a:rPr>
              <a:t>	A: Atom</a:t>
            </a:r>
          </a:p>
          <a:p>
            <a:r>
              <a:rPr lang="en-US" sz="2400" dirty="0">
                <a:solidFill>
                  <a:schemeClr val="bg1"/>
                </a:solidFill>
              </a:rPr>
              <a:t>	B: Element</a:t>
            </a:r>
          </a:p>
          <a:p>
            <a:r>
              <a:rPr lang="en-US" sz="2400" dirty="0">
                <a:solidFill>
                  <a:schemeClr val="bg1"/>
                </a:solidFill>
              </a:rPr>
              <a:t>	C: Compound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CC2BB6E-2E35-4E23-84FC-D2AC6BA0C4EC}"/>
              </a:ext>
            </a:extLst>
          </p:cNvPr>
          <p:cNvSpPr/>
          <p:nvPr/>
        </p:nvSpPr>
        <p:spPr>
          <a:xfrm>
            <a:off x="3185650" y="1348187"/>
            <a:ext cx="786581" cy="8357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A3D0069-0895-4AC0-86E4-8EDA29B861A3}"/>
              </a:ext>
            </a:extLst>
          </p:cNvPr>
          <p:cNvSpPr/>
          <p:nvPr/>
        </p:nvSpPr>
        <p:spPr>
          <a:xfrm>
            <a:off x="3770669" y="1302743"/>
            <a:ext cx="786581" cy="8357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525A3B-2BFF-4DE2-8F62-CBAAF3E5100C}"/>
              </a:ext>
            </a:extLst>
          </p:cNvPr>
          <p:cNvSpPr/>
          <p:nvPr/>
        </p:nvSpPr>
        <p:spPr>
          <a:xfrm>
            <a:off x="3102075" y="3360160"/>
            <a:ext cx="953729" cy="934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2A19249-E16E-488D-AE30-5A660B5C8C62}"/>
              </a:ext>
            </a:extLst>
          </p:cNvPr>
          <p:cNvSpPr/>
          <p:nvPr/>
        </p:nvSpPr>
        <p:spPr>
          <a:xfrm>
            <a:off x="3947650" y="3422825"/>
            <a:ext cx="1219200" cy="8357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0C42D57-B098-4404-911B-7B9B053496CB}"/>
              </a:ext>
            </a:extLst>
          </p:cNvPr>
          <p:cNvSpPr/>
          <p:nvPr/>
        </p:nvSpPr>
        <p:spPr>
          <a:xfrm>
            <a:off x="3470787" y="5555226"/>
            <a:ext cx="1406013" cy="8357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3AC3E4-0989-4357-8A53-5663BFC4232B}"/>
              </a:ext>
            </a:extLst>
          </p:cNvPr>
          <p:cNvSpPr txBox="1"/>
          <p:nvPr/>
        </p:nvSpPr>
        <p:spPr>
          <a:xfrm>
            <a:off x="6784258" y="727587"/>
            <a:ext cx="525042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4. Is this an example of an atom, element or compound?</a:t>
            </a:r>
          </a:p>
          <a:p>
            <a:r>
              <a:rPr lang="en-US" sz="2400" dirty="0">
                <a:solidFill>
                  <a:schemeClr val="bg1"/>
                </a:solidFill>
              </a:rPr>
              <a:t>	A: Atom</a:t>
            </a:r>
          </a:p>
          <a:p>
            <a:r>
              <a:rPr lang="en-US" sz="2400" dirty="0">
                <a:solidFill>
                  <a:schemeClr val="bg1"/>
                </a:solidFill>
              </a:rPr>
              <a:t>	B: Element</a:t>
            </a:r>
          </a:p>
          <a:p>
            <a:r>
              <a:rPr lang="en-US" sz="2400" dirty="0">
                <a:solidFill>
                  <a:schemeClr val="bg1"/>
                </a:solidFill>
              </a:rPr>
              <a:t>	C: Compound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5. Is this an example of an atom, element or compound?</a:t>
            </a:r>
          </a:p>
          <a:p>
            <a:r>
              <a:rPr lang="en-US" sz="2400" dirty="0">
                <a:solidFill>
                  <a:schemeClr val="bg1"/>
                </a:solidFill>
              </a:rPr>
              <a:t>	A: Atom</a:t>
            </a:r>
          </a:p>
          <a:p>
            <a:r>
              <a:rPr lang="en-US" sz="2400" dirty="0">
                <a:solidFill>
                  <a:schemeClr val="bg1"/>
                </a:solidFill>
              </a:rPr>
              <a:t>	B: Element</a:t>
            </a:r>
          </a:p>
          <a:p>
            <a:r>
              <a:rPr lang="en-US" sz="2400" dirty="0">
                <a:solidFill>
                  <a:schemeClr val="bg1"/>
                </a:solidFill>
              </a:rPr>
              <a:t>	C: Compound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AB368AD-E342-4BA0-B925-C3046BBDA593}"/>
              </a:ext>
            </a:extLst>
          </p:cNvPr>
          <p:cNvSpPr/>
          <p:nvPr/>
        </p:nvSpPr>
        <p:spPr>
          <a:xfrm>
            <a:off x="9845794" y="1532206"/>
            <a:ext cx="1431803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 O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F5A087-E052-4733-8AB0-DCC9DC9B9D23}"/>
              </a:ext>
            </a:extLst>
          </p:cNvPr>
          <p:cNvSpPr/>
          <p:nvPr/>
        </p:nvSpPr>
        <p:spPr>
          <a:xfrm>
            <a:off x="10339063" y="2055426"/>
            <a:ext cx="3289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821C72-1325-42B8-846F-9B74D5E27856}"/>
              </a:ext>
            </a:extLst>
          </p:cNvPr>
          <p:cNvSpPr/>
          <p:nvPr/>
        </p:nvSpPr>
        <p:spPr>
          <a:xfrm>
            <a:off x="10115899" y="3684576"/>
            <a:ext cx="891591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Cl</a:t>
            </a:r>
          </a:p>
        </p:txBody>
      </p:sp>
    </p:spTree>
    <p:extLst>
      <p:ext uri="{BB962C8B-B14F-4D97-AF65-F5344CB8AC3E}">
        <p14:creationId xmlns:p14="http://schemas.microsoft.com/office/powerpoint/2010/main" val="822046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99972F5-9414-4A9F-96B9-493A27226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90" y="8777"/>
            <a:ext cx="12103510" cy="1011631"/>
          </a:xfrm>
        </p:spPr>
        <p:txBody>
          <a:bodyPr>
            <a:normAutofit/>
          </a:bodyPr>
          <a:lstStyle/>
          <a:p>
            <a:pPr algn="ctr"/>
            <a:r>
              <a:rPr lang="en-US" sz="2400" u="sng" dirty="0">
                <a:solidFill>
                  <a:schemeClr val="bg1"/>
                </a:solidFill>
              </a:rPr>
              <a:t>DOL Atom / Element / Compound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0C21C4-8803-4F9B-B7B7-D00C039C40A2}"/>
              </a:ext>
            </a:extLst>
          </p:cNvPr>
          <p:cNvSpPr txBox="1"/>
          <p:nvPr/>
        </p:nvSpPr>
        <p:spPr>
          <a:xfrm>
            <a:off x="-88490" y="54623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Name: ___________________________________  Pease Period: _________________   Date: ____/_____/_______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A65389-EC84-4D60-B003-E524CFC4BB01}"/>
              </a:ext>
            </a:extLst>
          </p:cNvPr>
          <p:cNvSpPr txBox="1"/>
          <p:nvPr/>
        </p:nvSpPr>
        <p:spPr>
          <a:xfrm>
            <a:off x="88490" y="514592"/>
            <a:ext cx="8563897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Is this an example of an atom, element or compound?</a:t>
            </a:r>
          </a:p>
          <a:p>
            <a:r>
              <a:rPr lang="en-US" sz="2400" dirty="0">
                <a:solidFill>
                  <a:schemeClr val="bg1"/>
                </a:solidFill>
              </a:rPr>
              <a:t>	A: Atom</a:t>
            </a:r>
          </a:p>
          <a:p>
            <a:r>
              <a:rPr lang="en-US" sz="2400" dirty="0">
                <a:solidFill>
                  <a:schemeClr val="bg1"/>
                </a:solidFill>
              </a:rPr>
              <a:t>	B: Element</a:t>
            </a:r>
          </a:p>
          <a:p>
            <a:r>
              <a:rPr lang="en-US" sz="2400" dirty="0">
                <a:solidFill>
                  <a:schemeClr val="bg1"/>
                </a:solidFill>
              </a:rPr>
              <a:t>	C: Compound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2. Is this an example of an atom, element or compound?</a:t>
            </a:r>
          </a:p>
          <a:p>
            <a:r>
              <a:rPr lang="en-US" sz="2400" dirty="0">
                <a:solidFill>
                  <a:schemeClr val="bg1"/>
                </a:solidFill>
              </a:rPr>
              <a:t>	A: Atom</a:t>
            </a:r>
          </a:p>
          <a:p>
            <a:r>
              <a:rPr lang="en-US" sz="2400" dirty="0">
                <a:solidFill>
                  <a:schemeClr val="bg1"/>
                </a:solidFill>
              </a:rPr>
              <a:t>	B: Element</a:t>
            </a:r>
          </a:p>
          <a:p>
            <a:r>
              <a:rPr lang="en-US" sz="2400" dirty="0">
                <a:solidFill>
                  <a:schemeClr val="bg1"/>
                </a:solidFill>
              </a:rPr>
              <a:t>	C: Compound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3. Is this an example of an atom, element or compound?</a:t>
            </a:r>
          </a:p>
          <a:p>
            <a:r>
              <a:rPr lang="en-US" sz="2400" dirty="0">
                <a:solidFill>
                  <a:schemeClr val="bg1"/>
                </a:solidFill>
              </a:rPr>
              <a:t>	A: Atom</a:t>
            </a:r>
          </a:p>
          <a:p>
            <a:r>
              <a:rPr lang="en-US" sz="2400" dirty="0">
                <a:solidFill>
                  <a:schemeClr val="bg1"/>
                </a:solidFill>
              </a:rPr>
              <a:t>	B: Element</a:t>
            </a:r>
          </a:p>
          <a:p>
            <a:r>
              <a:rPr lang="en-US" sz="2400" dirty="0">
                <a:solidFill>
                  <a:schemeClr val="bg1"/>
                </a:solidFill>
              </a:rPr>
              <a:t>	C: Compound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BA86830-B958-4DEF-9746-26F8D3E502A7}"/>
              </a:ext>
            </a:extLst>
          </p:cNvPr>
          <p:cNvSpPr/>
          <p:nvPr/>
        </p:nvSpPr>
        <p:spPr>
          <a:xfrm>
            <a:off x="3185650" y="1348187"/>
            <a:ext cx="786581" cy="8357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500424A-E575-4F85-9879-34190937E74F}"/>
              </a:ext>
            </a:extLst>
          </p:cNvPr>
          <p:cNvSpPr/>
          <p:nvPr/>
        </p:nvSpPr>
        <p:spPr>
          <a:xfrm>
            <a:off x="3770669" y="1302743"/>
            <a:ext cx="786581" cy="8357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7CD9C2-09D6-435C-96D5-6E7C0D6A5C24}"/>
              </a:ext>
            </a:extLst>
          </p:cNvPr>
          <p:cNvSpPr/>
          <p:nvPr/>
        </p:nvSpPr>
        <p:spPr>
          <a:xfrm>
            <a:off x="3102075" y="3360160"/>
            <a:ext cx="953729" cy="934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BC7139A-EBB9-47C4-B08F-1DB2A82DBDEF}"/>
              </a:ext>
            </a:extLst>
          </p:cNvPr>
          <p:cNvSpPr/>
          <p:nvPr/>
        </p:nvSpPr>
        <p:spPr>
          <a:xfrm>
            <a:off x="3947650" y="3422825"/>
            <a:ext cx="1219200" cy="8357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450CF9-01BB-4A68-AFC8-BFD1A73FCB86}"/>
              </a:ext>
            </a:extLst>
          </p:cNvPr>
          <p:cNvSpPr/>
          <p:nvPr/>
        </p:nvSpPr>
        <p:spPr>
          <a:xfrm>
            <a:off x="3470787" y="5555226"/>
            <a:ext cx="1406013" cy="8357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F52E8F-DDDB-406A-B28A-96A6E20DDCFE}"/>
              </a:ext>
            </a:extLst>
          </p:cNvPr>
          <p:cNvSpPr txBox="1"/>
          <p:nvPr/>
        </p:nvSpPr>
        <p:spPr>
          <a:xfrm>
            <a:off x="6784258" y="727587"/>
            <a:ext cx="525042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4. Is this an example of an atom, element or compound?</a:t>
            </a:r>
          </a:p>
          <a:p>
            <a:r>
              <a:rPr lang="en-US" sz="2400" dirty="0">
                <a:solidFill>
                  <a:schemeClr val="bg1"/>
                </a:solidFill>
              </a:rPr>
              <a:t>	A: Atom</a:t>
            </a:r>
          </a:p>
          <a:p>
            <a:r>
              <a:rPr lang="en-US" sz="2400" dirty="0">
                <a:solidFill>
                  <a:schemeClr val="bg1"/>
                </a:solidFill>
              </a:rPr>
              <a:t>	B: Element</a:t>
            </a:r>
          </a:p>
          <a:p>
            <a:r>
              <a:rPr lang="en-US" sz="2400" dirty="0">
                <a:solidFill>
                  <a:schemeClr val="bg1"/>
                </a:solidFill>
              </a:rPr>
              <a:t>	C: Compound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5. Is this an example of an atom, element or compound?</a:t>
            </a:r>
          </a:p>
          <a:p>
            <a:r>
              <a:rPr lang="en-US" sz="2400" dirty="0">
                <a:solidFill>
                  <a:schemeClr val="bg1"/>
                </a:solidFill>
              </a:rPr>
              <a:t>	A: Atom</a:t>
            </a:r>
          </a:p>
          <a:p>
            <a:r>
              <a:rPr lang="en-US" sz="2400" dirty="0">
                <a:solidFill>
                  <a:schemeClr val="bg1"/>
                </a:solidFill>
              </a:rPr>
              <a:t>	B: Element</a:t>
            </a:r>
          </a:p>
          <a:p>
            <a:r>
              <a:rPr lang="en-US" sz="2400" dirty="0">
                <a:solidFill>
                  <a:schemeClr val="bg1"/>
                </a:solidFill>
              </a:rPr>
              <a:t>	C: Compound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F1CC5FD-706D-40C0-9689-B50B454F8B66}"/>
              </a:ext>
            </a:extLst>
          </p:cNvPr>
          <p:cNvSpPr/>
          <p:nvPr/>
        </p:nvSpPr>
        <p:spPr>
          <a:xfrm>
            <a:off x="9845794" y="1532206"/>
            <a:ext cx="1431803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 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682B129-529B-448F-A6F5-D02927EC0D5A}"/>
              </a:ext>
            </a:extLst>
          </p:cNvPr>
          <p:cNvSpPr/>
          <p:nvPr/>
        </p:nvSpPr>
        <p:spPr>
          <a:xfrm>
            <a:off x="10339063" y="2055426"/>
            <a:ext cx="3289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1A6BBDF-6986-490B-BC32-C93C7A61A4AA}"/>
              </a:ext>
            </a:extLst>
          </p:cNvPr>
          <p:cNvSpPr/>
          <p:nvPr/>
        </p:nvSpPr>
        <p:spPr>
          <a:xfrm>
            <a:off x="10115899" y="3684576"/>
            <a:ext cx="891591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Cl</a:t>
            </a:r>
          </a:p>
        </p:txBody>
      </p:sp>
    </p:spTree>
    <p:extLst>
      <p:ext uri="{BB962C8B-B14F-4D97-AF65-F5344CB8AC3E}">
        <p14:creationId xmlns:p14="http://schemas.microsoft.com/office/powerpoint/2010/main" val="893163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328A809-47E9-44B2-B460-B51A92249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90" y="8777"/>
            <a:ext cx="12103510" cy="1011631"/>
          </a:xfrm>
        </p:spPr>
        <p:txBody>
          <a:bodyPr>
            <a:normAutofit/>
          </a:bodyPr>
          <a:lstStyle/>
          <a:p>
            <a:pPr algn="ctr"/>
            <a:r>
              <a:rPr lang="en-US" sz="2400" u="sng" dirty="0">
                <a:solidFill>
                  <a:schemeClr val="bg1"/>
                </a:solidFill>
              </a:rPr>
              <a:t>DOL Atom / Element / Compound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14BDD1-47BC-4EA9-842D-0277491D1E4C}"/>
              </a:ext>
            </a:extLst>
          </p:cNvPr>
          <p:cNvSpPr txBox="1"/>
          <p:nvPr/>
        </p:nvSpPr>
        <p:spPr>
          <a:xfrm>
            <a:off x="-88490" y="54623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Name: ___________________________________  Pease Period: _________________   Date: ____/_____/_______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D44BB2-DE03-4F0E-B6A4-C0F79E0F6DAC}"/>
              </a:ext>
            </a:extLst>
          </p:cNvPr>
          <p:cNvSpPr txBox="1"/>
          <p:nvPr/>
        </p:nvSpPr>
        <p:spPr>
          <a:xfrm>
            <a:off x="88490" y="514592"/>
            <a:ext cx="8563897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Is this an example of an atom, element or compound?</a:t>
            </a:r>
          </a:p>
          <a:p>
            <a:r>
              <a:rPr lang="en-US" sz="2400" dirty="0">
                <a:solidFill>
                  <a:schemeClr val="bg1"/>
                </a:solidFill>
              </a:rPr>
              <a:t>	A: Atom</a:t>
            </a:r>
          </a:p>
          <a:p>
            <a:r>
              <a:rPr lang="en-US" sz="2400" dirty="0">
                <a:solidFill>
                  <a:schemeClr val="bg1"/>
                </a:solidFill>
              </a:rPr>
              <a:t>	B: Element</a:t>
            </a:r>
          </a:p>
          <a:p>
            <a:r>
              <a:rPr lang="en-US" sz="2400" dirty="0">
                <a:solidFill>
                  <a:schemeClr val="bg1"/>
                </a:solidFill>
              </a:rPr>
              <a:t>	C: Compound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2. Is this an example of an atom, element or compound?</a:t>
            </a:r>
          </a:p>
          <a:p>
            <a:r>
              <a:rPr lang="en-US" sz="2400" dirty="0">
                <a:solidFill>
                  <a:schemeClr val="bg1"/>
                </a:solidFill>
              </a:rPr>
              <a:t>	A: Atom</a:t>
            </a:r>
          </a:p>
          <a:p>
            <a:r>
              <a:rPr lang="en-US" sz="2400" dirty="0">
                <a:solidFill>
                  <a:schemeClr val="bg1"/>
                </a:solidFill>
              </a:rPr>
              <a:t>	B: Element</a:t>
            </a:r>
          </a:p>
          <a:p>
            <a:r>
              <a:rPr lang="en-US" sz="2400" dirty="0">
                <a:solidFill>
                  <a:schemeClr val="bg1"/>
                </a:solidFill>
              </a:rPr>
              <a:t>	C: Compound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3. Is this an example of an atom, element or compound?</a:t>
            </a:r>
          </a:p>
          <a:p>
            <a:r>
              <a:rPr lang="en-US" sz="2400" dirty="0">
                <a:solidFill>
                  <a:schemeClr val="bg1"/>
                </a:solidFill>
              </a:rPr>
              <a:t>	A: Atom</a:t>
            </a:r>
          </a:p>
          <a:p>
            <a:r>
              <a:rPr lang="en-US" sz="2400" dirty="0">
                <a:solidFill>
                  <a:schemeClr val="bg1"/>
                </a:solidFill>
              </a:rPr>
              <a:t>	B: Element</a:t>
            </a:r>
          </a:p>
          <a:p>
            <a:r>
              <a:rPr lang="en-US" sz="2400" dirty="0">
                <a:solidFill>
                  <a:schemeClr val="bg1"/>
                </a:solidFill>
              </a:rPr>
              <a:t>	C: Compound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44E0F25-97D0-4E8B-B155-2968D740FC6C}"/>
              </a:ext>
            </a:extLst>
          </p:cNvPr>
          <p:cNvSpPr/>
          <p:nvPr/>
        </p:nvSpPr>
        <p:spPr>
          <a:xfrm>
            <a:off x="3185650" y="1348187"/>
            <a:ext cx="786581" cy="8357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B573316-540F-4284-BFE6-F0AA24D4DDCF}"/>
              </a:ext>
            </a:extLst>
          </p:cNvPr>
          <p:cNvSpPr/>
          <p:nvPr/>
        </p:nvSpPr>
        <p:spPr>
          <a:xfrm>
            <a:off x="3770669" y="1302743"/>
            <a:ext cx="786581" cy="8357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634FA86-148C-4F53-8D49-676A9C26D56D}"/>
              </a:ext>
            </a:extLst>
          </p:cNvPr>
          <p:cNvSpPr/>
          <p:nvPr/>
        </p:nvSpPr>
        <p:spPr>
          <a:xfrm>
            <a:off x="3102075" y="3360160"/>
            <a:ext cx="953729" cy="934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E51E431-48DE-45C5-9987-AF673D1AD885}"/>
              </a:ext>
            </a:extLst>
          </p:cNvPr>
          <p:cNvSpPr/>
          <p:nvPr/>
        </p:nvSpPr>
        <p:spPr>
          <a:xfrm>
            <a:off x="3947650" y="3422825"/>
            <a:ext cx="1219200" cy="8357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FBC3C0-B372-46A2-83A2-80BE36F11282}"/>
              </a:ext>
            </a:extLst>
          </p:cNvPr>
          <p:cNvSpPr/>
          <p:nvPr/>
        </p:nvSpPr>
        <p:spPr>
          <a:xfrm>
            <a:off x="3470787" y="5555226"/>
            <a:ext cx="1406013" cy="8357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551562-7A3C-4F8B-B844-069FF5444B72}"/>
              </a:ext>
            </a:extLst>
          </p:cNvPr>
          <p:cNvSpPr txBox="1"/>
          <p:nvPr/>
        </p:nvSpPr>
        <p:spPr>
          <a:xfrm>
            <a:off x="6784258" y="727587"/>
            <a:ext cx="525042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4. Is this an example of an atom, element or compound?</a:t>
            </a:r>
          </a:p>
          <a:p>
            <a:r>
              <a:rPr lang="en-US" sz="2400" dirty="0">
                <a:solidFill>
                  <a:schemeClr val="bg1"/>
                </a:solidFill>
              </a:rPr>
              <a:t>	A: Atom</a:t>
            </a:r>
          </a:p>
          <a:p>
            <a:r>
              <a:rPr lang="en-US" sz="2400" dirty="0">
                <a:solidFill>
                  <a:schemeClr val="bg1"/>
                </a:solidFill>
              </a:rPr>
              <a:t>	B: Element</a:t>
            </a:r>
          </a:p>
          <a:p>
            <a:r>
              <a:rPr lang="en-US" sz="2400" dirty="0">
                <a:solidFill>
                  <a:schemeClr val="bg1"/>
                </a:solidFill>
              </a:rPr>
              <a:t>	C: Compound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5. Is this an example of an atom, element or compound?</a:t>
            </a:r>
          </a:p>
          <a:p>
            <a:r>
              <a:rPr lang="en-US" sz="2400" dirty="0">
                <a:solidFill>
                  <a:schemeClr val="bg1"/>
                </a:solidFill>
              </a:rPr>
              <a:t>	A: Atom</a:t>
            </a:r>
          </a:p>
          <a:p>
            <a:r>
              <a:rPr lang="en-US" sz="2400" dirty="0">
                <a:solidFill>
                  <a:schemeClr val="bg1"/>
                </a:solidFill>
              </a:rPr>
              <a:t>	B: Element</a:t>
            </a:r>
          </a:p>
          <a:p>
            <a:r>
              <a:rPr lang="en-US" sz="2400" dirty="0">
                <a:solidFill>
                  <a:schemeClr val="bg1"/>
                </a:solidFill>
              </a:rPr>
              <a:t>	C: Compound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8794A0-1AE0-44B9-A6C2-A3F8264C6288}"/>
              </a:ext>
            </a:extLst>
          </p:cNvPr>
          <p:cNvSpPr/>
          <p:nvPr/>
        </p:nvSpPr>
        <p:spPr>
          <a:xfrm>
            <a:off x="9845794" y="1532206"/>
            <a:ext cx="1431803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 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92560CA-2C75-4735-B727-D65A538E517A}"/>
              </a:ext>
            </a:extLst>
          </p:cNvPr>
          <p:cNvSpPr/>
          <p:nvPr/>
        </p:nvSpPr>
        <p:spPr>
          <a:xfrm>
            <a:off x="10339063" y="2055426"/>
            <a:ext cx="3289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B99F92-B27E-46F1-A8CD-836A5610C86B}"/>
              </a:ext>
            </a:extLst>
          </p:cNvPr>
          <p:cNvSpPr/>
          <p:nvPr/>
        </p:nvSpPr>
        <p:spPr>
          <a:xfrm>
            <a:off x="10115899" y="3684576"/>
            <a:ext cx="891591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Cl</a:t>
            </a:r>
          </a:p>
        </p:txBody>
      </p:sp>
    </p:spTree>
    <p:extLst>
      <p:ext uri="{BB962C8B-B14F-4D97-AF65-F5344CB8AC3E}">
        <p14:creationId xmlns:p14="http://schemas.microsoft.com/office/powerpoint/2010/main" val="116258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3A1E803-88E4-4726-B9F6-F3DD02B70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90" y="8777"/>
            <a:ext cx="12103510" cy="1011631"/>
          </a:xfrm>
        </p:spPr>
        <p:txBody>
          <a:bodyPr>
            <a:normAutofit/>
          </a:bodyPr>
          <a:lstStyle/>
          <a:p>
            <a:pPr algn="ctr"/>
            <a:r>
              <a:rPr lang="en-US" sz="2400" u="sng" dirty="0">
                <a:solidFill>
                  <a:schemeClr val="bg1"/>
                </a:solidFill>
              </a:rPr>
              <a:t>DOL Atom / Element / Compound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01D78E-4FFD-4CCC-8513-2166A7AA3FA2}"/>
              </a:ext>
            </a:extLst>
          </p:cNvPr>
          <p:cNvSpPr txBox="1"/>
          <p:nvPr/>
        </p:nvSpPr>
        <p:spPr>
          <a:xfrm>
            <a:off x="-88490" y="54623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Name: ___________________________________  Pease Period: _________________   Date: ____/_____/_______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F11F31-DA91-4B5F-B7E3-C35E80D856B0}"/>
              </a:ext>
            </a:extLst>
          </p:cNvPr>
          <p:cNvSpPr txBox="1"/>
          <p:nvPr/>
        </p:nvSpPr>
        <p:spPr>
          <a:xfrm>
            <a:off x="88490" y="514592"/>
            <a:ext cx="8563897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Is this an example of an atom, element or compound?</a:t>
            </a:r>
          </a:p>
          <a:p>
            <a:r>
              <a:rPr lang="en-US" sz="2400" dirty="0">
                <a:solidFill>
                  <a:schemeClr val="bg1"/>
                </a:solidFill>
              </a:rPr>
              <a:t>	A: Atom</a:t>
            </a:r>
          </a:p>
          <a:p>
            <a:r>
              <a:rPr lang="en-US" sz="2400" dirty="0">
                <a:solidFill>
                  <a:schemeClr val="bg1"/>
                </a:solidFill>
              </a:rPr>
              <a:t>	B: Element</a:t>
            </a:r>
          </a:p>
          <a:p>
            <a:r>
              <a:rPr lang="en-US" sz="2400" dirty="0">
                <a:solidFill>
                  <a:schemeClr val="bg1"/>
                </a:solidFill>
              </a:rPr>
              <a:t>	C: Compound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2. Is this an example of an atom, element or compound?</a:t>
            </a:r>
          </a:p>
          <a:p>
            <a:r>
              <a:rPr lang="en-US" sz="2400" dirty="0">
                <a:solidFill>
                  <a:schemeClr val="bg1"/>
                </a:solidFill>
              </a:rPr>
              <a:t>	A: Atom</a:t>
            </a:r>
          </a:p>
          <a:p>
            <a:r>
              <a:rPr lang="en-US" sz="2400" dirty="0">
                <a:solidFill>
                  <a:schemeClr val="bg1"/>
                </a:solidFill>
              </a:rPr>
              <a:t>	B: Element</a:t>
            </a:r>
          </a:p>
          <a:p>
            <a:r>
              <a:rPr lang="en-US" sz="2400" dirty="0">
                <a:solidFill>
                  <a:schemeClr val="bg1"/>
                </a:solidFill>
              </a:rPr>
              <a:t>	C: Compound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3. Is this an example of an atom, element or compound?</a:t>
            </a:r>
          </a:p>
          <a:p>
            <a:r>
              <a:rPr lang="en-US" sz="2400" dirty="0">
                <a:solidFill>
                  <a:schemeClr val="bg1"/>
                </a:solidFill>
              </a:rPr>
              <a:t>	A: Atom</a:t>
            </a:r>
          </a:p>
          <a:p>
            <a:r>
              <a:rPr lang="en-US" sz="2400" dirty="0">
                <a:solidFill>
                  <a:schemeClr val="bg1"/>
                </a:solidFill>
              </a:rPr>
              <a:t>	B: Element</a:t>
            </a:r>
          </a:p>
          <a:p>
            <a:r>
              <a:rPr lang="en-US" sz="2400" dirty="0">
                <a:solidFill>
                  <a:schemeClr val="bg1"/>
                </a:solidFill>
              </a:rPr>
              <a:t>	C: Compound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92C469E-9EFE-4506-8AB4-03996116E0D3}"/>
              </a:ext>
            </a:extLst>
          </p:cNvPr>
          <p:cNvSpPr/>
          <p:nvPr/>
        </p:nvSpPr>
        <p:spPr>
          <a:xfrm>
            <a:off x="3185650" y="1348187"/>
            <a:ext cx="786581" cy="8357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0346240-F58E-4DDA-A4B5-0D5A1C5D1BC7}"/>
              </a:ext>
            </a:extLst>
          </p:cNvPr>
          <p:cNvSpPr/>
          <p:nvPr/>
        </p:nvSpPr>
        <p:spPr>
          <a:xfrm>
            <a:off x="3770669" y="1302743"/>
            <a:ext cx="786581" cy="8357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B5A424-4FD9-4886-A674-1F3A0D513820}"/>
              </a:ext>
            </a:extLst>
          </p:cNvPr>
          <p:cNvSpPr/>
          <p:nvPr/>
        </p:nvSpPr>
        <p:spPr>
          <a:xfrm>
            <a:off x="3102075" y="3360160"/>
            <a:ext cx="953729" cy="934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B8F88C8-3B75-4C8B-9A9E-22C002639AB7}"/>
              </a:ext>
            </a:extLst>
          </p:cNvPr>
          <p:cNvSpPr/>
          <p:nvPr/>
        </p:nvSpPr>
        <p:spPr>
          <a:xfrm>
            <a:off x="3947650" y="3422825"/>
            <a:ext cx="1219200" cy="8357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15DA81C-ED43-4BB9-96A6-B9163CDE7BD4}"/>
              </a:ext>
            </a:extLst>
          </p:cNvPr>
          <p:cNvSpPr/>
          <p:nvPr/>
        </p:nvSpPr>
        <p:spPr>
          <a:xfrm>
            <a:off x="3470787" y="5555226"/>
            <a:ext cx="1406013" cy="8357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BE2C4F-2668-40F3-9850-555BB8A6A22C}"/>
              </a:ext>
            </a:extLst>
          </p:cNvPr>
          <p:cNvSpPr txBox="1"/>
          <p:nvPr/>
        </p:nvSpPr>
        <p:spPr>
          <a:xfrm>
            <a:off x="6784258" y="727587"/>
            <a:ext cx="525042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4. Is this an example of an atom, element or compound?</a:t>
            </a:r>
          </a:p>
          <a:p>
            <a:r>
              <a:rPr lang="en-US" sz="2400" dirty="0">
                <a:solidFill>
                  <a:schemeClr val="bg1"/>
                </a:solidFill>
              </a:rPr>
              <a:t>	A: Atom</a:t>
            </a:r>
          </a:p>
          <a:p>
            <a:r>
              <a:rPr lang="en-US" sz="2400" dirty="0">
                <a:solidFill>
                  <a:schemeClr val="bg1"/>
                </a:solidFill>
              </a:rPr>
              <a:t>	B: Element</a:t>
            </a:r>
          </a:p>
          <a:p>
            <a:r>
              <a:rPr lang="en-US" sz="2400" dirty="0">
                <a:solidFill>
                  <a:schemeClr val="bg1"/>
                </a:solidFill>
              </a:rPr>
              <a:t>	C: Compound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5. Is this an example of an atom, element or compound?</a:t>
            </a:r>
          </a:p>
          <a:p>
            <a:r>
              <a:rPr lang="en-US" sz="2400" dirty="0">
                <a:solidFill>
                  <a:schemeClr val="bg1"/>
                </a:solidFill>
              </a:rPr>
              <a:t>	A: Atom</a:t>
            </a:r>
          </a:p>
          <a:p>
            <a:r>
              <a:rPr lang="en-US" sz="2400" dirty="0">
                <a:solidFill>
                  <a:schemeClr val="bg1"/>
                </a:solidFill>
              </a:rPr>
              <a:t>	B: Element</a:t>
            </a:r>
          </a:p>
          <a:p>
            <a:r>
              <a:rPr lang="en-US" sz="2400" dirty="0">
                <a:solidFill>
                  <a:schemeClr val="bg1"/>
                </a:solidFill>
              </a:rPr>
              <a:t>	C: Compound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4F329F7-EDEF-4132-81EB-68A77EF1A32F}"/>
              </a:ext>
            </a:extLst>
          </p:cNvPr>
          <p:cNvSpPr/>
          <p:nvPr/>
        </p:nvSpPr>
        <p:spPr>
          <a:xfrm>
            <a:off x="9845794" y="1532206"/>
            <a:ext cx="1431803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 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D932FFD-800F-449C-A487-29981025A0B2}"/>
              </a:ext>
            </a:extLst>
          </p:cNvPr>
          <p:cNvSpPr/>
          <p:nvPr/>
        </p:nvSpPr>
        <p:spPr>
          <a:xfrm>
            <a:off x="10339063" y="2055426"/>
            <a:ext cx="3289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E48B8DC-B770-4DA6-BAEE-D2D80851EA76}"/>
              </a:ext>
            </a:extLst>
          </p:cNvPr>
          <p:cNvSpPr/>
          <p:nvPr/>
        </p:nvSpPr>
        <p:spPr>
          <a:xfrm>
            <a:off x="10115899" y="3684576"/>
            <a:ext cx="891591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Cl</a:t>
            </a:r>
          </a:p>
        </p:txBody>
      </p:sp>
    </p:spTree>
    <p:extLst>
      <p:ext uri="{BB962C8B-B14F-4D97-AF65-F5344CB8AC3E}">
        <p14:creationId xmlns:p14="http://schemas.microsoft.com/office/powerpoint/2010/main" val="87870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D8D7B-D290-45A2-94AE-211D4B224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750" y="-207216"/>
            <a:ext cx="8534400" cy="1507067"/>
          </a:xfrm>
        </p:spPr>
        <p:txBody>
          <a:bodyPr>
            <a:normAutofit/>
          </a:bodyPr>
          <a:lstStyle/>
          <a:p>
            <a:r>
              <a:rPr lang="en-US" sz="8000" b="1" u="sng" dirty="0"/>
              <a:t>TEK 6.5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54B68A-40BF-4F86-8E7E-0F5D148C1186}"/>
              </a:ext>
            </a:extLst>
          </p:cNvPr>
          <p:cNvSpPr/>
          <p:nvPr/>
        </p:nvSpPr>
        <p:spPr>
          <a:xfrm>
            <a:off x="273377" y="1197205"/>
            <a:ext cx="1181887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>
                <a:ln>
                  <a:solidFill>
                    <a:schemeClr val="bg1"/>
                  </a:solidFill>
                </a:ln>
                <a:latin typeface="Snap ITC" panose="04040A07060A02020202" pitchFamily="82" charset="0"/>
              </a:rPr>
              <a:t>(A) know that an element is a pure substance represented by a chemical symbol and that a compound is a pure substance represented by a chemical formula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3C996A-0B47-40AA-9E63-DA22C94483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0480" y="4965290"/>
            <a:ext cx="8621770" cy="1779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835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1AE882D-79C1-4C5F-AFCC-6DC27D8B59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113121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9C9382-8CB3-4E9B-8635-D25FC22F4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3277" y="-216643"/>
            <a:ext cx="3673422" cy="1507067"/>
          </a:xfrm>
        </p:spPr>
        <p:txBody>
          <a:bodyPr>
            <a:normAutofit/>
          </a:bodyPr>
          <a:lstStyle/>
          <a:p>
            <a:r>
              <a:rPr lang="en-US" sz="5400" u="sng" dirty="0">
                <a:solidFill>
                  <a:schemeClr val="bg1"/>
                </a:solidFill>
                <a:latin typeface="Snap ITC" panose="04040A07060A02020202" pitchFamily="82" charset="0"/>
              </a:rPr>
              <a:t>LO</a:t>
            </a:r>
            <a:r>
              <a:rPr lang="en-US" sz="5400" u="sng" dirty="0">
                <a:latin typeface="Snap ITC" panose="04040A07060A02020202" pitchFamily="82" charset="0"/>
              </a:rPr>
              <a:t>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3B4AB7-5E3C-4282-B785-6BF464C2237A}"/>
              </a:ext>
            </a:extLst>
          </p:cNvPr>
          <p:cNvSpPr txBox="1"/>
          <p:nvPr/>
        </p:nvSpPr>
        <p:spPr>
          <a:xfrm>
            <a:off x="115817" y="985730"/>
            <a:ext cx="562070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ln>
                  <a:solidFill>
                    <a:schemeClr val="bg1"/>
                  </a:solidFill>
                </a:ln>
              </a:rPr>
              <a:t>Regular</a:t>
            </a:r>
          </a:p>
          <a:p>
            <a:pPr marR="101600" algn="ctr" fontAlgn="t"/>
            <a:r>
              <a:rPr lang="en-US" sz="4000" dirty="0">
                <a:ln>
                  <a:solidFill>
                    <a:schemeClr val="bg1"/>
                  </a:solidFill>
                </a:ln>
                <a:latin typeface="Snap ITC" panose="04040A07060A02020202" pitchFamily="82" charset="0"/>
              </a:rPr>
              <a:t>Students will create models of atoms, elements and compounds to differentiate between the 3 through a hands on activity.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584B6A78-2CB7-49F9-B345-93361C70E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950" y="5476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80C2B8-2CA3-4BF4-83C7-ECBD03245066}"/>
              </a:ext>
            </a:extLst>
          </p:cNvPr>
          <p:cNvSpPr txBox="1"/>
          <p:nvPr/>
        </p:nvSpPr>
        <p:spPr>
          <a:xfrm>
            <a:off x="6027174" y="1131216"/>
            <a:ext cx="5830529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ln>
                  <a:solidFill>
                    <a:schemeClr val="bg1"/>
                  </a:solidFill>
                </a:ln>
              </a:rPr>
              <a:t>Honors</a:t>
            </a:r>
          </a:p>
          <a:p>
            <a:pPr algn="ctr"/>
            <a:r>
              <a:rPr lang="en-US" sz="4000" dirty="0">
                <a:ln>
                  <a:solidFill>
                    <a:schemeClr val="bg1"/>
                  </a:solidFill>
                </a:ln>
                <a:latin typeface="Snap ITC" panose="04040A07060A02020202" pitchFamily="82" charset="0"/>
              </a:rPr>
              <a:t>Students will create a periodic table square by investigating an element and how it is part of a compound.</a:t>
            </a:r>
            <a:endParaRPr lang="en-US" sz="3200" dirty="0">
              <a:ln>
                <a:solidFill>
                  <a:schemeClr val="bg1"/>
                </a:solidFill>
              </a:ln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600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6D1C0AB-2085-4095-AA7D-800B55AE4F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0" y="0"/>
            <a:ext cx="12191999" cy="1131217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83C4016-59F6-4B81-AEB5-E91C3EF25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4497" y="-103801"/>
            <a:ext cx="8534400" cy="1506537"/>
          </a:xfrm>
        </p:spPr>
        <p:txBody>
          <a:bodyPr>
            <a:normAutofit/>
          </a:bodyPr>
          <a:lstStyle/>
          <a:p>
            <a:r>
              <a:rPr lang="en-US" sz="5400" u="sng" dirty="0">
                <a:solidFill>
                  <a:schemeClr val="bg1"/>
                </a:solidFill>
                <a:latin typeface="Snap ITC" panose="04040A07060A02020202" pitchFamily="82" charset="0"/>
              </a:rPr>
              <a:t>DOL: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E52276-1014-45BB-AE61-3B6F482748CA}"/>
              </a:ext>
            </a:extLst>
          </p:cNvPr>
          <p:cNvSpPr/>
          <p:nvPr/>
        </p:nvSpPr>
        <p:spPr>
          <a:xfrm>
            <a:off x="186813" y="1150375"/>
            <a:ext cx="1200518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>
                  <a:solidFill>
                    <a:schemeClr val="bg1"/>
                  </a:solidFill>
                </a:ln>
                <a:latin typeface="Snap ITC" panose="04040A07060A02020202" pitchFamily="82" charset="0"/>
              </a:rPr>
              <a:t>Students will complete 5/5 questions that differentiate between an atom, element and/or compound with 80% accuracy or higher.</a:t>
            </a:r>
          </a:p>
        </p:txBody>
      </p:sp>
    </p:spTree>
    <p:extLst>
      <p:ext uri="{BB962C8B-B14F-4D97-AF65-F5344CB8AC3E}">
        <p14:creationId xmlns:p14="http://schemas.microsoft.com/office/powerpoint/2010/main" val="2435144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91F92-C053-45A9-B2DB-DC753ED11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20642"/>
            <a:ext cx="8534400" cy="1507067"/>
          </a:xfrm>
        </p:spPr>
        <p:txBody>
          <a:bodyPr/>
          <a:lstStyle/>
          <a:p>
            <a:r>
              <a:rPr lang="en-US" u="sng" dirty="0"/>
              <a:t>Review Element / Compound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B720E02-7B37-4215-9118-196A93DC88C6}"/>
              </a:ext>
            </a:extLst>
          </p:cNvPr>
          <p:cNvSpPr txBox="1">
            <a:spLocks/>
          </p:cNvSpPr>
          <p:nvPr/>
        </p:nvSpPr>
        <p:spPr>
          <a:xfrm>
            <a:off x="2067017" y="957201"/>
            <a:ext cx="8229600" cy="1143000"/>
          </a:xfrm>
          <a:prstGeom prst="rect">
            <a:avLst/>
          </a:prstGeom>
          <a:ln w="38100">
            <a:solidFill>
              <a:srgbClr val="FF0000"/>
            </a:solidFill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GB" sz="4400" dirty="0"/>
              <a:t>What are atoms?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62AE0DF-61A4-4D55-B49F-0A5AE23912D7}"/>
              </a:ext>
            </a:extLst>
          </p:cNvPr>
          <p:cNvSpPr/>
          <p:nvPr/>
        </p:nvSpPr>
        <p:spPr>
          <a:xfrm>
            <a:off x="9332157" y="4224264"/>
            <a:ext cx="504056" cy="504056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28575">
                <a:solidFill>
                  <a:schemeClr val="tx1"/>
                </a:solidFill>
              </a:ln>
            </a:endParaRPr>
          </a:p>
        </p:txBody>
      </p:sp>
      <p:pic>
        <p:nvPicPr>
          <p:cNvPr id="7" name="Picture 2" descr="Image result for copper">
            <a:extLst>
              <a:ext uri="{FF2B5EF4-FFF2-40B4-BE49-F238E27FC236}">
                <a16:creationId xmlns:a16="http://schemas.microsoft.com/office/drawing/2014/main" id="{914CCA04-2F3E-4868-A910-541127F657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463" y="4033850"/>
            <a:ext cx="2361659" cy="2235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FF33F533-E2E9-47A1-BE56-AEE2A655FB10}"/>
              </a:ext>
            </a:extLst>
          </p:cNvPr>
          <p:cNvSpPr/>
          <p:nvPr/>
        </p:nvSpPr>
        <p:spPr>
          <a:xfrm>
            <a:off x="9769062" y="4211257"/>
            <a:ext cx="504056" cy="504056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4C940C6-B2B0-4A6C-A39B-7B3F0F8E09D4}"/>
              </a:ext>
            </a:extLst>
          </p:cNvPr>
          <p:cNvSpPr/>
          <p:nvPr/>
        </p:nvSpPr>
        <p:spPr>
          <a:xfrm>
            <a:off x="10291007" y="4211257"/>
            <a:ext cx="504056" cy="504056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0CBE614-B5E3-4615-92E8-557CDEFB4366}"/>
              </a:ext>
            </a:extLst>
          </p:cNvPr>
          <p:cNvSpPr/>
          <p:nvPr/>
        </p:nvSpPr>
        <p:spPr>
          <a:xfrm>
            <a:off x="9265006" y="4732166"/>
            <a:ext cx="504056" cy="504056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61A2AF3-FFB2-4A9E-BC95-1696BF6C2D51}"/>
              </a:ext>
            </a:extLst>
          </p:cNvPr>
          <p:cNvSpPr/>
          <p:nvPr/>
        </p:nvSpPr>
        <p:spPr>
          <a:xfrm>
            <a:off x="9769062" y="4732166"/>
            <a:ext cx="504056" cy="504056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7EC919-7041-492D-934C-2D3A6623B521}"/>
              </a:ext>
            </a:extLst>
          </p:cNvPr>
          <p:cNvSpPr/>
          <p:nvPr/>
        </p:nvSpPr>
        <p:spPr>
          <a:xfrm>
            <a:off x="10291007" y="4732166"/>
            <a:ext cx="504056" cy="504056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F265AF4-551B-4DA7-B9E1-5F332A7CE741}"/>
              </a:ext>
            </a:extLst>
          </p:cNvPr>
          <p:cNvSpPr/>
          <p:nvPr/>
        </p:nvSpPr>
        <p:spPr>
          <a:xfrm>
            <a:off x="9265006" y="5253075"/>
            <a:ext cx="504056" cy="504056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13A66E5-D5A6-48AB-8BD3-813C31C5CE62}"/>
              </a:ext>
            </a:extLst>
          </p:cNvPr>
          <p:cNvSpPr/>
          <p:nvPr/>
        </p:nvSpPr>
        <p:spPr>
          <a:xfrm>
            <a:off x="9769062" y="5253075"/>
            <a:ext cx="504056" cy="504056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981DFA6-D229-47EF-BA90-1C4FE63AFA2E}"/>
              </a:ext>
            </a:extLst>
          </p:cNvPr>
          <p:cNvSpPr/>
          <p:nvPr/>
        </p:nvSpPr>
        <p:spPr>
          <a:xfrm>
            <a:off x="10291007" y="5253075"/>
            <a:ext cx="504056" cy="504056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9DEB9EB-5C31-451A-A0B8-6D5FDA4E7E1D}"/>
              </a:ext>
            </a:extLst>
          </p:cNvPr>
          <p:cNvSpPr/>
          <p:nvPr/>
        </p:nvSpPr>
        <p:spPr>
          <a:xfrm>
            <a:off x="9417406" y="4363657"/>
            <a:ext cx="504056" cy="504056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82BEFFD-3125-4519-873A-231B946072CA}"/>
              </a:ext>
            </a:extLst>
          </p:cNvPr>
          <p:cNvSpPr/>
          <p:nvPr/>
        </p:nvSpPr>
        <p:spPr>
          <a:xfrm>
            <a:off x="9921462" y="4363657"/>
            <a:ext cx="504056" cy="504056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DA25CEE-CA26-46EB-BA51-97DCBE5C7F55}"/>
              </a:ext>
            </a:extLst>
          </p:cNvPr>
          <p:cNvSpPr/>
          <p:nvPr/>
        </p:nvSpPr>
        <p:spPr>
          <a:xfrm>
            <a:off x="10443407" y="4363657"/>
            <a:ext cx="504056" cy="504056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E6575C4-30EE-49D0-8919-996C63836E63}"/>
              </a:ext>
            </a:extLst>
          </p:cNvPr>
          <p:cNvSpPr/>
          <p:nvPr/>
        </p:nvSpPr>
        <p:spPr>
          <a:xfrm>
            <a:off x="9409022" y="4858333"/>
            <a:ext cx="504056" cy="504056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A9ECACB-42DD-41DE-9EC4-4C5F415C71C5}"/>
              </a:ext>
            </a:extLst>
          </p:cNvPr>
          <p:cNvSpPr/>
          <p:nvPr/>
        </p:nvSpPr>
        <p:spPr>
          <a:xfrm>
            <a:off x="9967197" y="4858333"/>
            <a:ext cx="504056" cy="504056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84C73F1-A26E-4BC9-A25E-891091A39FED}"/>
              </a:ext>
            </a:extLst>
          </p:cNvPr>
          <p:cNvSpPr/>
          <p:nvPr/>
        </p:nvSpPr>
        <p:spPr>
          <a:xfrm>
            <a:off x="10489142" y="4858333"/>
            <a:ext cx="504056" cy="504056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0BA2AED-20EE-4B9F-9B86-09AD8692D53A}"/>
              </a:ext>
            </a:extLst>
          </p:cNvPr>
          <p:cNvSpPr/>
          <p:nvPr/>
        </p:nvSpPr>
        <p:spPr>
          <a:xfrm>
            <a:off x="9409022" y="5373243"/>
            <a:ext cx="504056" cy="504056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654CED2-28F0-4F52-80D9-188D5EA4CEC3}"/>
              </a:ext>
            </a:extLst>
          </p:cNvPr>
          <p:cNvSpPr/>
          <p:nvPr/>
        </p:nvSpPr>
        <p:spPr>
          <a:xfrm>
            <a:off x="9967197" y="5373243"/>
            <a:ext cx="504056" cy="504056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949F2E3-1CEF-4AC2-8507-9AC7D503A446}"/>
              </a:ext>
            </a:extLst>
          </p:cNvPr>
          <p:cNvSpPr/>
          <p:nvPr/>
        </p:nvSpPr>
        <p:spPr>
          <a:xfrm>
            <a:off x="10489142" y="5373243"/>
            <a:ext cx="504056" cy="504056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DD5AB87-D9DB-4D47-8D8E-72C6921717D2}"/>
              </a:ext>
            </a:extLst>
          </p:cNvPr>
          <p:cNvSpPr/>
          <p:nvPr/>
        </p:nvSpPr>
        <p:spPr>
          <a:xfrm>
            <a:off x="9569806" y="4516057"/>
            <a:ext cx="504056" cy="504056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5F8D182-8A90-462E-A459-A4A6FFF2E285}"/>
              </a:ext>
            </a:extLst>
          </p:cNvPr>
          <p:cNvSpPr/>
          <p:nvPr/>
        </p:nvSpPr>
        <p:spPr>
          <a:xfrm>
            <a:off x="10073862" y="4516057"/>
            <a:ext cx="504056" cy="504056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73F6E2D-F1B9-42E2-AE28-F0C5B97F25C9}"/>
              </a:ext>
            </a:extLst>
          </p:cNvPr>
          <p:cNvSpPr/>
          <p:nvPr/>
        </p:nvSpPr>
        <p:spPr>
          <a:xfrm>
            <a:off x="10595807" y="4516057"/>
            <a:ext cx="504056" cy="504056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A3B2366-C75E-48BD-B6D8-1C798431F587}"/>
              </a:ext>
            </a:extLst>
          </p:cNvPr>
          <p:cNvSpPr/>
          <p:nvPr/>
        </p:nvSpPr>
        <p:spPr>
          <a:xfrm>
            <a:off x="9569806" y="4995048"/>
            <a:ext cx="504056" cy="504056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77FFB42-81EE-4E76-BA0A-BFCF7023C594}"/>
              </a:ext>
            </a:extLst>
          </p:cNvPr>
          <p:cNvSpPr/>
          <p:nvPr/>
        </p:nvSpPr>
        <p:spPr>
          <a:xfrm>
            <a:off x="10073862" y="4995048"/>
            <a:ext cx="504056" cy="504056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F4BF605-3106-4662-83AE-EDE857C87809}"/>
              </a:ext>
            </a:extLst>
          </p:cNvPr>
          <p:cNvSpPr/>
          <p:nvPr/>
        </p:nvSpPr>
        <p:spPr>
          <a:xfrm>
            <a:off x="10595807" y="4995048"/>
            <a:ext cx="504056" cy="504056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5C3EF53-D2C1-4DE4-9140-74C52AD3DD86}"/>
              </a:ext>
            </a:extLst>
          </p:cNvPr>
          <p:cNvSpPr/>
          <p:nvPr/>
        </p:nvSpPr>
        <p:spPr>
          <a:xfrm>
            <a:off x="9553038" y="5499104"/>
            <a:ext cx="504056" cy="504056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FF46B73-771E-47DC-A577-5876A1D1F083}"/>
              </a:ext>
            </a:extLst>
          </p:cNvPr>
          <p:cNvSpPr/>
          <p:nvPr/>
        </p:nvSpPr>
        <p:spPr>
          <a:xfrm>
            <a:off x="10057094" y="5499104"/>
            <a:ext cx="504056" cy="504056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F9E82C7-CA9D-44CF-BA7D-318ECB45736C}"/>
              </a:ext>
            </a:extLst>
          </p:cNvPr>
          <p:cNvSpPr/>
          <p:nvPr/>
        </p:nvSpPr>
        <p:spPr>
          <a:xfrm>
            <a:off x="10561150" y="5487803"/>
            <a:ext cx="504056" cy="504056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28575">
                <a:solidFill>
                  <a:schemeClr val="tx1"/>
                </a:solidFill>
              </a:ln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C85C9B7-027C-422E-81C2-5231D66E645E}"/>
              </a:ext>
            </a:extLst>
          </p:cNvPr>
          <p:cNvCxnSpPr/>
          <p:nvPr/>
        </p:nvCxnSpPr>
        <p:spPr>
          <a:xfrm flipV="1">
            <a:off x="7756122" y="4084824"/>
            <a:ext cx="1954734" cy="104627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907ABA2-815C-4294-884E-8EF6A8C2CCC9}"/>
              </a:ext>
            </a:extLst>
          </p:cNvPr>
          <p:cNvCxnSpPr/>
          <p:nvPr/>
        </p:nvCxnSpPr>
        <p:spPr>
          <a:xfrm>
            <a:off x="7756122" y="5131097"/>
            <a:ext cx="2012940" cy="10599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A1AA1262-9F15-4508-9089-D0C30BF763B5}"/>
              </a:ext>
            </a:extLst>
          </p:cNvPr>
          <p:cNvSpPr/>
          <p:nvPr/>
        </p:nvSpPr>
        <p:spPr>
          <a:xfrm>
            <a:off x="8987337" y="4003486"/>
            <a:ext cx="2400558" cy="224164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Footer Placeholder 3">
            <a:extLst>
              <a:ext uri="{FF2B5EF4-FFF2-40B4-BE49-F238E27FC236}">
                <a16:creationId xmlns:a16="http://schemas.microsoft.com/office/drawing/2014/main" id="{DBD9A26C-C909-4FB6-8077-F6DE61A88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/>
              <a:t>© SchoolSciences 2018 - present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31B8F23-8C80-4CA8-9655-42046196BD49}"/>
              </a:ext>
            </a:extLst>
          </p:cNvPr>
          <p:cNvSpPr/>
          <p:nvPr/>
        </p:nvSpPr>
        <p:spPr>
          <a:xfrm>
            <a:off x="412954" y="2445717"/>
            <a:ext cx="1171021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400" dirty="0">
                <a:ln>
                  <a:solidFill>
                    <a:schemeClr val="bg1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Atoms are the </a:t>
            </a:r>
            <a:r>
              <a:rPr lang="en-GB" sz="4400" b="1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basic building block of all matter </a:t>
            </a:r>
            <a:r>
              <a:rPr lang="en-GB" sz="4400" dirty="0">
                <a:ln>
                  <a:solidFill>
                    <a:schemeClr val="bg1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and are very small</a:t>
            </a:r>
            <a:r>
              <a:rPr lang="en-GB" dirty="0"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114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64272-5EE5-4CFE-BF14-CE4DBC709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457" y="92313"/>
            <a:ext cx="11631561" cy="1230723"/>
          </a:xfrm>
          <a:ln>
            <a:solidFill>
              <a:schemeClr val="accent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4000" dirty="0"/>
              <a:t>What is an Element?  </a:t>
            </a:r>
            <a:br>
              <a:rPr lang="en-US" sz="4000" dirty="0"/>
            </a:br>
            <a:r>
              <a:rPr lang="en-US" sz="4000" dirty="0"/>
              <a:t>How is it related to an atom?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1F2AFA8-F27C-430A-9BAC-601687B0C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457" y="1323037"/>
            <a:ext cx="11523407" cy="5372732"/>
          </a:xfrm>
          <a:ln w="381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dirty="0"/>
              <a:t>Some chemicals are made of only one type of atom and some</a:t>
            </a:r>
            <a:r>
              <a:rPr lang="en-GB" sz="4000" dirty="0">
                <a:solidFill>
                  <a:prstClr val="black"/>
                </a:solidFill>
              </a:rPr>
              <a:t> are made of </a:t>
            </a:r>
            <a:r>
              <a:rPr lang="en-GB" sz="4000" dirty="0">
                <a:solidFill>
                  <a:srgbClr val="FF0000"/>
                </a:solidFill>
              </a:rPr>
              <a:t>two or more </a:t>
            </a:r>
            <a:r>
              <a:rPr lang="en-GB" sz="4000" dirty="0">
                <a:solidFill>
                  <a:prstClr val="black"/>
                </a:solidFill>
              </a:rPr>
              <a:t>atoms joined together</a:t>
            </a:r>
          </a:p>
          <a:p>
            <a:pPr marL="0" indent="0">
              <a:buNone/>
            </a:pPr>
            <a:endParaRPr lang="en-GB" sz="2700" dirty="0"/>
          </a:p>
          <a:p>
            <a:pPr marL="0" indent="0">
              <a:buNone/>
            </a:pPr>
            <a:endParaRPr lang="en-GB" sz="2700" dirty="0"/>
          </a:p>
          <a:p>
            <a:pPr marL="0" indent="0">
              <a:buNone/>
            </a:pPr>
            <a:endParaRPr lang="en-GB" sz="2700" dirty="0"/>
          </a:p>
          <a:p>
            <a:pPr marL="0" indent="0">
              <a:buNone/>
            </a:pPr>
            <a:endParaRPr lang="en-GB" sz="2700" dirty="0"/>
          </a:p>
          <a:p>
            <a:pPr marL="0" lvl="0" indent="0">
              <a:buNone/>
            </a:pPr>
            <a:endParaRPr lang="en-GB" sz="2700" dirty="0">
              <a:solidFill>
                <a:prstClr val="black"/>
              </a:solidFill>
            </a:endParaRPr>
          </a:p>
        </p:txBody>
      </p:sp>
      <p:pic>
        <p:nvPicPr>
          <p:cNvPr id="5" name="Picture 2" descr="Image result for scientist clipart">
            <a:extLst>
              <a:ext uri="{FF2B5EF4-FFF2-40B4-BE49-F238E27FC236}">
                <a16:creationId xmlns:a16="http://schemas.microsoft.com/office/drawing/2014/main" id="{F0B5A4E1-FAD5-4198-9296-E0A621FAC3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99" r="12031"/>
          <a:stretch/>
        </p:blipFill>
        <p:spPr bwMode="auto">
          <a:xfrm>
            <a:off x="8878579" y="3030984"/>
            <a:ext cx="2794372" cy="3180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7D4263A-2218-40AC-B5E2-9A04C71104AA}"/>
              </a:ext>
            </a:extLst>
          </p:cNvPr>
          <p:cNvCxnSpPr>
            <a:endCxn id="8" idx="7"/>
          </p:cNvCxnSpPr>
          <p:nvPr/>
        </p:nvCxnSpPr>
        <p:spPr>
          <a:xfrm flipH="1" flipV="1">
            <a:off x="8094662" y="3623990"/>
            <a:ext cx="944759" cy="9991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BF95727-4210-48FA-BEC0-0E0CFA60E8B1}"/>
              </a:ext>
            </a:extLst>
          </p:cNvPr>
          <p:cNvCxnSpPr>
            <a:cxnSpLocks/>
          </p:cNvCxnSpPr>
          <p:nvPr/>
        </p:nvCxnSpPr>
        <p:spPr>
          <a:xfrm>
            <a:off x="7117577" y="5024255"/>
            <a:ext cx="2678137" cy="4794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4B0A771C-A570-45DB-8880-CED6D8EA85C9}"/>
              </a:ext>
            </a:extLst>
          </p:cNvPr>
          <p:cNvSpPr/>
          <p:nvPr/>
        </p:nvSpPr>
        <p:spPr>
          <a:xfrm>
            <a:off x="5757362" y="3337420"/>
            <a:ext cx="2738317" cy="195682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C407FF0-34AE-4998-B368-50C658FC2725}"/>
              </a:ext>
            </a:extLst>
          </p:cNvPr>
          <p:cNvSpPr/>
          <p:nvPr/>
        </p:nvSpPr>
        <p:spPr>
          <a:xfrm>
            <a:off x="6069959" y="3830868"/>
            <a:ext cx="489240" cy="34783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32530E5-3534-4913-A357-88EE1200EA7A}"/>
              </a:ext>
            </a:extLst>
          </p:cNvPr>
          <p:cNvSpPr/>
          <p:nvPr/>
        </p:nvSpPr>
        <p:spPr>
          <a:xfrm>
            <a:off x="6438744" y="3594192"/>
            <a:ext cx="489240" cy="34783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6E559BE-C13C-4EB7-8458-722A9FA36EA2}"/>
              </a:ext>
            </a:extLst>
          </p:cNvPr>
          <p:cNvSpPr/>
          <p:nvPr/>
        </p:nvSpPr>
        <p:spPr>
          <a:xfrm>
            <a:off x="6809207" y="3594192"/>
            <a:ext cx="489240" cy="347832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672A60C-C932-4280-B3B0-8F0A8695CE48}"/>
              </a:ext>
            </a:extLst>
          </p:cNvPr>
          <p:cNvSpPr/>
          <p:nvPr/>
        </p:nvSpPr>
        <p:spPr>
          <a:xfrm>
            <a:off x="6068281" y="3933664"/>
            <a:ext cx="489240" cy="347832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9FA61E1-FC98-426D-8BF3-D8AC87566CF7}"/>
              </a:ext>
            </a:extLst>
          </p:cNvPr>
          <p:cNvSpPr/>
          <p:nvPr/>
        </p:nvSpPr>
        <p:spPr>
          <a:xfrm>
            <a:off x="6438744" y="3933664"/>
            <a:ext cx="489240" cy="34783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08FC554-6E45-47E6-8A46-4AB504F6ECE0}"/>
              </a:ext>
            </a:extLst>
          </p:cNvPr>
          <p:cNvSpPr/>
          <p:nvPr/>
        </p:nvSpPr>
        <p:spPr>
          <a:xfrm>
            <a:off x="6809207" y="3933664"/>
            <a:ext cx="489240" cy="34783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6EA7E4C-B3BC-4A6E-BA80-71E5A8071D23}"/>
              </a:ext>
            </a:extLst>
          </p:cNvPr>
          <p:cNvSpPr/>
          <p:nvPr/>
        </p:nvSpPr>
        <p:spPr>
          <a:xfrm>
            <a:off x="6068281" y="4273136"/>
            <a:ext cx="489240" cy="3478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AAED183-DC9F-4790-BC44-3A2654B9DA05}"/>
              </a:ext>
            </a:extLst>
          </p:cNvPr>
          <p:cNvSpPr/>
          <p:nvPr/>
        </p:nvSpPr>
        <p:spPr>
          <a:xfrm>
            <a:off x="6438744" y="4273136"/>
            <a:ext cx="489240" cy="34783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9376CCE-33EB-49C9-BA74-7004F2AF038B}"/>
              </a:ext>
            </a:extLst>
          </p:cNvPr>
          <p:cNvSpPr/>
          <p:nvPr/>
        </p:nvSpPr>
        <p:spPr>
          <a:xfrm>
            <a:off x="6809207" y="4273136"/>
            <a:ext cx="489240" cy="34783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92BD7E1-930B-4B46-8E8A-5616CEB61400}"/>
              </a:ext>
            </a:extLst>
          </p:cNvPr>
          <p:cNvSpPr/>
          <p:nvPr/>
        </p:nvSpPr>
        <p:spPr>
          <a:xfrm>
            <a:off x="6220681" y="3746592"/>
            <a:ext cx="489240" cy="347832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A881F22-5241-4796-B0EE-D24F0BCAB17E}"/>
              </a:ext>
            </a:extLst>
          </p:cNvPr>
          <p:cNvSpPr/>
          <p:nvPr/>
        </p:nvSpPr>
        <p:spPr>
          <a:xfrm>
            <a:off x="6591144" y="3746592"/>
            <a:ext cx="489240" cy="347832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9ACE477-254B-40F2-B4F3-03EEDE46FC21}"/>
              </a:ext>
            </a:extLst>
          </p:cNvPr>
          <p:cNvSpPr/>
          <p:nvPr/>
        </p:nvSpPr>
        <p:spPr>
          <a:xfrm>
            <a:off x="6961607" y="3746592"/>
            <a:ext cx="489240" cy="34783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110FC6C-36D3-49E0-8C3E-339BEA2E65B4}"/>
              </a:ext>
            </a:extLst>
          </p:cNvPr>
          <p:cNvSpPr/>
          <p:nvPr/>
        </p:nvSpPr>
        <p:spPr>
          <a:xfrm>
            <a:off x="6220681" y="4063395"/>
            <a:ext cx="489240" cy="347832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F064E95-A983-4526-9F90-56D86AE78BCC}"/>
              </a:ext>
            </a:extLst>
          </p:cNvPr>
          <p:cNvSpPr/>
          <p:nvPr/>
        </p:nvSpPr>
        <p:spPr>
          <a:xfrm>
            <a:off x="6591144" y="4063395"/>
            <a:ext cx="489240" cy="34783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E8C029E-EDB1-4741-A948-5D286BAD796B}"/>
              </a:ext>
            </a:extLst>
          </p:cNvPr>
          <p:cNvSpPr/>
          <p:nvPr/>
        </p:nvSpPr>
        <p:spPr>
          <a:xfrm>
            <a:off x="6961607" y="4063395"/>
            <a:ext cx="489240" cy="347832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8923309C-9BB0-4494-B82A-46ABB594A1C5}"/>
              </a:ext>
            </a:extLst>
          </p:cNvPr>
          <p:cNvSpPr/>
          <p:nvPr/>
        </p:nvSpPr>
        <p:spPr>
          <a:xfrm>
            <a:off x="6220681" y="4402867"/>
            <a:ext cx="489240" cy="34783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B3EE286-E362-4259-A2B5-7397EB26D231}"/>
              </a:ext>
            </a:extLst>
          </p:cNvPr>
          <p:cNvSpPr/>
          <p:nvPr/>
        </p:nvSpPr>
        <p:spPr>
          <a:xfrm>
            <a:off x="6591144" y="4402867"/>
            <a:ext cx="489240" cy="347832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27F769A-A563-431E-8E51-E4FD0407332A}"/>
              </a:ext>
            </a:extLst>
          </p:cNvPr>
          <p:cNvSpPr/>
          <p:nvPr/>
        </p:nvSpPr>
        <p:spPr>
          <a:xfrm>
            <a:off x="6961607" y="4402867"/>
            <a:ext cx="489240" cy="347832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082B5DBE-5222-4C95-8280-84998E5D60C3}"/>
              </a:ext>
            </a:extLst>
          </p:cNvPr>
          <p:cNvSpPr/>
          <p:nvPr/>
        </p:nvSpPr>
        <p:spPr>
          <a:xfrm>
            <a:off x="6373081" y="3898992"/>
            <a:ext cx="489240" cy="347832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D0EC075-BF0C-4AB1-9436-5A840BBAA0DA}"/>
              </a:ext>
            </a:extLst>
          </p:cNvPr>
          <p:cNvSpPr/>
          <p:nvPr/>
        </p:nvSpPr>
        <p:spPr>
          <a:xfrm>
            <a:off x="7588493" y="3811458"/>
            <a:ext cx="489240" cy="34783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4A40D3F-3D05-48F1-9EBB-07222CC7C729}"/>
              </a:ext>
            </a:extLst>
          </p:cNvPr>
          <p:cNvSpPr/>
          <p:nvPr/>
        </p:nvSpPr>
        <p:spPr>
          <a:xfrm>
            <a:off x="7114007" y="3898992"/>
            <a:ext cx="489240" cy="347832"/>
          </a:xfrm>
          <a:prstGeom prst="ellipse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29D8519-E5A8-443B-BF71-6D2BFD97C37A}"/>
              </a:ext>
            </a:extLst>
          </p:cNvPr>
          <p:cNvSpPr/>
          <p:nvPr/>
        </p:nvSpPr>
        <p:spPr>
          <a:xfrm>
            <a:off x="6374853" y="4228988"/>
            <a:ext cx="489240" cy="3478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B48231FB-8470-413A-9323-06A0642C9ED1}"/>
              </a:ext>
            </a:extLst>
          </p:cNvPr>
          <p:cNvSpPr/>
          <p:nvPr/>
        </p:nvSpPr>
        <p:spPr>
          <a:xfrm>
            <a:off x="6745316" y="4228988"/>
            <a:ext cx="489240" cy="34783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BE982D4-A8E3-4D8B-891F-65FD68937AFA}"/>
              </a:ext>
            </a:extLst>
          </p:cNvPr>
          <p:cNvSpPr/>
          <p:nvPr/>
        </p:nvSpPr>
        <p:spPr>
          <a:xfrm>
            <a:off x="7115779" y="4228988"/>
            <a:ext cx="489240" cy="34783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23AFD69-62DD-4493-81F7-CB8364159536}"/>
              </a:ext>
            </a:extLst>
          </p:cNvPr>
          <p:cNvSpPr/>
          <p:nvPr/>
        </p:nvSpPr>
        <p:spPr>
          <a:xfrm>
            <a:off x="6374087" y="4558214"/>
            <a:ext cx="489240" cy="3478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5C16B60-F718-482C-B436-36E293BBCCE6}"/>
              </a:ext>
            </a:extLst>
          </p:cNvPr>
          <p:cNvSpPr/>
          <p:nvPr/>
        </p:nvSpPr>
        <p:spPr>
          <a:xfrm>
            <a:off x="6744550" y="4558214"/>
            <a:ext cx="489240" cy="347832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2981A63-11CE-4C7B-B6B3-40D8785E3346}"/>
              </a:ext>
            </a:extLst>
          </p:cNvPr>
          <p:cNvSpPr/>
          <p:nvPr/>
        </p:nvSpPr>
        <p:spPr>
          <a:xfrm>
            <a:off x="7115013" y="4558214"/>
            <a:ext cx="489240" cy="34783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84F5FA2-5751-4030-A744-98E145E5EBB4}"/>
              </a:ext>
            </a:extLst>
          </p:cNvPr>
          <p:cNvSpPr/>
          <p:nvPr/>
        </p:nvSpPr>
        <p:spPr>
          <a:xfrm>
            <a:off x="3434751" y="3527240"/>
            <a:ext cx="2738317" cy="1821054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933E0576-2F89-40A5-87CA-6B0CECA44C58}"/>
              </a:ext>
            </a:extLst>
          </p:cNvPr>
          <p:cNvSpPr/>
          <p:nvPr/>
        </p:nvSpPr>
        <p:spPr>
          <a:xfrm>
            <a:off x="3820807" y="3813176"/>
            <a:ext cx="489240" cy="347832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423E4EF-065A-415B-A30B-26C1CC6B68E9}"/>
              </a:ext>
            </a:extLst>
          </p:cNvPr>
          <p:cNvSpPr/>
          <p:nvPr/>
        </p:nvSpPr>
        <p:spPr>
          <a:xfrm>
            <a:off x="4191270" y="3813176"/>
            <a:ext cx="489240" cy="347832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E885E305-8A48-47A8-8832-E0403F9A04D8}"/>
              </a:ext>
            </a:extLst>
          </p:cNvPr>
          <p:cNvSpPr/>
          <p:nvPr/>
        </p:nvSpPr>
        <p:spPr>
          <a:xfrm>
            <a:off x="4561733" y="3813176"/>
            <a:ext cx="489240" cy="347832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A595E730-B90B-4917-9315-4E9EE4E20856}"/>
              </a:ext>
            </a:extLst>
          </p:cNvPr>
          <p:cNvSpPr/>
          <p:nvPr/>
        </p:nvSpPr>
        <p:spPr>
          <a:xfrm>
            <a:off x="3820807" y="4152648"/>
            <a:ext cx="489240" cy="347832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E296FC4B-AA3B-46BD-BE09-E084EDABFE99}"/>
              </a:ext>
            </a:extLst>
          </p:cNvPr>
          <p:cNvSpPr/>
          <p:nvPr/>
        </p:nvSpPr>
        <p:spPr>
          <a:xfrm>
            <a:off x="4191270" y="4152648"/>
            <a:ext cx="489240" cy="347832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6464F713-CEDB-4940-901E-5B3F1DD4E367}"/>
              </a:ext>
            </a:extLst>
          </p:cNvPr>
          <p:cNvSpPr/>
          <p:nvPr/>
        </p:nvSpPr>
        <p:spPr>
          <a:xfrm>
            <a:off x="4561733" y="4152648"/>
            <a:ext cx="489240" cy="347832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E756DCF7-5CEF-4948-B65B-FF037CF5A1C7}"/>
              </a:ext>
            </a:extLst>
          </p:cNvPr>
          <p:cNvSpPr/>
          <p:nvPr/>
        </p:nvSpPr>
        <p:spPr>
          <a:xfrm>
            <a:off x="3820807" y="4492120"/>
            <a:ext cx="489240" cy="347832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05FF34B9-AA21-4093-9B5C-EB8480D2217A}"/>
              </a:ext>
            </a:extLst>
          </p:cNvPr>
          <p:cNvSpPr/>
          <p:nvPr/>
        </p:nvSpPr>
        <p:spPr>
          <a:xfrm>
            <a:off x="4191270" y="4492120"/>
            <a:ext cx="489240" cy="347832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020DC7C1-E83F-442D-A6CC-3221777BFDFA}"/>
              </a:ext>
            </a:extLst>
          </p:cNvPr>
          <p:cNvSpPr/>
          <p:nvPr/>
        </p:nvSpPr>
        <p:spPr>
          <a:xfrm>
            <a:off x="4561733" y="4492120"/>
            <a:ext cx="489240" cy="347832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0FB0B09F-43C5-402F-A7C7-FA32D45F7914}"/>
              </a:ext>
            </a:extLst>
          </p:cNvPr>
          <p:cNvSpPr/>
          <p:nvPr/>
        </p:nvSpPr>
        <p:spPr>
          <a:xfrm>
            <a:off x="3973207" y="3965576"/>
            <a:ext cx="489240" cy="347832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7C1F6125-4DEA-4359-BA20-8C7CBC6B5367}"/>
              </a:ext>
            </a:extLst>
          </p:cNvPr>
          <p:cNvSpPr/>
          <p:nvPr/>
        </p:nvSpPr>
        <p:spPr>
          <a:xfrm>
            <a:off x="4343670" y="3965576"/>
            <a:ext cx="489240" cy="347832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65EA088D-39E3-4317-8D75-4CB3BFDE74A1}"/>
              </a:ext>
            </a:extLst>
          </p:cNvPr>
          <p:cNvSpPr/>
          <p:nvPr/>
        </p:nvSpPr>
        <p:spPr>
          <a:xfrm>
            <a:off x="4714133" y="3965576"/>
            <a:ext cx="489240" cy="347832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62706F41-D3EE-4BB8-A804-8E78B4B92574}"/>
              </a:ext>
            </a:extLst>
          </p:cNvPr>
          <p:cNvSpPr/>
          <p:nvPr/>
        </p:nvSpPr>
        <p:spPr>
          <a:xfrm>
            <a:off x="3973207" y="4282379"/>
            <a:ext cx="489240" cy="347832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CC709C4-ECFB-4233-B415-A5D6B06F59C4}"/>
              </a:ext>
            </a:extLst>
          </p:cNvPr>
          <p:cNvSpPr/>
          <p:nvPr/>
        </p:nvSpPr>
        <p:spPr>
          <a:xfrm>
            <a:off x="4343670" y="4282379"/>
            <a:ext cx="489240" cy="347832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A02B5EEC-D638-43C7-9304-A2D45686DA0F}"/>
              </a:ext>
            </a:extLst>
          </p:cNvPr>
          <p:cNvSpPr/>
          <p:nvPr/>
        </p:nvSpPr>
        <p:spPr>
          <a:xfrm>
            <a:off x="4714133" y="4282379"/>
            <a:ext cx="489240" cy="347832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C16BD63B-FFCD-4081-8FE5-B8AB1F4FC4C3}"/>
              </a:ext>
            </a:extLst>
          </p:cNvPr>
          <p:cNvSpPr/>
          <p:nvPr/>
        </p:nvSpPr>
        <p:spPr>
          <a:xfrm>
            <a:off x="3973207" y="4621851"/>
            <a:ext cx="489240" cy="347832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4AF5E0F3-1A64-4B8A-9B32-F89B3AC718D1}"/>
              </a:ext>
            </a:extLst>
          </p:cNvPr>
          <p:cNvSpPr/>
          <p:nvPr/>
        </p:nvSpPr>
        <p:spPr>
          <a:xfrm>
            <a:off x="4343670" y="4621851"/>
            <a:ext cx="489240" cy="347832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C8F6BBE8-E02E-4955-AC54-F245AE18C7FC}"/>
              </a:ext>
            </a:extLst>
          </p:cNvPr>
          <p:cNvSpPr/>
          <p:nvPr/>
        </p:nvSpPr>
        <p:spPr>
          <a:xfrm>
            <a:off x="4714133" y="4621851"/>
            <a:ext cx="489240" cy="347832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586F8100-AE0F-487A-B417-E4074168224E}"/>
              </a:ext>
            </a:extLst>
          </p:cNvPr>
          <p:cNvSpPr/>
          <p:nvPr/>
        </p:nvSpPr>
        <p:spPr>
          <a:xfrm>
            <a:off x="4125607" y="4117976"/>
            <a:ext cx="489240" cy="347832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CD4E6A78-686B-454F-B6D5-00DE93AB42A2}"/>
              </a:ext>
            </a:extLst>
          </p:cNvPr>
          <p:cNvSpPr/>
          <p:nvPr/>
        </p:nvSpPr>
        <p:spPr>
          <a:xfrm>
            <a:off x="4496070" y="4117976"/>
            <a:ext cx="489240" cy="347832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2126D3BB-2173-436F-A621-8E8667998A62}"/>
              </a:ext>
            </a:extLst>
          </p:cNvPr>
          <p:cNvSpPr/>
          <p:nvPr/>
        </p:nvSpPr>
        <p:spPr>
          <a:xfrm>
            <a:off x="4866533" y="4117976"/>
            <a:ext cx="489240" cy="347832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F743E4CD-FD96-4333-B1E3-66E8CCC868A5}"/>
              </a:ext>
            </a:extLst>
          </p:cNvPr>
          <p:cNvSpPr/>
          <p:nvPr/>
        </p:nvSpPr>
        <p:spPr>
          <a:xfrm>
            <a:off x="4127379" y="4447972"/>
            <a:ext cx="489240" cy="347832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59C7A422-A04D-4C78-9502-125C8585D95E}"/>
              </a:ext>
            </a:extLst>
          </p:cNvPr>
          <p:cNvSpPr/>
          <p:nvPr/>
        </p:nvSpPr>
        <p:spPr>
          <a:xfrm>
            <a:off x="4497842" y="4447972"/>
            <a:ext cx="489240" cy="347832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25457006-54F4-487B-8AC2-84BA1310F726}"/>
              </a:ext>
            </a:extLst>
          </p:cNvPr>
          <p:cNvSpPr/>
          <p:nvPr/>
        </p:nvSpPr>
        <p:spPr>
          <a:xfrm>
            <a:off x="4868305" y="4447972"/>
            <a:ext cx="489240" cy="347832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5BBCD3B1-D469-4019-AE91-8CF362FFBA04}"/>
              </a:ext>
            </a:extLst>
          </p:cNvPr>
          <p:cNvSpPr/>
          <p:nvPr/>
        </p:nvSpPr>
        <p:spPr>
          <a:xfrm>
            <a:off x="4126613" y="4777198"/>
            <a:ext cx="489240" cy="347832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7767A8ED-1200-4474-B56E-D678454427E7}"/>
              </a:ext>
            </a:extLst>
          </p:cNvPr>
          <p:cNvSpPr/>
          <p:nvPr/>
        </p:nvSpPr>
        <p:spPr>
          <a:xfrm>
            <a:off x="4497076" y="4777198"/>
            <a:ext cx="489240" cy="347832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C6F4E46F-6F5F-4848-A202-A41D2E2F1E31}"/>
              </a:ext>
            </a:extLst>
          </p:cNvPr>
          <p:cNvSpPr/>
          <p:nvPr/>
        </p:nvSpPr>
        <p:spPr>
          <a:xfrm>
            <a:off x="4907211" y="4751127"/>
            <a:ext cx="489240" cy="347832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4" name="Picture 2" descr="Image result for copper">
            <a:extLst>
              <a:ext uri="{FF2B5EF4-FFF2-40B4-BE49-F238E27FC236}">
                <a16:creationId xmlns:a16="http://schemas.microsoft.com/office/drawing/2014/main" id="{D9F3B89C-C4CC-4214-879E-73E12C89E0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120" y="3604969"/>
            <a:ext cx="2397314" cy="1924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CBD8CB48-BB9C-461B-A7B0-2D3D10D219DC}"/>
              </a:ext>
            </a:extLst>
          </p:cNvPr>
          <p:cNvCxnSpPr>
            <a:cxnSpLocks/>
          </p:cNvCxnSpPr>
          <p:nvPr/>
        </p:nvCxnSpPr>
        <p:spPr>
          <a:xfrm>
            <a:off x="3743713" y="5025657"/>
            <a:ext cx="624859" cy="9937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6280195-7776-4E6B-BE9F-6F5FCDD54FDE}"/>
              </a:ext>
            </a:extLst>
          </p:cNvPr>
          <p:cNvCxnSpPr>
            <a:cxnSpLocks/>
          </p:cNvCxnSpPr>
          <p:nvPr/>
        </p:nvCxnSpPr>
        <p:spPr>
          <a:xfrm>
            <a:off x="3796554" y="3640065"/>
            <a:ext cx="565898" cy="7418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D5CF649E-A496-4585-93C4-A3C49E360066}"/>
              </a:ext>
            </a:extLst>
          </p:cNvPr>
          <p:cNvSpPr/>
          <p:nvPr/>
        </p:nvSpPr>
        <p:spPr>
          <a:xfrm>
            <a:off x="2852388" y="5312917"/>
            <a:ext cx="7166264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700" b="1" dirty="0">
                <a:solidFill>
                  <a:srgbClr val="FF0000"/>
                </a:solidFill>
              </a:rPr>
              <a:t>Elements are substances that are </a:t>
            </a:r>
          </a:p>
          <a:p>
            <a:pPr algn="ctr"/>
            <a:r>
              <a:rPr lang="en-GB" sz="2700" b="1" dirty="0">
                <a:solidFill>
                  <a:srgbClr val="FF0000"/>
                </a:solidFill>
              </a:rPr>
              <a:t>made up of only one type of atom  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F6A6F53-05A4-4912-B102-2E39061E497D}"/>
              </a:ext>
            </a:extLst>
          </p:cNvPr>
          <p:cNvSpPr/>
          <p:nvPr/>
        </p:nvSpPr>
        <p:spPr>
          <a:xfrm>
            <a:off x="528204" y="6265667"/>
            <a:ext cx="1093143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700" dirty="0"/>
              <a:t>They cannot be broken down into anything simpler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244533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8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67" grpId="0" animBg="1"/>
      <p:bldP spid="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2563-D4E9-4CD6-8B6A-F55A44310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81" y="131641"/>
            <a:ext cx="11926529" cy="1507067"/>
          </a:xfrm>
          <a:ln>
            <a:solidFill>
              <a:schemeClr val="accent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4800" dirty="0"/>
              <a:t>What is a compound?  </a:t>
            </a:r>
            <a:br>
              <a:rPr lang="en-US" sz="4800" dirty="0"/>
            </a:br>
            <a:r>
              <a:rPr lang="en-US" sz="4800" dirty="0"/>
              <a:t>How is it related to a compound?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889B1FC-957C-45FD-81FB-E4283E2C9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9974"/>
            <a:ext cx="11411272" cy="4366189"/>
          </a:xfrm>
          <a:ln w="38100">
            <a:solidFill>
              <a:srgbClr val="FF0000"/>
            </a:solidFill>
          </a:ln>
        </p:spPr>
        <p:txBody>
          <a:bodyPr/>
          <a:lstStyle/>
          <a:p>
            <a:endParaRPr lang="en-GB" sz="2700" dirty="0"/>
          </a:p>
          <a:p>
            <a:endParaRPr lang="en-GB" sz="2700" dirty="0"/>
          </a:p>
          <a:p>
            <a:endParaRPr lang="en-GB" sz="2700" dirty="0"/>
          </a:p>
          <a:p>
            <a:endParaRPr lang="en-GB" sz="2700" dirty="0"/>
          </a:p>
          <a:p>
            <a:endParaRPr lang="en-GB" sz="2700" dirty="0"/>
          </a:p>
          <a:p>
            <a:endParaRPr lang="en-GB" sz="2700" dirty="0"/>
          </a:p>
          <a:p>
            <a:pPr algn="ctr"/>
            <a:endParaRPr lang="en-GB" dirty="0"/>
          </a:p>
        </p:txBody>
      </p:sp>
      <p:grpSp>
        <p:nvGrpSpPr>
          <p:cNvPr id="5" name="Group 191">
            <a:extLst>
              <a:ext uri="{FF2B5EF4-FFF2-40B4-BE49-F238E27FC236}">
                <a16:creationId xmlns:a16="http://schemas.microsoft.com/office/drawing/2014/main" id="{B5BAB85E-AA77-4877-8710-95E87C8925B7}"/>
              </a:ext>
            </a:extLst>
          </p:cNvPr>
          <p:cNvGrpSpPr>
            <a:grpSpLocks/>
          </p:cNvGrpSpPr>
          <p:nvPr/>
        </p:nvGrpSpPr>
        <p:grpSpPr bwMode="auto">
          <a:xfrm>
            <a:off x="2167932" y="1942873"/>
            <a:ext cx="4243387" cy="1655762"/>
            <a:chOff x="2744" y="845"/>
            <a:chExt cx="2673" cy="998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E2C9606-7A7F-4EC3-817B-1434D64304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0" y="1608"/>
              <a:ext cx="175" cy="1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3A55A72-485D-4225-B2A7-66F74931C1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0" y="1078"/>
              <a:ext cx="175" cy="1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399E162-EC3F-4B43-8ABB-CCFB6D21F5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" y="1340"/>
              <a:ext cx="175" cy="1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BF5013E-B441-492A-B5BC-E5FA9102AA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0" y="1444"/>
              <a:ext cx="175" cy="1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7173C2A-B0B9-4A63-8B71-6220745180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1" y="878"/>
              <a:ext cx="175" cy="1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3D7867C-54BB-4B1E-83D3-7C314CA68D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4" y="845"/>
              <a:ext cx="1161" cy="99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8D2438A-83AB-45DD-9EB0-C2C39F5224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2" y="1078"/>
              <a:ext cx="175" cy="1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3A36DBE-8A56-4FA2-9CF5-CEE7E1356A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9" y="911"/>
              <a:ext cx="175" cy="1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85F8C14-37C5-4479-AE07-9FD2B640FC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7" y="845"/>
              <a:ext cx="1160" cy="99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189">
            <a:extLst>
              <a:ext uri="{FF2B5EF4-FFF2-40B4-BE49-F238E27FC236}">
                <a16:creationId xmlns:a16="http://schemas.microsoft.com/office/drawing/2014/main" id="{B5006B52-3D42-464D-94D1-32836B168A82}"/>
              </a:ext>
            </a:extLst>
          </p:cNvPr>
          <p:cNvGrpSpPr>
            <a:grpSpLocks/>
          </p:cNvGrpSpPr>
          <p:nvPr/>
        </p:nvGrpSpPr>
        <p:grpSpPr bwMode="auto">
          <a:xfrm>
            <a:off x="7926590" y="1921441"/>
            <a:ext cx="1841500" cy="1698625"/>
            <a:chOff x="2158" y="3086"/>
            <a:chExt cx="1160" cy="998"/>
          </a:xfrm>
        </p:grpSpPr>
        <p:sp>
          <p:nvSpPr>
            <p:cNvPr id="16" name="Oval 5">
              <a:extLst>
                <a:ext uri="{FF2B5EF4-FFF2-40B4-BE49-F238E27FC236}">
                  <a16:creationId xmlns:a16="http://schemas.microsoft.com/office/drawing/2014/main" id="{F90200AE-BB67-43CC-93B2-88046737E1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3158"/>
              <a:ext cx="175" cy="1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7" name="Oval 6">
              <a:extLst>
                <a:ext uri="{FF2B5EF4-FFF2-40B4-BE49-F238E27FC236}">
                  <a16:creationId xmlns:a16="http://schemas.microsoft.com/office/drawing/2014/main" id="{69BBD910-458E-406A-A521-B3D3CC0438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6" y="3884"/>
              <a:ext cx="176" cy="1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8" name="Oval 7">
              <a:extLst>
                <a:ext uri="{FF2B5EF4-FFF2-40B4-BE49-F238E27FC236}">
                  <a16:creationId xmlns:a16="http://schemas.microsoft.com/office/drawing/2014/main" id="{A3107A5F-88DD-4914-BB82-7CF2BA912D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3612"/>
              <a:ext cx="175" cy="1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9" name="Oval 8">
              <a:extLst>
                <a:ext uri="{FF2B5EF4-FFF2-40B4-BE49-F238E27FC236}">
                  <a16:creationId xmlns:a16="http://schemas.microsoft.com/office/drawing/2014/main" id="{B4EA762B-2CF8-447C-9765-10198BA709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3" y="3748"/>
              <a:ext cx="175" cy="1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20" name="Oval 10">
              <a:extLst>
                <a:ext uri="{FF2B5EF4-FFF2-40B4-BE49-F238E27FC236}">
                  <a16:creationId xmlns:a16="http://schemas.microsoft.com/office/drawing/2014/main" id="{7FDEED8A-DB32-4F99-8CFF-36E6053601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3475"/>
              <a:ext cx="175" cy="1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21" name="Oval 13">
              <a:extLst>
                <a:ext uri="{FF2B5EF4-FFF2-40B4-BE49-F238E27FC236}">
                  <a16:creationId xmlns:a16="http://schemas.microsoft.com/office/drawing/2014/main" id="{6D56AA07-F9B2-4426-93C4-D58E02E70D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3793"/>
              <a:ext cx="175" cy="1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22" name="Oval 14">
              <a:extLst>
                <a:ext uri="{FF2B5EF4-FFF2-40B4-BE49-F238E27FC236}">
                  <a16:creationId xmlns:a16="http://schemas.microsoft.com/office/drawing/2014/main" id="{B6D46EA4-0C82-4E93-A822-7133FA3CF2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6" y="3203"/>
              <a:ext cx="175" cy="1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23" name="Rectangle 24">
              <a:extLst>
                <a:ext uri="{FF2B5EF4-FFF2-40B4-BE49-F238E27FC236}">
                  <a16:creationId xmlns:a16="http://schemas.microsoft.com/office/drawing/2014/main" id="{97084C5A-718F-442E-8C4D-11E178D8C4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8" y="3086"/>
              <a:ext cx="1160" cy="99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GB"/>
            </a:p>
          </p:txBody>
        </p:sp>
      </p:grpSp>
      <p:sp>
        <p:nvSpPr>
          <p:cNvPr id="24" name="Text Box 192">
            <a:extLst>
              <a:ext uri="{FF2B5EF4-FFF2-40B4-BE49-F238E27FC236}">
                <a16:creationId xmlns:a16="http://schemas.microsoft.com/office/drawing/2014/main" id="{F80B9741-DAE9-41CE-A850-0DE70D5FA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8981" y="3689792"/>
            <a:ext cx="262731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700" i="1" dirty="0"/>
              <a:t>two elements</a:t>
            </a:r>
            <a:endParaRPr lang="en-US" sz="2700" i="1" dirty="0"/>
          </a:p>
        </p:txBody>
      </p:sp>
      <p:sp>
        <p:nvSpPr>
          <p:cNvPr id="25" name="Text Box 194">
            <a:extLst>
              <a:ext uri="{FF2B5EF4-FFF2-40B4-BE49-F238E27FC236}">
                <a16:creationId xmlns:a16="http://schemas.microsoft.com/office/drawing/2014/main" id="{2ED8C735-8471-4DE8-9136-A053E442F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4441" y="3686017"/>
            <a:ext cx="249786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700" i="1" dirty="0"/>
              <a:t>a compound</a:t>
            </a:r>
            <a:endParaRPr lang="en-US" sz="2700" i="1" dirty="0"/>
          </a:p>
        </p:txBody>
      </p:sp>
      <p:sp>
        <p:nvSpPr>
          <p:cNvPr id="26" name="Plus 49">
            <a:extLst>
              <a:ext uri="{FF2B5EF4-FFF2-40B4-BE49-F238E27FC236}">
                <a16:creationId xmlns:a16="http://schemas.microsoft.com/office/drawing/2014/main" id="{F2CE3C3E-F12F-4698-AA6E-18EEDE749177}"/>
              </a:ext>
            </a:extLst>
          </p:cNvPr>
          <p:cNvSpPr/>
          <p:nvPr/>
        </p:nvSpPr>
        <p:spPr>
          <a:xfrm>
            <a:off x="4011019" y="2593110"/>
            <a:ext cx="558800" cy="523440"/>
          </a:xfrm>
          <a:prstGeom prst="mathPlu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ight Arrow 50">
            <a:extLst>
              <a:ext uri="{FF2B5EF4-FFF2-40B4-BE49-F238E27FC236}">
                <a16:creationId xmlns:a16="http://schemas.microsoft.com/office/drawing/2014/main" id="{B5161151-C95F-4412-BECE-8DEFB1A94D17}"/>
              </a:ext>
            </a:extLst>
          </p:cNvPr>
          <p:cNvSpPr/>
          <p:nvPr/>
        </p:nvSpPr>
        <p:spPr>
          <a:xfrm>
            <a:off x="6553426" y="2770754"/>
            <a:ext cx="936104" cy="249691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137BBA5-44B2-464E-84F9-07A745F0B481}"/>
              </a:ext>
            </a:extLst>
          </p:cNvPr>
          <p:cNvSpPr/>
          <p:nvPr/>
        </p:nvSpPr>
        <p:spPr>
          <a:xfrm>
            <a:off x="1247818" y="4318889"/>
            <a:ext cx="10019949" cy="923330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700" b="1" dirty="0">
                <a:solidFill>
                  <a:srgbClr val="FF0000"/>
                </a:solidFill>
              </a:rPr>
              <a:t>When two (or more) elements are chemically </a:t>
            </a:r>
          </a:p>
          <a:p>
            <a:pPr algn="ctr"/>
            <a:r>
              <a:rPr lang="en-GB" sz="2700" b="1" dirty="0">
                <a:solidFill>
                  <a:srgbClr val="FF0000"/>
                </a:solidFill>
              </a:rPr>
              <a:t>joined together they form compounds</a:t>
            </a:r>
          </a:p>
        </p:txBody>
      </p:sp>
      <p:sp>
        <p:nvSpPr>
          <p:cNvPr id="29" name="Footer Placeholder 53">
            <a:extLst>
              <a:ext uri="{FF2B5EF4-FFF2-40B4-BE49-F238E27FC236}">
                <a16:creationId xmlns:a16="http://schemas.microsoft.com/office/drawing/2014/main" id="{98A1F197-BF68-4E84-8BE6-CFD4BBB2F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/>
              <a:t>© SchoolSciences 2018 - present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B793FC84-0D05-4507-BE9D-7EC8A521A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1960" y="2043987"/>
            <a:ext cx="277813" cy="284239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32" name="Oval 30">
            <a:extLst>
              <a:ext uri="{FF2B5EF4-FFF2-40B4-BE49-F238E27FC236}">
                <a16:creationId xmlns:a16="http://schemas.microsoft.com/office/drawing/2014/main" id="{0A4D0347-3D59-4285-AC53-2106427F3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2981" y="2311773"/>
            <a:ext cx="277813" cy="284239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33" name="Oval 30">
            <a:extLst>
              <a:ext uri="{FF2B5EF4-FFF2-40B4-BE49-F238E27FC236}">
                <a16:creationId xmlns:a16="http://schemas.microsoft.com/office/drawing/2014/main" id="{A4B7893B-BFA1-4843-A985-865F3737E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9219" y="2912873"/>
            <a:ext cx="277813" cy="284239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34" name="Oval 30">
            <a:extLst>
              <a:ext uri="{FF2B5EF4-FFF2-40B4-BE49-F238E27FC236}">
                <a16:creationId xmlns:a16="http://schemas.microsoft.com/office/drawing/2014/main" id="{3B637D33-2E99-4C80-B1C6-A1D9F25A02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1779" y="3076795"/>
            <a:ext cx="277813" cy="284239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35" name="Oval 30">
            <a:extLst>
              <a:ext uri="{FF2B5EF4-FFF2-40B4-BE49-F238E27FC236}">
                <a16:creationId xmlns:a16="http://schemas.microsoft.com/office/drawing/2014/main" id="{64D64241-8823-4B17-B3D7-9391089F2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3330" y="2715618"/>
            <a:ext cx="277813" cy="284239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36" name="Oval 30">
            <a:extLst>
              <a:ext uri="{FF2B5EF4-FFF2-40B4-BE49-F238E27FC236}">
                <a16:creationId xmlns:a16="http://schemas.microsoft.com/office/drawing/2014/main" id="{0CD650DB-C582-4542-8C1A-028EF0515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2239" y="3157126"/>
            <a:ext cx="277813" cy="284239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37" name="Oval 30">
            <a:extLst>
              <a:ext uri="{FF2B5EF4-FFF2-40B4-BE49-F238E27FC236}">
                <a16:creationId xmlns:a16="http://schemas.microsoft.com/office/drawing/2014/main" id="{5B71A595-970E-4BE3-B9DE-A79FDABF2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2756" y="2275493"/>
            <a:ext cx="277813" cy="284239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38" name="Oval 30">
            <a:extLst>
              <a:ext uri="{FF2B5EF4-FFF2-40B4-BE49-F238E27FC236}">
                <a16:creationId xmlns:a16="http://schemas.microsoft.com/office/drawing/2014/main" id="{E90359F7-A693-4312-9D83-D1335FC1D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4703" y="2205482"/>
            <a:ext cx="277813" cy="284239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39" name="Oval 30">
            <a:extLst>
              <a:ext uri="{FF2B5EF4-FFF2-40B4-BE49-F238E27FC236}">
                <a16:creationId xmlns:a16="http://schemas.microsoft.com/office/drawing/2014/main" id="{2A611981-13F3-41B6-B276-DECEE6AD9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0035" y="2960453"/>
            <a:ext cx="277813" cy="284239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40" name="Oval 30">
            <a:extLst>
              <a:ext uri="{FF2B5EF4-FFF2-40B4-BE49-F238E27FC236}">
                <a16:creationId xmlns:a16="http://schemas.microsoft.com/office/drawing/2014/main" id="{5FDA4495-4F93-47F7-B609-F073AE210F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7209" y="2738259"/>
            <a:ext cx="277813" cy="284239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41" name="Oval 30">
            <a:extLst>
              <a:ext uri="{FF2B5EF4-FFF2-40B4-BE49-F238E27FC236}">
                <a16:creationId xmlns:a16="http://schemas.microsoft.com/office/drawing/2014/main" id="{C884D573-D71E-4CBD-8240-FEEB719DE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4213" y="2033577"/>
            <a:ext cx="277813" cy="284239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42" name="Oval 30">
            <a:extLst>
              <a:ext uri="{FF2B5EF4-FFF2-40B4-BE49-F238E27FC236}">
                <a16:creationId xmlns:a16="http://schemas.microsoft.com/office/drawing/2014/main" id="{EB12F792-298E-4A2D-BE71-835B98DE8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2878" y="3256254"/>
            <a:ext cx="277813" cy="284239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43" name="Oval 30">
            <a:extLst>
              <a:ext uri="{FF2B5EF4-FFF2-40B4-BE49-F238E27FC236}">
                <a16:creationId xmlns:a16="http://schemas.microsoft.com/office/drawing/2014/main" id="{838C17E5-A286-463E-832A-EADDFE3E9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5495" y="2637995"/>
            <a:ext cx="277813" cy="284239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44" name="Oval 30">
            <a:extLst>
              <a:ext uri="{FF2B5EF4-FFF2-40B4-BE49-F238E27FC236}">
                <a16:creationId xmlns:a16="http://schemas.microsoft.com/office/drawing/2014/main" id="{A43A0BF2-096C-44CA-B477-AD3B5FA31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1339" y="3157125"/>
            <a:ext cx="277813" cy="284239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67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4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7" dur="20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 animBg="1"/>
      <p:bldP spid="27" grpId="0" animBg="1"/>
      <p:bldP spid="28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F1606-D56F-43E5-8EBC-421CB3987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64" y="-70282"/>
            <a:ext cx="11804495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Let’s Practice</a:t>
            </a:r>
            <a:br>
              <a:rPr lang="en-US" dirty="0"/>
            </a:br>
            <a:r>
              <a:rPr lang="en-US" dirty="0"/>
              <a:t>Which box below is an example of an element and which is an example of a compound?</a:t>
            </a:r>
          </a:p>
        </p:txBody>
      </p:sp>
      <p:grpSp>
        <p:nvGrpSpPr>
          <p:cNvPr id="4" name="Group 191">
            <a:extLst>
              <a:ext uri="{FF2B5EF4-FFF2-40B4-BE49-F238E27FC236}">
                <a16:creationId xmlns:a16="http://schemas.microsoft.com/office/drawing/2014/main" id="{0C48EB98-671E-4E5F-8155-8F7D4256B36E}"/>
              </a:ext>
            </a:extLst>
          </p:cNvPr>
          <p:cNvGrpSpPr>
            <a:grpSpLocks/>
          </p:cNvGrpSpPr>
          <p:nvPr/>
        </p:nvGrpSpPr>
        <p:grpSpPr bwMode="auto">
          <a:xfrm>
            <a:off x="2287930" y="1751807"/>
            <a:ext cx="1843088" cy="1655762"/>
            <a:chOff x="2744" y="845"/>
            <a:chExt cx="1161" cy="998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954ECF4-06DC-4970-A6F6-A51E424D35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5" y="1643"/>
              <a:ext cx="175" cy="1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FBCE01D-A07D-40AE-9BD5-5BF9036228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0" y="1078"/>
              <a:ext cx="175" cy="1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D809506-A7CE-4F6C-9AEB-6844F1935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5" y="1244"/>
              <a:ext cx="176" cy="1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109E7CB-5A5A-48FF-A475-E2BC059510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1311"/>
              <a:ext cx="175" cy="1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71BBFAA-FFFB-43C9-91BA-4A4CED297C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1" y="1577"/>
              <a:ext cx="175" cy="1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5C2C1528-411E-43CC-9963-FE7C1A2CD5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0" y="1444"/>
              <a:ext cx="175" cy="1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5A716AB-F0B2-4B06-8DCE-A28F94F918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1" y="878"/>
              <a:ext cx="175" cy="1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BF9E7324-9A73-4C83-B142-15CAED4077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3" y="1577"/>
              <a:ext cx="175" cy="1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2828B93-13BA-4C2F-873A-BC93FE5FF9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4" y="845"/>
              <a:ext cx="1161" cy="99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B5EAA0ED-BE31-440E-BDF3-7E187336C2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2" y="1078"/>
              <a:ext cx="175" cy="1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55C7C84-19B4-4040-9CF8-D31898FBB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9" y="911"/>
              <a:ext cx="175" cy="1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3970B784-2658-4452-807F-CD878B0037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9" y="1411"/>
              <a:ext cx="175" cy="1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</p:grpSp>
      <p:grpSp>
        <p:nvGrpSpPr>
          <p:cNvPr id="17" name="Group 189">
            <a:extLst>
              <a:ext uri="{FF2B5EF4-FFF2-40B4-BE49-F238E27FC236}">
                <a16:creationId xmlns:a16="http://schemas.microsoft.com/office/drawing/2014/main" id="{E0BB4711-AFEC-43B0-A38E-6AB8B97911B3}"/>
              </a:ext>
            </a:extLst>
          </p:cNvPr>
          <p:cNvGrpSpPr>
            <a:grpSpLocks/>
          </p:cNvGrpSpPr>
          <p:nvPr/>
        </p:nvGrpSpPr>
        <p:grpSpPr bwMode="auto">
          <a:xfrm>
            <a:off x="4970486" y="1730375"/>
            <a:ext cx="1841500" cy="1698625"/>
            <a:chOff x="2158" y="3086"/>
            <a:chExt cx="1160" cy="998"/>
          </a:xfrm>
        </p:grpSpPr>
        <p:sp>
          <p:nvSpPr>
            <p:cNvPr id="18" name="Oval 5">
              <a:extLst>
                <a:ext uri="{FF2B5EF4-FFF2-40B4-BE49-F238E27FC236}">
                  <a16:creationId xmlns:a16="http://schemas.microsoft.com/office/drawing/2014/main" id="{8A1EF15B-135E-4DF3-B16C-AE46E8FAD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3158"/>
              <a:ext cx="175" cy="1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9" name="Oval 6">
              <a:extLst>
                <a:ext uri="{FF2B5EF4-FFF2-40B4-BE49-F238E27FC236}">
                  <a16:creationId xmlns:a16="http://schemas.microsoft.com/office/drawing/2014/main" id="{A25CC2B7-A57F-44A8-90ED-2BA07FE219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6" y="3884"/>
              <a:ext cx="176" cy="1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20" name="Oval 7">
              <a:extLst>
                <a:ext uri="{FF2B5EF4-FFF2-40B4-BE49-F238E27FC236}">
                  <a16:creationId xmlns:a16="http://schemas.microsoft.com/office/drawing/2014/main" id="{7ACFC8C1-1A19-4893-8E97-52C9C4947C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3612"/>
              <a:ext cx="175" cy="1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21" name="Oval 8">
              <a:extLst>
                <a:ext uri="{FF2B5EF4-FFF2-40B4-BE49-F238E27FC236}">
                  <a16:creationId xmlns:a16="http://schemas.microsoft.com/office/drawing/2014/main" id="{FACE2A6F-509F-4C86-9339-DC502C77E4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3" y="3748"/>
              <a:ext cx="175" cy="1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22" name="Oval 10">
              <a:extLst>
                <a:ext uri="{FF2B5EF4-FFF2-40B4-BE49-F238E27FC236}">
                  <a16:creationId xmlns:a16="http://schemas.microsoft.com/office/drawing/2014/main" id="{981C1391-9814-4E7A-B69F-EC3FD543D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3475"/>
              <a:ext cx="175" cy="1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23" name="Oval 13">
              <a:extLst>
                <a:ext uri="{FF2B5EF4-FFF2-40B4-BE49-F238E27FC236}">
                  <a16:creationId xmlns:a16="http://schemas.microsoft.com/office/drawing/2014/main" id="{2D7EA21C-8F8A-4263-A44B-3910415A30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3793"/>
              <a:ext cx="175" cy="1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24" name="Oval 14">
              <a:extLst>
                <a:ext uri="{FF2B5EF4-FFF2-40B4-BE49-F238E27FC236}">
                  <a16:creationId xmlns:a16="http://schemas.microsoft.com/office/drawing/2014/main" id="{5DD48E4D-D4A5-4D71-8B80-AF180B082F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6" y="3203"/>
              <a:ext cx="175" cy="1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CD7605C-2B3B-419D-AE23-B6A990E1B6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8" y="3086"/>
              <a:ext cx="1160" cy="99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26" name="Oval 29">
              <a:extLst>
                <a:ext uri="{FF2B5EF4-FFF2-40B4-BE49-F238E27FC236}">
                  <a16:creationId xmlns:a16="http://schemas.microsoft.com/office/drawing/2014/main" id="{2084E5EB-F0E5-4605-A4BC-C230CB8074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8" y="3884"/>
              <a:ext cx="175" cy="16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27" name="Oval 30">
              <a:extLst>
                <a:ext uri="{FF2B5EF4-FFF2-40B4-BE49-F238E27FC236}">
                  <a16:creationId xmlns:a16="http://schemas.microsoft.com/office/drawing/2014/main" id="{1B8D19C2-9A9B-49B5-B4AA-016E66E382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7" y="3884"/>
              <a:ext cx="175" cy="16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28" name="Oval 16">
              <a:extLst>
                <a:ext uri="{FF2B5EF4-FFF2-40B4-BE49-F238E27FC236}">
                  <a16:creationId xmlns:a16="http://schemas.microsoft.com/office/drawing/2014/main" id="{5B43CAA3-8A4C-497C-9478-47DD012700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8" y="3838"/>
              <a:ext cx="175" cy="16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830B424E-B689-4AE5-9186-B298FF0C0841}"/>
              </a:ext>
            </a:extLst>
          </p:cNvPr>
          <p:cNvSpPr txBox="1"/>
          <p:nvPr/>
        </p:nvSpPr>
        <p:spPr>
          <a:xfrm>
            <a:off x="259169" y="3645766"/>
            <a:ext cx="11734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The box A is an element </a:t>
            </a:r>
          </a:p>
          <a:p>
            <a:pPr algn="ctr"/>
            <a:r>
              <a:rPr lang="en-GB" sz="3600" dirty="0"/>
              <a:t>– it is made of only one type of atom</a:t>
            </a:r>
          </a:p>
          <a:p>
            <a:pPr algn="ctr"/>
            <a:r>
              <a:rPr lang="en-GB" sz="3600" dirty="0"/>
              <a:t>The box B is a compound</a:t>
            </a:r>
          </a:p>
          <a:p>
            <a:pPr algn="ctr"/>
            <a:r>
              <a:rPr lang="en-GB" sz="3600" dirty="0"/>
              <a:t>-it contains 2 different elements in each molecule</a:t>
            </a:r>
          </a:p>
          <a:p>
            <a:pPr algn="ctr"/>
            <a:r>
              <a:rPr lang="en-GB" sz="3600" dirty="0"/>
              <a:t>Both boxes represent a pure substance</a:t>
            </a:r>
          </a:p>
        </p:txBody>
      </p:sp>
      <p:sp>
        <p:nvSpPr>
          <p:cNvPr id="30" name="Oval 30">
            <a:extLst>
              <a:ext uri="{FF2B5EF4-FFF2-40B4-BE49-F238E27FC236}">
                <a16:creationId xmlns:a16="http://schemas.microsoft.com/office/drawing/2014/main" id="{53B85B35-DAE8-4DA4-93E1-3A3378FD2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7335" y="2544310"/>
            <a:ext cx="277813" cy="284239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7E1729A-0515-46CC-81A6-AE0F14E51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4448" y="2071631"/>
            <a:ext cx="277813" cy="284239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32" name="Oval 30">
            <a:extLst>
              <a:ext uri="{FF2B5EF4-FFF2-40B4-BE49-F238E27FC236}">
                <a16:creationId xmlns:a16="http://schemas.microsoft.com/office/drawing/2014/main" id="{8E3902F7-69D5-4BA9-A2E6-BE1C638DE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0054" y="2514677"/>
            <a:ext cx="277813" cy="284239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33" name="Oval 30">
            <a:extLst>
              <a:ext uri="{FF2B5EF4-FFF2-40B4-BE49-F238E27FC236}">
                <a16:creationId xmlns:a16="http://schemas.microsoft.com/office/drawing/2014/main" id="{FF23039A-790E-4D3A-A9A0-8F237B015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4671" y="1945090"/>
            <a:ext cx="277813" cy="284239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20F7ACE-971E-43F3-95EF-169212C7F8EA}"/>
              </a:ext>
            </a:extLst>
          </p:cNvPr>
          <p:cNvSpPr/>
          <p:nvPr/>
        </p:nvSpPr>
        <p:spPr>
          <a:xfrm>
            <a:off x="1647453" y="1442109"/>
            <a:ext cx="6976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8FB2B55-9ADE-417A-81BC-408D99369187}"/>
              </a:ext>
            </a:extLst>
          </p:cNvPr>
          <p:cNvSpPr/>
          <p:nvPr/>
        </p:nvSpPr>
        <p:spPr>
          <a:xfrm>
            <a:off x="4484405" y="1483425"/>
            <a:ext cx="5870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B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2E7A2F1-CCFF-4CA0-89D8-C181102E285E}"/>
              </a:ext>
            </a:extLst>
          </p:cNvPr>
          <p:cNvSpPr txBox="1"/>
          <p:nvPr/>
        </p:nvSpPr>
        <p:spPr>
          <a:xfrm>
            <a:off x="7128387" y="1837899"/>
            <a:ext cx="46801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Which box represents a pure substance?</a:t>
            </a:r>
          </a:p>
        </p:txBody>
      </p:sp>
    </p:spTree>
    <p:extLst>
      <p:ext uri="{BB962C8B-B14F-4D97-AF65-F5344CB8AC3E}">
        <p14:creationId xmlns:p14="http://schemas.microsoft.com/office/powerpoint/2010/main" val="300077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6C6E7-4116-4B5A-AB25-A1EE1A32A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2341" y="-67734"/>
            <a:ext cx="8534400" cy="1507067"/>
          </a:xfrm>
        </p:spPr>
        <p:txBody>
          <a:bodyPr/>
          <a:lstStyle/>
          <a:p>
            <a:r>
              <a:rPr lang="en-US" dirty="0"/>
              <a:t>Lego Lab / Regular Science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1B84DF-5921-4CC5-8B12-6946606EEB6E}"/>
              </a:ext>
            </a:extLst>
          </p:cNvPr>
          <p:cNvSpPr txBox="1"/>
          <p:nvPr/>
        </p:nvSpPr>
        <p:spPr>
          <a:xfrm>
            <a:off x="540774" y="1061884"/>
            <a:ext cx="1126776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*Teacher will hand out directions and explain / model expectations and procedures</a:t>
            </a:r>
          </a:p>
          <a:p>
            <a:r>
              <a:rPr lang="en-US" sz="4400" dirty="0"/>
              <a:t>*Students will collect </a:t>
            </a:r>
            <a:r>
              <a:rPr lang="en-US" sz="4400" dirty="0" err="1"/>
              <a:t>uni</a:t>
            </a:r>
            <a:r>
              <a:rPr lang="en-US" sz="4400" dirty="0"/>
              <a:t>-fix cubes in the place of </a:t>
            </a:r>
            <a:r>
              <a:rPr lang="en-US" sz="4400" dirty="0" err="1"/>
              <a:t>legos</a:t>
            </a:r>
            <a:r>
              <a:rPr lang="en-US" sz="4400" dirty="0"/>
              <a:t> as directed by teacher</a:t>
            </a:r>
          </a:p>
          <a:p>
            <a:r>
              <a:rPr lang="en-US" sz="4400" dirty="0"/>
              <a:t>*Students will work in small groups to complete lab as directed</a:t>
            </a:r>
          </a:p>
        </p:txBody>
      </p:sp>
    </p:spTree>
    <p:extLst>
      <p:ext uri="{BB962C8B-B14F-4D97-AF65-F5344CB8AC3E}">
        <p14:creationId xmlns:p14="http://schemas.microsoft.com/office/powerpoint/2010/main" val="204388937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60</TotalTime>
  <Words>550</Words>
  <Application>Microsoft Office PowerPoint</Application>
  <PresentationFormat>Widescreen</PresentationFormat>
  <Paragraphs>176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Aharoni</vt:lpstr>
      <vt:lpstr>Arial</vt:lpstr>
      <vt:lpstr>Calibri</vt:lpstr>
      <vt:lpstr>Century Gothic</vt:lpstr>
      <vt:lpstr>Snap ITC</vt:lpstr>
      <vt:lpstr>Wingdings 3</vt:lpstr>
      <vt:lpstr>Slice</vt:lpstr>
      <vt:lpstr>Sept. 17, 2018</vt:lpstr>
      <vt:lpstr>TEK 6.5</vt:lpstr>
      <vt:lpstr>LO:</vt:lpstr>
      <vt:lpstr>DOL:</vt:lpstr>
      <vt:lpstr>Review Element / Compound</vt:lpstr>
      <vt:lpstr>What is an Element?   How is it related to an atom?</vt:lpstr>
      <vt:lpstr>What is a compound?   How is it related to a compound?</vt:lpstr>
      <vt:lpstr>Let’s Practice Which box below is an example of an element and which is an example of a compound?</vt:lpstr>
      <vt:lpstr>Lego Lab / Regular Science</vt:lpstr>
      <vt:lpstr>Periodic Table Square / Honors</vt:lpstr>
      <vt:lpstr>DOL Atom / Element / Compound</vt:lpstr>
      <vt:lpstr>DOL Atom / Element / Compound</vt:lpstr>
      <vt:lpstr>DOL Atom / Element / Compound</vt:lpstr>
      <vt:lpstr>DOL Atom / Element / Compound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Sept. 17, 2018</dc:title>
  <dc:creator>Katherine Pease</dc:creator>
  <cp:lastModifiedBy>Katherine Pease</cp:lastModifiedBy>
  <cp:revision>11</cp:revision>
  <cp:lastPrinted>2018-09-16T17:53:18Z</cp:lastPrinted>
  <dcterms:created xsi:type="dcterms:W3CDTF">2018-09-16T16:53:15Z</dcterms:created>
  <dcterms:modified xsi:type="dcterms:W3CDTF">2018-09-16T17:53:59Z</dcterms:modified>
</cp:coreProperties>
</file>