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Alfa Slab One"/>
      <p:regular r:id="rId30"/>
    </p:embeddedFont>
    <p:embeddedFont>
      <p:font typeface="Lobster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2cba25f9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2cba25f9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cba25f9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cba25f9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2cba25f9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2cba25f9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2cba25f9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2cba25f9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2cba25f9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2cba25f9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2cba25f9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2cba25f9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2cba25f9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2cba25f9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2cba25f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2cba25f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2cba25f9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2cba25f9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2cba25f9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2cba25f94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2cba25f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2cba25f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2cba25f9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2cba25f9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2cba25f9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2cba25f9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2cba25f9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2cba25f9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2cba25f9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2cba25f9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2cba25f9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2cba25f94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2cba25f9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2cba25f9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2cba25f9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2cba25f9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2cba25f9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2cba25f9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2cba25f9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2cba25f9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2cba25f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2cba25f9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ba25f9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ba25f9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2cba25f9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2cba25f9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2cba25f9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2cba25f9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cba25f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cba25f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2cba25f9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2cba25f9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252542612/tek-611-ab-celestial-bodies-in-space-gravity-flash-cards/" TargetMode="External"/><Relationship Id="rId7" Type="http://schemas.openxmlformats.org/officeDocument/2006/relationships/hyperlink" Target="https://quizlet.com/311791776/evidences-of-a-chemical-reaction-flash-card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quizlet.com/295731617/physical-and-chemical-changes-middle-school-flash-cards/" TargetMode="External"/><Relationship Id="rId5" Type="http://schemas.openxmlformats.org/officeDocument/2006/relationships/hyperlink" Target="https://quizlet.com/242425235/atoms-elements-and-compounds-flash-cards/" TargetMode="External"/><Relationship Id="rId4" Type="http://schemas.openxmlformats.org/officeDocument/2006/relationships/hyperlink" Target="https://quizlet.com/155996236/atoms-elements-and-compounds-flash-car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125" y="0"/>
            <a:ext cx="9534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76975" y="0"/>
            <a:ext cx="8520600" cy="8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Alfa Slab One"/>
                <a:ea typeface="Alfa Slab One"/>
                <a:cs typeface="Alfa Slab One"/>
                <a:sym typeface="Alfa Slab One"/>
              </a:rPr>
              <a:t>Sept. 26, 2018</a:t>
            </a:r>
            <a:endParaRPr b="1" u="sng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887400"/>
            <a:ext cx="8520600" cy="42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fa Slab One"/>
              <a:buAutoNum type="arabicPeriod"/>
            </a:pPr>
            <a:r>
              <a:rPr lang="en" sz="40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Sharpen Pencil </a:t>
            </a:r>
            <a:endParaRPr sz="40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fa Slab One"/>
              <a:buAutoNum type="arabicPeriod"/>
            </a:pPr>
            <a:r>
              <a:rPr lang="en" sz="40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Sit in assigned seat</a:t>
            </a:r>
            <a:endParaRPr sz="40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fa Slab One"/>
              <a:buAutoNum type="arabicPeriod"/>
            </a:pPr>
            <a:r>
              <a:rPr lang="en" sz="40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Take out Evidence of Chemical Change Flashcards</a:t>
            </a:r>
            <a:endParaRPr sz="40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fa Slab One"/>
              <a:buAutoNum type="arabicPeriod"/>
            </a:pPr>
            <a:r>
              <a:rPr lang="en" sz="40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Complete flashcards / Study flashcards</a:t>
            </a:r>
            <a:endParaRPr sz="40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u="sng"/>
              <a:t>What are some characteristics that planets in our solar system have in common?</a:t>
            </a:r>
            <a:endParaRPr u="sng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801525"/>
            <a:ext cx="8520600" cy="27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Shape of orbits around the sun</a:t>
            </a:r>
            <a:endParaRPr sz="3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Affected by Earth’s gravity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Found in the Milky Way Galaxy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2. What must a substance have to be considered a pure substance?</a:t>
            </a:r>
            <a:endParaRPr sz="3000" u="sng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130550" y="1540450"/>
            <a:ext cx="4791000" cy="36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All the atoms in the molecules of the element are the same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All the molecules in a compound must be the same</a:t>
            </a:r>
            <a:endParaRPr sz="3000"/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l="22839" t="63197" r="48606" b="5331"/>
          <a:stretch/>
        </p:blipFill>
        <p:spPr>
          <a:xfrm>
            <a:off x="4817125" y="1697100"/>
            <a:ext cx="4112198" cy="3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3. What would happen to the path of Earth’s orbit if the Sun’s gravity was to stop?</a:t>
            </a:r>
            <a:endParaRPr sz="3000" b="1" u="sng"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514325"/>
            <a:ext cx="4440300" cy="3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The Earth would go straight into space.  It would no longer curve around a center (Sun) object.</a:t>
            </a:r>
            <a:endParaRPr sz="300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450" y="1456800"/>
            <a:ext cx="487760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8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4. During a chemical change what evidence below proves that a chemical reaction is taking place?</a:t>
            </a:r>
            <a:endParaRPr sz="3000" b="1"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65275" y="2036525"/>
            <a:ext cx="90786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__  Bubbles (gas) are produced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__  It turns very hot (temperature change)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__  One liquid just disappears into the other liquid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__  a precipitate forms on the bottom of the container</a:t>
            </a:r>
            <a:endParaRPr sz="3000"/>
          </a:p>
        </p:txBody>
      </p:sp>
      <p:sp>
        <p:nvSpPr>
          <p:cNvPr id="142" name="Google Shape;142;p25"/>
          <p:cNvSpPr/>
          <p:nvPr/>
        </p:nvSpPr>
        <p:spPr>
          <a:xfrm>
            <a:off x="65275" y="2036525"/>
            <a:ext cx="610850" cy="5051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T</a:t>
            </a:r>
          </a:p>
        </p:txBody>
      </p:sp>
      <p:sp>
        <p:nvSpPr>
          <p:cNvPr id="143" name="Google Shape;143;p25"/>
          <p:cNvSpPr/>
          <p:nvPr/>
        </p:nvSpPr>
        <p:spPr>
          <a:xfrm>
            <a:off x="65275" y="2776375"/>
            <a:ext cx="610850" cy="5051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T</a:t>
            </a:r>
          </a:p>
        </p:txBody>
      </p:sp>
      <p:sp>
        <p:nvSpPr>
          <p:cNvPr id="144" name="Google Shape;144;p25"/>
          <p:cNvSpPr/>
          <p:nvPr/>
        </p:nvSpPr>
        <p:spPr>
          <a:xfrm>
            <a:off x="65275" y="4234225"/>
            <a:ext cx="610850" cy="5051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T</a:t>
            </a:r>
          </a:p>
        </p:txBody>
      </p:sp>
      <p:sp>
        <p:nvSpPr>
          <p:cNvPr id="145" name="Google Shape;145;p25"/>
          <p:cNvSpPr/>
          <p:nvPr/>
        </p:nvSpPr>
        <p:spPr>
          <a:xfrm>
            <a:off x="110525" y="3505300"/>
            <a:ext cx="520354" cy="5051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5. What made the space shuttle such a better way to get into space than the rockets previously used?</a:t>
            </a:r>
            <a:endParaRPr sz="3000" b="1" u="sng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2219275"/>
            <a:ext cx="8520600" cy="23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space shuttle is reusable.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It is more cost effective, same $$$$</a:t>
            </a:r>
            <a:endParaRPr sz="3000"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">
            <a:off x="6422978" y="1775045"/>
            <a:ext cx="2483241" cy="335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7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6. Label the molecules below as a compound or as an element.</a:t>
            </a:r>
            <a:endParaRPr b="1"/>
          </a:p>
        </p:txBody>
      </p:sp>
      <p:sp>
        <p:nvSpPr>
          <p:cNvPr id="158" name="Google Shape;158;p27"/>
          <p:cNvSpPr/>
          <p:nvPr/>
        </p:nvSpPr>
        <p:spPr>
          <a:xfrm>
            <a:off x="795075" y="1692550"/>
            <a:ext cx="620700" cy="43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/>
          <p:nvPr/>
        </p:nvSpPr>
        <p:spPr>
          <a:xfrm>
            <a:off x="1415775" y="1692550"/>
            <a:ext cx="620700" cy="43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/>
          <p:nvPr/>
        </p:nvSpPr>
        <p:spPr>
          <a:xfrm>
            <a:off x="860900" y="2576450"/>
            <a:ext cx="555000" cy="658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/>
          <p:nvPr/>
        </p:nvSpPr>
        <p:spPr>
          <a:xfrm>
            <a:off x="1415775" y="2738250"/>
            <a:ext cx="620700" cy="43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7"/>
          <p:cNvSpPr/>
          <p:nvPr/>
        </p:nvSpPr>
        <p:spPr>
          <a:xfrm>
            <a:off x="879725" y="3667200"/>
            <a:ext cx="366600" cy="43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7"/>
          <p:cNvSpPr/>
          <p:nvPr/>
        </p:nvSpPr>
        <p:spPr>
          <a:xfrm>
            <a:off x="1246325" y="3685950"/>
            <a:ext cx="366600" cy="43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7"/>
          <p:cNvSpPr/>
          <p:nvPr/>
        </p:nvSpPr>
        <p:spPr>
          <a:xfrm>
            <a:off x="996450" y="3934375"/>
            <a:ext cx="366600" cy="43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3164675" y="1636150"/>
            <a:ext cx="366600" cy="5727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/>
          <p:nvPr/>
        </p:nvSpPr>
        <p:spPr>
          <a:xfrm>
            <a:off x="3456175" y="1457500"/>
            <a:ext cx="902700" cy="90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7"/>
          <p:cNvSpPr/>
          <p:nvPr/>
        </p:nvSpPr>
        <p:spPr>
          <a:xfrm>
            <a:off x="3164675" y="2571750"/>
            <a:ext cx="1307024" cy="700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NaCl</a:t>
            </a:r>
          </a:p>
        </p:txBody>
      </p:sp>
      <p:sp>
        <p:nvSpPr>
          <p:cNvPr id="168" name="Google Shape;168;p27"/>
          <p:cNvSpPr/>
          <p:nvPr/>
        </p:nvSpPr>
        <p:spPr>
          <a:xfrm>
            <a:off x="3164676" y="3635168"/>
            <a:ext cx="678399" cy="510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Cl</a:t>
            </a:r>
          </a:p>
        </p:txBody>
      </p:sp>
      <p:sp>
        <p:nvSpPr>
          <p:cNvPr id="169" name="Google Shape;169;p27"/>
          <p:cNvSpPr/>
          <p:nvPr/>
        </p:nvSpPr>
        <p:spPr>
          <a:xfrm>
            <a:off x="5553126" y="1520800"/>
            <a:ext cx="1542051" cy="7760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H O</a:t>
            </a:r>
          </a:p>
        </p:txBody>
      </p:sp>
      <p:sp>
        <p:nvSpPr>
          <p:cNvPr id="170" name="Google Shape;170;p27"/>
          <p:cNvSpPr/>
          <p:nvPr/>
        </p:nvSpPr>
        <p:spPr>
          <a:xfrm>
            <a:off x="6190431" y="2074574"/>
            <a:ext cx="267425" cy="285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2</a:t>
            </a:r>
          </a:p>
        </p:txBody>
      </p:sp>
      <p:sp>
        <p:nvSpPr>
          <p:cNvPr id="171" name="Google Shape;171;p27"/>
          <p:cNvSpPr/>
          <p:nvPr/>
        </p:nvSpPr>
        <p:spPr>
          <a:xfrm>
            <a:off x="5553127" y="2604283"/>
            <a:ext cx="1307024" cy="700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Co</a:t>
            </a:r>
          </a:p>
        </p:txBody>
      </p:sp>
      <p:sp>
        <p:nvSpPr>
          <p:cNvPr id="172" name="Google Shape;172;p27"/>
          <p:cNvSpPr/>
          <p:nvPr/>
        </p:nvSpPr>
        <p:spPr>
          <a:xfrm rot="-1357855">
            <a:off x="725221" y="1591639"/>
            <a:ext cx="1642238" cy="57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element</a:t>
            </a:r>
          </a:p>
        </p:txBody>
      </p:sp>
      <p:sp>
        <p:nvSpPr>
          <p:cNvPr id="173" name="Google Shape;173;p27"/>
          <p:cNvSpPr/>
          <p:nvPr/>
        </p:nvSpPr>
        <p:spPr>
          <a:xfrm rot="-1357855">
            <a:off x="435671" y="3744764"/>
            <a:ext cx="1642238" cy="57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element</a:t>
            </a:r>
          </a:p>
        </p:txBody>
      </p:sp>
      <p:sp>
        <p:nvSpPr>
          <p:cNvPr id="174" name="Google Shape;174;p27"/>
          <p:cNvSpPr/>
          <p:nvPr/>
        </p:nvSpPr>
        <p:spPr>
          <a:xfrm rot="-1357855">
            <a:off x="2782496" y="3777739"/>
            <a:ext cx="1642238" cy="57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element</a:t>
            </a:r>
          </a:p>
        </p:txBody>
      </p:sp>
      <p:sp>
        <p:nvSpPr>
          <p:cNvPr id="175" name="Google Shape;175;p27"/>
          <p:cNvSpPr/>
          <p:nvPr/>
        </p:nvSpPr>
        <p:spPr>
          <a:xfrm rot="-1357855">
            <a:off x="5385521" y="2752164"/>
            <a:ext cx="1642238" cy="57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element</a:t>
            </a:r>
          </a:p>
        </p:txBody>
      </p:sp>
      <p:sp>
        <p:nvSpPr>
          <p:cNvPr id="176" name="Google Shape;176;p27"/>
          <p:cNvSpPr/>
          <p:nvPr/>
        </p:nvSpPr>
        <p:spPr>
          <a:xfrm rot="-1357855">
            <a:off x="481036" y="2507365"/>
            <a:ext cx="2130610" cy="7198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compound</a:t>
            </a:r>
          </a:p>
        </p:txBody>
      </p:sp>
      <p:sp>
        <p:nvSpPr>
          <p:cNvPr id="177" name="Google Shape;177;p27"/>
          <p:cNvSpPr/>
          <p:nvPr/>
        </p:nvSpPr>
        <p:spPr>
          <a:xfrm rot="-1357855">
            <a:off x="2729498" y="1548952"/>
            <a:ext cx="2130610" cy="7198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compound</a:t>
            </a:r>
          </a:p>
        </p:txBody>
      </p:sp>
      <p:sp>
        <p:nvSpPr>
          <p:cNvPr id="178" name="Google Shape;178;p27"/>
          <p:cNvSpPr/>
          <p:nvPr/>
        </p:nvSpPr>
        <p:spPr>
          <a:xfrm rot="-1357855">
            <a:off x="2811186" y="2545652"/>
            <a:ext cx="2130610" cy="7198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compound</a:t>
            </a:r>
          </a:p>
        </p:txBody>
      </p:sp>
      <p:sp>
        <p:nvSpPr>
          <p:cNvPr id="179" name="Google Shape;179;p27"/>
          <p:cNvSpPr/>
          <p:nvPr/>
        </p:nvSpPr>
        <p:spPr>
          <a:xfrm rot="-1357855">
            <a:off x="5231636" y="1562602"/>
            <a:ext cx="2130610" cy="7198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compound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7. What determines how much gravitational pull a planet has?</a:t>
            </a:r>
            <a:endParaRPr b="1"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183875" y="1551525"/>
            <a:ext cx="8648400" cy="30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mass of the planet.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The greater the planet’s mass, the greater the gravitational pull.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8. What are the major elements you would find in our Earth’s atmosphere?</a:t>
            </a:r>
            <a:endParaRPr sz="3000" b="1"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311700" y="1805400"/>
            <a:ext cx="8520600" cy="2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Nitrogen (N</a:t>
            </a:r>
            <a:r>
              <a:rPr lang="en" sz="1200"/>
              <a:t>2</a:t>
            </a:r>
            <a:r>
              <a:rPr lang="en" sz="3000"/>
              <a:t>)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Oxygen (O</a:t>
            </a:r>
            <a:r>
              <a:rPr lang="en" sz="1200"/>
              <a:t>2</a:t>
            </a:r>
            <a:r>
              <a:rPr lang="en" sz="3000"/>
              <a:t>)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Carbon Dioxide (CO</a:t>
            </a:r>
            <a:r>
              <a:rPr lang="en" sz="1200"/>
              <a:t>2</a:t>
            </a:r>
            <a:r>
              <a:rPr lang="en" sz="3000"/>
              <a:t>)</a:t>
            </a:r>
            <a:endParaRPr sz="3000"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875" y="1733250"/>
            <a:ext cx="4027874" cy="318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9. What is one of the things that makes it possible for Earth to have life and not any other planet?</a:t>
            </a:r>
            <a:endParaRPr sz="3000" b="1"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311700" y="1752925"/>
            <a:ext cx="8520600" cy="28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breathable atmosphere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Oxygen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Liquid water</a:t>
            </a:r>
            <a:endParaRPr sz="3600"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100" y="2384000"/>
            <a:ext cx="4007849" cy="259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11700" y="238125"/>
            <a:ext cx="8520600" cy="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10. What is an element?</a:t>
            </a:r>
            <a:endParaRPr sz="3600"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pure substance that cannot be broken down into any smaller substance.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It contains 1 or more atoms of the same type</a:t>
            </a:r>
            <a:endParaRPr sz="3000"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2981300"/>
            <a:ext cx="8086725" cy="20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-178575" y="0"/>
            <a:ext cx="9534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TEK’s (Prep for 1st 6 Weeks Test)</a:t>
            </a:r>
            <a:endParaRPr sz="3000" b="1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17500" y="274150"/>
            <a:ext cx="8942400" cy="48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lfa Slab One"/>
                <a:ea typeface="Alfa Slab One"/>
                <a:cs typeface="Alfa Slab One"/>
                <a:sym typeface="Alfa Slab One"/>
              </a:rPr>
              <a:t>6.11 A/B/C</a:t>
            </a:r>
            <a:endParaRPr sz="130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80"/>
                </a:solidFill>
                <a:latin typeface="Alfa Slab One"/>
                <a:ea typeface="Alfa Slab One"/>
                <a:cs typeface="Alfa Slab One"/>
                <a:sym typeface="Alfa Slab One"/>
              </a:rPr>
              <a:t>(11) Earth and space. The student understands the organization of our solar system and the relationships among the various bodies that comprise it. The student is expected to:</a:t>
            </a:r>
            <a:endParaRPr sz="1300">
              <a:solidFill>
                <a:srgbClr val="00008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80"/>
                </a:solidFill>
                <a:latin typeface="Alfa Slab One"/>
                <a:ea typeface="Alfa Slab One"/>
                <a:cs typeface="Alfa Slab One"/>
                <a:sym typeface="Alfa Slab One"/>
              </a:rPr>
              <a:t>(A) describe the physical properties, locations, and movements of the Sun, planets, moons, meteors, asteroids, and comets;</a:t>
            </a:r>
            <a:endParaRPr sz="1300">
              <a:solidFill>
                <a:srgbClr val="00008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80"/>
                </a:solidFill>
                <a:latin typeface="Alfa Slab One"/>
                <a:ea typeface="Alfa Slab One"/>
                <a:cs typeface="Alfa Slab One"/>
                <a:sym typeface="Alfa Slab One"/>
              </a:rPr>
              <a:t>(B) understand that gravity is the force that governs the motion of our solar system; and</a:t>
            </a:r>
            <a:endParaRPr sz="1300">
              <a:solidFill>
                <a:srgbClr val="00008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80"/>
                </a:solidFill>
                <a:latin typeface="Alfa Slab One"/>
                <a:ea typeface="Alfa Slab One"/>
                <a:cs typeface="Alfa Slab One"/>
                <a:sym typeface="Alfa Slab One"/>
              </a:rPr>
              <a:t>(C) describe the history and future of space exploration, including the types of equipment and transportation needed for space travel.</a:t>
            </a:r>
            <a:endParaRPr sz="1300">
              <a:solidFill>
                <a:srgbClr val="00008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lfa Slab One"/>
                <a:ea typeface="Alfa Slab One"/>
                <a:cs typeface="Alfa Slab One"/>
                <a:sym typeface="Alfa Slab One"/>
              </a:rPr>
              <a:t>6.5 A/B/C</a:t>
            </a:r>
            <a:endParaRPr sz="130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80"/>
                </a:solidFill>
                <a:latin typeface="Alfa Slab One"/>
                <a:ea typeface="Alfa Slab One"/>
                <a:cs typeface="Alfa Slab One"/>
                <a:sym typeface="Alfa Slab One"/>
              </a:rPr>
              <a:t>(5) Matter and energy. The student knows the differences between elements and compounds. The student is expected to:</a:t>
            </a:r>
            <a:endParaRPr sz="1300">
              <a:solidFill>
                <a:srgbClr val="00008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80"/>
                </a:solidFill>
                <a:latin typeface="Alfa Slab One"/>
                <a:ea typeface="Alfa Slab One"/>
                <a:cs typeface="Alfa Slab One"/>
                <a:sym typeface="Alfa Slab One"/>
              </a:rPr>
              <a:t>(A) know that an element is a pure substance represented by a chemical symbol and that a compound is a pure substance represented by a chemical formula;</a:t>
            </a:r>
            <a:endParaRPr sz="1300">
              <a:solidFill>
                <a:srgbClr val="00008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80"/>
                </a:solidFill>
                <a:latin typeface="Alfa Slab One"/>
                <a:ea typeface="Alfa Slab One"/>
                <a:cs typeface="Alfa Slab One"/>
                <a:sym typeface="Alfa Slab One"/>
              </a:rPr>
              <a:t>(B) recognize that a limited number of the many known elements comprise the largest portion of solid Earth, living matter, oceans, and the atmosphere; and</a:t>
            </a:r>
            <a:endParaRPr sz="1300">
              <a:solidFill>
                <a:srgbClr val="00008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80"/>
                </a:solidFill>
                <a:latin typeface="Alfa Slab One"/>
                <a:ea typeface="Alfa Slab One"/>
                <a:cs typeface="Alfa Slab One"/>
                <a:sym typeface="Alfa Slab One"/>
              </a:rPr>
              <a:t>(C) identify the formation of a new substance by using the evidence of a possible chemical change such as production of a gas, change in temperature, production of a precipitate, or color change.</a:t>
            </a:r>
            <a:endParaRPr sz="1300">
              <a:solidFill>
                <a:srgbClr val="00008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11. What is a compound?</a:t>
            </a:r>
            <a:endParaRPr sz="3000" b="1"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311700" y="13960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Two or more different elements that are chemically combined</a:t>
            </a:r>
            <a:endParaRPr sz="3600"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9673">
            <a:off x="4790375" y="2087099"/>
            <a:ext cx="4041925" cy="2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 What affects all objects in space?</a:t>
            </a: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Gravitational attraction between all objects.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All planets, comets, meteoroids and so forth are affected by gravitational attraction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13. What types of evidence will be seen if a chemical reaction has taken place?</a:t>
            </a:r>
            <a:endParaRPr sz="3000" b="1"/>
          </a:p>
        </p:txBody>
      </p:sp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246900" y="1531025"/>
            <a:ext cx="8650200" cy="29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Color Change		Precipitate Forms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Gas Produced		Odor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Light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Temperature Change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226" name="Google Shape;2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100" y="3588475"/>
            <a:ext cx="1959750" cy="146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129" y="2195300"/>
            <a:ext cx="3332475" cy="122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2551" y="3589265"/>
            <a:ext cx="1959750" cy="146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14. If scientists were to plan a trip to Mars and back to Earth for 20 months, what type of equipment would be very important to have on board?</a:t>
            </a:r>
            <a:endParaRPr sz="3000" b="1"/>
          </a:p>
        </p:txBody>
      </p:sp>
      <p:sp>
        <p:nvSpPr>
          <p:cNvPr id="234" name="Google Shape;234;p35"/>
          <p:cNvSpPr txBox="1">
            <a:spLocks noGrp="1"/>
          </p:cNvSpPr>
          <p:nvPr>
            <p:ph type="body" idx="1"/>
          </p:nvPr>
        </p:nvSpPr>
        <p:spPr>
          <a:xfrm>
            <a:off x="311700" y="2512300"/>
            <a:ext cx="8520600" cy="20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Exercise equipment to help keep the astronauts strong and healthy</a:t>
            </a:r>
            <a:endParaRPr sz="3000"/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100" y="3138425"/>
            <a:ext cx="4788552" cy="171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15. What is one of the biggest costs NASA must consider if they plan to travel to Mars?</a:t>
            </a:r>
            <a:endParaRPr sz="3000" b="1"/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311700" y="2195300"/>
            <a:ext cx="85206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Fuel that can be stored for long periods of time</a:t>
            </a:r>
            <a:endParaRPr sz="3600"/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347" y="2769900"/>
            <a:ext cx="5823775" cy="23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8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16. What is the correct order of the 8 planets if you go from the Sun out towards the end of our Solar System?</a:t>
            </a:r>
            <a:endParaRPr sz="3000" b="1"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00" y="1965475"/>
            <a:ext cx="8520600" cy="310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17. Why does our Moon orbit the Earth and not the Sun like all the other planets?</a:t>
            </a:r>
            <a:endParaRPr sz="3000" b="1"/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311700" y="1886225"/>
            <a:ext cx="8520600" cy="26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Gravitational attraction between the Moon and the Earth</a:t>
            </a:r>
            <a:endParaRPr sz="30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025" y="2765925"/>
            <a:ext cx="2448476" cy="222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00" y="2707600"/>
            <a:ext cx="3098775" cy="22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Study Hard!!!  You CAN do PASS this TEST!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body" idx="1"/>
          </p:nvPr>
        </p:nvSpPr>
        <p:spPr>
          <a:xfrm>
            <a:off x="240375" y="20876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The true champions know that it take hard work (studying) to reach their goals of success (100%)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125" y="0"/>
            <a:ext cx="9534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79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Alfa Slab One"/>
                <a:ea typeface="Alfa Slab One"/>
                <a:cs typeface="Alfa Slab One"/>
                <a:sym typeface="Alfa Slab One"/>
              </a:rPr>
              <a:t>LO:</a:t>
            </a:r>
            <a:endParaRPr sz="3000" b="1" u="sng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44425" y="557075"/>
            <a:ext cx="8895300" cy="40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400">
                <a:latin typeface="Alfa Slab One"/>
                <a:ea typeface="Alfa Slab One"/>
                <a:cs typeface="Alfa Slab One"/>
                <a:sym typeface="Alfa Slab One"/>
              </a:rPr>
              <a:t>Students will apply knowledge learned over objects in space, gravity in space, space exploration, elements/compounds, Earth’s 4 spheres, and Evidence of a chemical reaction to complete a 1st 6 weeks test review.</a:t>
            </a:r>
            <a:endParaRPr sz="34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125" y="0"/>
            <a:ext cx="9534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-64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latin typeface="Alfa Slab One"/>
                <a:ea typeface="Alfa Slab One"/>
                <a:cs typeface="Alfa Slab One"/>
                <a:sym typeface="Alfa Slab One"/>
              </a:rPr>
              <a:t>DOL</a:t>
            </a:r>
            <a:endParaRPr sz="3600" b="1" u="sng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54725" y="508600"/>
            <a:ext cx="8892000" cy="45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Students will complete a 1st 6 weeks review packet over objects in space, gravity in space, space exploration, elements/compounds, Earth’s 4 spheres, and Evidence of a chemical reaction with 100% completion. </a:t>
            </a:r>
            <a:endParaRPr sz="3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Alfa Slab One"/>
                <a:ea typeface="Alfa Slab One"/>
                <a:cs typeface="Alfa Slab One"/>
                <a:sym typeface="Alfa Slab One"/>
              </a:rPr>
              <a:t>To Create Flashcards for 1st 6 Weeks Review...</a:t>
            </a:r>
            <a:endParaRPr>
              <a:solidFill>
                <a:srgbClr val="9900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21925" y="525875"/>
            <a:ext cx="8610300" cy="45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Teacher will pass out paper for foldable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Teacher will model / walk class thru how to fold to create flashcards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Students will follow along with teacher to make 17 cards in all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Students will write the question on the front of the flashcard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Teacher will ask for volunteers to answer question</a:t>
            </a:r>
            <a:endParaRPr sz="24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2400"/>
              <a:t>Students will write the correct answer on the back of flashcard</a:t>
            </a:r>
            <a:r>
              <a:rPr lang="en" sz="2700"/>
              <a:t> </a:t>
            </a:r>
            <a:endParaRPr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113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set up flashcard...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300250" y="1174900"/>
            <a:ext cx="39165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4915800" y="1248975"/>
            <a:ext cx="39165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514063" y="1790375"/>
            <a:ext cx="3488866" cy="9249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Write The Question</a:t>
            </a:r>
          </a:p>
        </p:txBody>
      </p:sp>
      <p:sp>
        <p:nvSpPr>
          <p:cNvPr id="93" name="Google Shape;93;p18"/>
          <p:cNvSpPr/>
          <p:nvPr/>
        </p:nvSpPr>
        <p:spPr>
          <a:xfrm>
            <a:off x="1671663" y="2830475"/>
            <a:ext cx="836543" cy="8589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Here</a:t>
            </a:r>
          </a:p>
        </p:txBody>
      </p:sp>
      <p:sp>
        <p:nvSpPr>
          <p:cNvPr id="94" name="Google Shape;94;p18"/>
          <p:cNvSpPr/>
          <p:nvPr/>
        </p:nvSpPr>
        <p:spPr>
          <a:xfrm>
            <a:off x="5129613" y="1905500"/>
            <a:ext cx="3249679" cy="8589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Write The Answer</a:t>
            </a:r>
          </a:p>
        </p:txBody>
      </p:sp>
      <p:sp>
        <p:nvSpPr>
          <p:cNvPr id="95" name="Google Shape;95;p18"/>
          <p:cNvSpPr/>
          <p:nvPr/>
        </p:nvSpPr>
        <p:spPr>
          <a:xfrm>
            <a:off x="6193088" y="2926400"/>
            <a:ext cx="836543" cy="8589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Here</a:t>
            </a:r>
          </a:p>
        </p:txBody>
      </p:sp>
      <p:sp>
        <p:nvSpPr>
          <p:cNvPr id="96" name="Google Shape;96;p18"/>
          <p:cNvSpPr/>
          <p:nvPr/>
        </p:nvSpPr>
        <p:spPr>
          <a:xfrm rot="-769805">
            <a:off x="95476" y="1116348"/>
            <a:ext cx="3916503" cy="3587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Front of Card</a:t>
            </a:r>
          </a:p>
        </p:txBody>
      </p:sp>
      <p:sp>
        <p:nvSpPr>
          <p:cNvPr id="97" name="Google Shape;97;p18"/>
          <p:cNvSpPr/>
          <p:nvPr/>
        </p:nvSpPr>
        <p:spPr>
          <a:xfrm rot="-769805">
            <a:off x="4472720" y="1067629"/>
            <a:ext cx="3846870" cy="3587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Back of Card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ctrTitle"/>
          </p:nvPr>
        </p:nvSpPr>
        <p:spPr>
          <a:xfrm>
            <a:off x="311700" y="94025"/>
            <a:ext cx="8520600" cy="322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6 Weeks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Test Review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311700" y="37188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Written and typed by: K. Pease  2018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Procedure: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Teacher will explain / model procedure for completing the review packet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Students will use textbook / powerpoints / notes / website to complete packet in small groups of teacher choosing.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Vocabulary Review / Quizlets</a:t>
            </a:r>
            <a:endParaRPr u="sng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52250" y="1152475"/>
            <a:ext cx="901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222222"/>
                </a:solidFill>
              </a:rPr>
              <a:t>Space 6.11 Vocab Practice</a:t>
            </a:r>
            <a:endParaRPr sz="1600" u="sng">
              <a:solidFill>
                <a:srgbClr val="2222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rgbClr val="222222"/>
                </a:solidFill>
                <a:hlinkClick r:id="rId3"/>
              </a:rPr>
              <a:t>https://quizlet.com/252542612/tek-611-ab-celestial-bodies-in-space-gravity-flash-cards/</a:t>
            </a:r>
            <a:endParaRPr sz="1600" b="1" u="sng">
              <a:solidFill>
                <a:srgbClr val="222222"/>
              </a:solidFill>
              <a:hlinkClick r:id="rId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222222"/>
                </a:solidFill>
                <a:hlinkClick r:id="rId4"/>
              </a:rPr>
              <a:t>https://quizlet.com/28319981/6th-grade-science-vocabulary-611c-space-exploration-flash-cards/</a:t>
            </a:r>
            <a:endParaRPr sz="1600" u="sng">
              <a:solidFill>
                <a:srgbClr val="222222"/>
              </a:solidFill>
              <a:hlinkClick r:id="rId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22222"/>
                </a:solidFill>
              </a:rPr>
              <a:t>6.5 A/B/C  Element,Compound, Earth Spheres, Chemical Reactants</a:t>
            </a:r>
            <a:endParaRPr sz="1600">
              <a:solidFill>
                <a:srgbClr val="2222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222222"/>
                </a:solidFill>
                <a:hlinkClick r:id="rId5"/>
              </a:rPr>
              <a:t>https://quizlet.com/242425235/atoms-elements-and-compounds-flash-cards/</a:t>
            </a:r>
            <a:endParaRPr sz="1600" u="sng">
              <a:solidFill>
                <a:srgbClr val="222222"/>
              </a:solidFill>
              <a:hlinkClick r:id="rId5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222222"/>
                </a:solidFill>
                <a:hlinkClick r:id="rId4"/>
              </a:rPr>
              <a:t>https://quizlet.com/155996236/atoms-elements-and-compounds-flash-cards/</a:t>
            </a:r>
            <a:endParaRPr sz="1600" u="sng">
              <a:solidFill>
                <a:srgbClr val="222222"/>
              </a:solidFill>
              <a:hlinkClick r:id="rId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222222"/>
                </a:solidFill>
                <a:hlinkClick r:id="rId4"/>
              </a:rPr>
              <a:t>https://quizlet.com/155996236/atoms-elements-and-compounds-flash-cards/</a:t>
            </a:r>
            <a:endParaRPr sz="1600" u="sng">
              <a:solidFill>
                <a:srgbClr val="222222"/>
              </a:solidFill>
              <a:hlinkClick r:id="rId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222222"/>
                </a:solidFill>
                <a:hlinkClick r:id="rId6"/>
              </a:rPr>
              <a:t>https://quizlet.com/295731617/physical-and-chemical-changes-middle-school-flash-cards/</a:t>
            </a:r>
            <a:endParaRPr sz="1600" u="sng">
              <a:solidFill>
                <a:srgbClr val="222222"/>
              </a:solidFill>
              <a:hlinkClick r:id="rId6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22222"/>
                </a:solidFill>
              </a:rPr>
              <a:t>6.5C evidence of a chemical change</a:t>
            </a:r>
            <a:endParaRPr sz="1600">
              <a:solidFill>
                <a:srgbClr val="2222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222222"/>
                </a:solidFill>
                <a:hlinkClick r:id="rId7"/>
              </a:rPr>
              <a:t>https://quizlet.com/311791776/evidences-of-a-chemical-reaction-flash-cards/</a:t>
            </a:r>
            <a:endParaRPr sz="1600" u="sng">
              <a:solidFill>
                <a:srgbClr val="222222"/>
              </a:solidFill>
              <a:hlinkClick r:id="rId7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On-screen Show (16:9)</PresentationFormat>
  <Paragraphs>120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Alfa Slab One</vt:lpstr>
      <vt:lpstr>Lobster</vt:lpstr>
      <vt:lpstr>Simple Light</vt:lpstr>
      <vt:lpstr>Sept. 26, 2018</vt:lpstr>
      <vt:lpstr>TEK’s (Prep for 1st 6 Weeks Test)</vt:lpstr>
      <vt:lpstr>LO:</vt:lpstr>
      <vt:lpstr>DOL</vt:lpstr>
      <vt:lpstr>To Create Flashcards for 1st 6 Weeks Review...</vt:lpstr>
      <vt:lpstr>How to set up flashcard...</vt:lpstr>
      <vt:lpstr>1st 6 Weeks District Test Review</vt:lpstr>
      <vt:lpstr>Procedure:</vt:lpstr>
      <vt:lpstr>Vocabulary Review / Quizlets</vt:lpstr>
      <vt:lpstr>What are some characteristics that planets in our solar system have in common?</vt:lpstr>
      <vt:lpstr>2. What must a substance have to be considered a pure substance?</vt:lpstr>
      <vt:lpstr>3. What would happen to the path of Earth’s orbit if the Sun’s gravity was to stop?</vt:lpstr>
      <vt:lpstr>4. During a chemical change what evidence below proves that a chemical reaction is taking place?</vt:lpstr>
      <vt:lpstr>5. What made the space shuttle such a better way to get into space than the rockets previously used?</vt:lpstr>
      <vt:lpstr>6. Label the molecules below as a compound or as an element.</vt:lpstr>
      <vt:lpstr>7. What determines how much gravitational pull a planet has?</vt:lpstr>
      <vt:lpstr>8. What are the major elements you would find in our Earth’s atmosphere?</vt:lpstr>
      <vt:lpstr>9. What is one of the things that makes it possible for Earth to have life and not any other planet?</vt:lpstr>
      <vt:lpstr>10. What is an element?</vt:lpstr>
      <vt:lpstr>11. What is a compound?</vt:lpstr>
      <vt:lpstr>12. What affects all objects in space?</vt:lpstr>
      <vt:lpstr>13. What types of evidence will be seen if a chemical reaction has taken place?</vt:lpstr>
      <vt:lpstr>14. If scientists were to plan a trip to Mars and back to Earth for 20 months, what type of equipment would be very important to have on board?</vt:lpstr>
      <vt:lpstr>15. What is one of the biggest costs NASA must consider if they plan to travel to Mars?</vt:lpstr>
      <vt:lpstr>16. What is the correct order of the 8 planets if you go from the Sun out towards the end of our Solar System?</vt:lpstr>
      <vt:lpstr>17. Why does our Moon orbit the Earth and not the Sun like all the other planets?</vt:lpstr>
      <vt:lpstr>Study Hard!!!  You CAN do PASS this TEST!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Sept. 26, 2018</dc:title>
  <dc:creator>Katherine Pease</dc:creator>
  <cp:lastModifiedBy>Katherine Pease</cp:lastModifiedBy>
  <cp:revision>1</cp:revision>
  <dcterms:modified xsi:type="dcterms:W3CDTF">2018-09-26T02:40:59Z</dcterms:modified>
</cp:coreProperties>
</file>