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77075" cy="9363075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179D71-05C8-4533-8875-7BF1EAB42C1C}">
  <a:tblStyle styleId="{58179D71-05C8-4533-8875-7BF1EAB42C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725" y="702225"/>
            <a:ext cx="4718275" cy="3511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2987af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2987afa5d_0_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947d199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947d199f_0_2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947d19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947d199f_0_16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ixGKA076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.pppst.com/spheres.html" TargetMode="External"/><Relationship Id="rId5" Type="http://schemas.openxmlformats.org/officeDocument/2006/relationships/hyperlink" Target="http://www.classzone.com/books/earth_science/terc/content/investigations/es0103/es0103page01.cfm" TargetMode="External"/><Relationship Id="rId4" Type="http://schemas.openxmlformats.org/officeDocument/2006/relationships/hyperlink" Target="http://www.classzone.com/books/earth_science/terc/content/visualizations/es0102/es0102page01.c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zone.com/books/earth_science/terc/content/investigations/es0103/es0103page08.cfm?chapter_no=investig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grify.net/GEO1/Lectures/IntroPlanetEarth/FourSpheres.html" TargetMode="External"/><Relationship Id="rId5" Type="http://schemas.openxmlformats.org/officeDocument/2006/relationships/hyperlink" Target="http://www.kidsgeo.com/geography-for-kids/0024-b-earth-spheres-atmoshpere-lithosphere-hydrosphere.php" TargetMode="External"/><Relationship Id="rId4" Type="http://schemas.openxmlformats.org/officeDocument/2006/relationships/hyperlink" Target="http://www.cotf.edu/ete/ess/ESSspher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xjzWHby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4TnPv_b6WU" TargetMode="External"/><Relationship Id="rId4" Type="http://schemas.openxmlformats.org/officeDocument/2006/relationships/hyperlink" Target="https://www.youtube.com/watch?v=UXh_7wbnS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936750" y="514018"/>
            <a:ext cx="61053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Sept. </a:t>
            </a:r>
            <a:r>
              <a:rPr lang="en-US" sz="3000">
                <a:solidFill>
                  <a:srgbClr val="FFFFFF"/>
                </a:solidFill>
              </a:rPr>
              <a:t>20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2018 Advisory</a:t>
            </a:r>
            <a:endParaRPr sz="3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679175" y="1366625"/>
            <a:ext cx="6670800" cy="5177400"/>
          </a:xfrm>
          <a:prstGeom prst="rect">
            <a:avLst/>
          </a:prstGeom>
          <a:noFill/>
          <a:ln>
            <a:noFill/>
          </a:ln>
          <a:effectLst>
            <a:outerShdw blurRad="57150" dist="19050" dir="8820000" algn="bl" rotWithShape="0">
              <a:srgbClr val="000000">
                <a:alpha val="50000"/>
              </a:srgbClr>
            </a:outerShdw>
            <a:reflection stA="72000" endPos="90000"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FFFFFF"/>
                </a:solidFill>
              </a:rPr>
              <a:t>Collect ½ sheet paper at door / blue basket</a:t>
            </a:r>
            <a:endParaRPr sz="3600">
              <a:solidFill>
                <a:srgbClr val="FFFFFF"/>
              </a:solidFill>
            </a:endParaRPr>
          </a:p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AutoNum type="arabicPeriod"/>
            </a:pPr>
            <a:r>
              <a:rPr lang="en-US" sz="3600">
                <a:solidFill>
                  <a:srgbClr val="FFFFFF"/>
                </a:solidFill>
              </a:rPr>
              <a:t>Sharpen Pencil</a:t>
            </a:r>
            <a:endParaRPr sz="3600">
              <a:solidFill>
                <a:srgbClr val="FFFFFF"/>
              </a:solidFill>
            </a:endParaRPr>
          </a:p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AutoNum type="arabicPeriod"/>
            </a:pPr>
            <a:r>
              <a:rPr lang="en-US" sz="3600">
                <a:solidFill>
                  <a:srgbClr val="FFFFFF"/>
                </a:solidFill>
              </a:rPr>
              <a:t>Sit in assigned seat</a:t>
            </a:r>
            <a:endParaRPr sz="3600">
              <a:solidFill>
                <a:srgbClr val="FFFFFF"/>
              </a:solidFill>
            </a:endParaRPr>
          </a:p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AutoNum type="arabicPeriod"/>
            </a:pPr>
            <a:r>
              <a:rPr lang="en-US" sz="3600">
                <a:solidFill>
                  <a:srgbClr val="FFFFFF"/>
                </a:solidFill>
              </a:rPr>
              <a:t>Explain 1 way you can help control your own impulsive behavior today in class.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18300" y="-198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Links…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92475" y="770250"/>
            <a:ext cx="11161200" cy="59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Spheres Poster Virtual Link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https://www.youtube.com/watch?v=W4ixGKA076o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Spheres Virtual Lab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http://www.classzone.com/books/earth_science/terc/content/visualizations/es0102/es0102page01.cfm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http://www.classzone.com/books/earth_science/terc/content/investigations/es0103/es0103page01.cfm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Power points on Earth Spheres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https://science.pppst.com/spheres.html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Research Links: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70164" y="1288474"/>
            <a:ext cx="11921836" cy="556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https://www.classzone.com/books/earth_science/terc/content/investigations/es0103/es0103page08.cfm?chapter_no=investigation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http://www.cotf.edu/ete/ess/ESSspheres.html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http://www.kidsgeo.com/geography-for-kids/0024-b-earth-spheres-atmoshpere-lithosphere-hydrosphere.php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http://www.geogrify.net/GEO1/Lectures/IntroPlanetEarth/FourSpheres.html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84" y="54169"/>
            <a:ext cx="11254220" cy="6588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24"/>
          <p:cNvGraphicFramePr/>
          <p:nvPr/>
        </p:nvGraphicFramePr>
        <p:xfrm>
          <a:off x="296214" y="1581225"/>
          <a:ext cx="11057600" cy="5141550"/>
        </p:xfrm>
        <a:graphic>
          <a:graphicData uri="http://schemas.openxmlformats.org/drawingml/2006/table">
            <a:tbl>
              <a:tblPr firstRow="1" bandRow="1">
                <a:noFill/>
                <a:tableStyleId>{58179D71-05C8-4533-8875-7BF1EAB42C1C}</a:tableStyleId>
              </a:tblPr>
              <a:tblGrid>
                <a:gridCol w="55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Google Shape;158;p24"/>
          <p:cNvSpPr/>
          <p:nvPr/>
        </p:nvSpPr>
        <p:spPr>
          <a:xfrm>
            <a:off x="4790941" y="3181082"/>
            <a:ext cx="2343955" cy="19962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402601" y="1690688"/>
            <a:ext cx="1068947" cy="100455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366" y="5637382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530" y="5637382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5460" y="1812356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611" y="2758733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131" y="4349494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5460" y="3061607"/>
            <a:ext cx="1085182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5460" y="4388131"/>
            <a:ext cx="1085182" cy="101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4906851" y="3696237"/>
            <a:ext cx="20992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599429" y="1841210"/>
            <a:ext cx="7727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Litho-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386366" y="4673888"/>
            <a:ext cx="991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Hydro-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10194096" y="2136750"/>
            <a:ext cx="7727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Atmo-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10311685" y="4673888"/>
            <a:ext cx="7727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</a:t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673951" y="2883565"/>
            <a:ext cx="4775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643431" y="5820467"/>
            <a:ext cx="4775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10458156" y="3225796"/>
            <a:ext cx="4775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10416350" y="5798807"/>
            <a:ext cx="4775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2343955" y="3438437"/>
            <a:ext cx="2434107" cy="33841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7134896" y="3401459"/>
            <a:ext cx="2434107" cy="33841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2298879" y="4113706"/>
            <a:ext cx="2434107" cy="33841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7166625" y="4179194"/>
            <a:ext cx="2434107" cy="33841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253284" y="565702"/>
            <a:ext cx="11938716" cy="116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create a poster to compare/contrast the 4 different spheres’.  Example of poster below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25"/>
          <p:cNvGraphicFramePr/>
          <p:nvPr/>
        </p:nvGraphicFramePr>
        <p:xfrm>
          <a:off x="296213" y="135229"/>
          <a:ext cx="11641300" cy="6520275"/>
        </p:xfrm>
        <a:graphic>
          <a:graphicData uri="http://schemas.openxmlformats.org/drawingml/2006/table">
            <a:tbl>
              <a:tblPr firstRow="1" bandRow="1">
                <a:noFill/>
                <a:tableStyleId>{58179D71-05C8-4533-8875-7BF1EAB42C1C}</a:tableStyleId>
              </a:tblPr>
              <a:tblGrid>
                <a:gridCol w="582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l="1747" r="81284"/>
          <a:stretch/>
        </p:blipFill>
        <p:spPr>
          <a:xfrm>
            <a:off x="369053" y="238796"/>
            <a:ext cx="2434106" cy="222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9030" y="202498"/>
            <a:ext cx="3429648" cy="280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4931300" y="3071556"/>
            <a:ext cx="20992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296213" y="6055399"/>
            <a:ext cx="2272816" cy="54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 rot="-1228401">
            <a:off x="2477505" y="6018656"/>
            <a:ext cx="174172" cy="310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835" y="238797"/>
            <a:ext cx="3531586" cy="28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9185087" y="2468744"/>
            <a:ext cx="30151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 rot="-8753094">
            <a:off x="9014948" y="2743133"/>
            <a:ext cx="174172" cy="310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9027886" y="6143632"/>
            <a:ext cx="3172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5">
            <a:alphaModFix/>
          </a:blip>
          <a:srcRect l="21791" t="1" r="60607" b="-3224"/>
          <a:stretch/>
        </p:blipFill>
        <p:spPr>
          <a:xfrm>
            <a:off x="369053" y="3174322"/>
            <a:ext cx="1763775" cy="258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408" y="2995141"/>
            <a:ext cx="3389943" cy="33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915" y="3071555"/>
            <a:ext cx="3531586" cy="33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l="41567" t="-1" r="41765" b="-13595"/>
          <a:stretch/>
        </p:blipFill>
        <p:spPr>
          <a:xfrm>
            <a:off x="9927448" y="202498"/>
            <a:ext cx="1875900" cy="21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l="81160" t="1" r="2171" b="1899"/>
          <a:stretch/>
        </p:blipFill>
        <p:spPr>
          <a:xfrm>
            <a:off x="10055053" y="3133110"/>
            <a:ext cx="1875900" cy="22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4808951" y="2516038"/>
            <a:ext cx="2343955" cy="19962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5117066" y="2791909"/>
            <a:ext cx="17071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Earth’s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 sz="3600" b="1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 rot="-8753094">
            <a:off x="8815690" y="6168187"/>
            <a:ext cx="207098" cy="3895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26"/>
          <p:cNvCxnSpPr/>
          <p:nvPr/>
        </p:nvCxnSpPr>
        <p:spPr>
          <a:xfrm>
            <a:off x="-58275" y="3776500"/>
            <a:ext cx="1227360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6"/>
          <p:cNvCxnSpPr/>
          <p:nvPr/>
        </p:nvCxnSpPr>
        <p:spPr>
          <a:xfrm flipH="1">
            <a:off x="5559700" y="11650"/>
            <a:ext cx="35100" cy="690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6"/>
          <p:cNvSpPr/>
          <p:nvPr/>
        </p:nvSpPr>
        <p:spPr>
          <a:xfrm>
            <a:off x="4618166" y="2695407"/>
            <a:ext cx="2343900" cy="19962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192475" y="3854450"/>
            <a:ext cx="2019300" cy="2088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4891776" y="3339512"/>
            <a:ext cx="209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138530" y="3348512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6991171" y="3401471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2154879" y="3982806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6991175" y="3982794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2757950" y="151525"/>
            <a:ext cx="2434200" cy="246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466225" y="2564275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18" name="Google Shape;218;p26"/>
          <p:cNvCxnSpPr>
            <a:stCxn id="217" idx="0"/>
          </p:cNvCxnSpPr>
          <p:nvPr/>
        </p:nvCxnSpPr>
        <p:spPr>
          <a:xfrm>
            <a:off x="1346275" y="2564275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6"/>
          <p:cNvCxnSpPr/>
          <p:nvPr/>
        </p:nvCxnSpPr>
        <p:spPr>
          <a:xfrm>
            <a:off x="451675" y="289497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6"/>
          <p:cNvSpPr txBox="1"/>
          <p:nvPr/>
        </p:nvSpPr>
        <p:spPr>
          <a:xfrm>
            <a:off x="3158725" y="2540975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6818675" y="18550"/>
            <a:ext cx="2343900" cy="2354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9651900" y="-1575"/>
            <a:ext cx="2434200" cy="246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9986100" y="2462680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   %</a:t>
            </a:r>
            <a:endParaRPr dirty="0"/>
          </a:p>
        </p:txBody>
      </p:sp>
      <p:cxnSp>
        <p:nvCxnSpPr>
          <p:cNvPr id="224" name="Google Shape;224;p26"/>
          <p:cNvCxnSpPr>
            <a:stCxn id="223" idx="0"/>
          </p:cNvCxnSpPr>
          <p:nvPr/>
        </p:nvCxnSpPr>
        <p:spPr>
          <a:xfrm>
            <a:off x="10866150" y="2462680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26"/>
          <p:cNvCxnSpPr/>
          <p:nvPr/>
        </p:nvCxnSpPr>
        <p:spPr>
          <a:xfrm>
            <a:off x="9986100" y="277305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6"/>
          <p:cNvSpPr txBox="1"/>
          <p:nvPr/>
        </p:nvSpPr>
        <p:spPr>
          <a:xfrm>
            <a:off x="7110575" y="237295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345200" y="151525"/>
            <a:ext cx="2343900" cy="2506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4027655" y="-1161413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2363950" y="4410800"/>
            <a:ext cx="2759400" cy="178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322075" y="5942750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31" name="Google Shape;231;p26"/>
          <p:cNvCxnSpPr>
            <a:stCxn id="230" idx="0"/>
          </p:cNvCxnSpPr>
          <p:nvPr/>
        </p:nvCxnSpPr>
        <p:spPr>
          <a:xfrm>
            <a:off x="1202125" y="5942750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6"/>
          <p:cNvCxnSpPr/>
          <p:nvPr/>
        </p:nvCxnSpPr>
        <p:spPr>
          <a:xfrm>
            <a:off x="192475" y="625637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6"/>
          <p:cNvSpPr txBox="1"/>
          <p:nvPr/>
        </p:nvSpPr>
        <p:spPr>
          <a:xfrm>
            <a:off x="3095000" y="619880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 rot="2332727">
            <a:off x="4801925" y="6218053"/>
            <a:ext cx="453579" cy="31854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9206575" y="3982800"/>
            <a:ext cx="2759400" cy="1996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6"/>
          <p:cNvCxnSpPr/>
          <p:nvPr/>
        </p:nvCxnSpPr>
        <p:spPr>
          <a:xfrm>
            <a:off x="9651900" y="6334850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6"/>
          <p:cNvSpPr txBox="1"/>
          <p:nvPr/>
        </p:nvSpPr>
        <p:spPr>
          <a:xfrm>
            <a:off x="9946675" y="5985225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38" name="Google Shape;238;p26"/>
          <p:cNvCxnSpPr/>
          <p:nvPr/>
        </p:nvCxnSpPr>
        <p:spPr>
          <a:xfrm>
            <a:off x="10866150" y="6068600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6"/>
          <p:cNvSpPr/>
          <p:nvPr/>
        </p:nvSpPr>
        <p:spPr>
          <a:xfrm>
            <a:off x="6155313" y="4468375"/>
            <a:ext cx="2759400" cy="178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6890688" y="625070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41" name="Google Shape;241;p26"/>
          <p:cNvSpPr/>
          <p:nvPr/>
        </p:nvSpPr>
        <p:spPr>
          <a:xfrm rot="7572174">
            <a:off x="6349075" y="6217965"/>
            <a:ext cx="453571" cy="31856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34;p26">
            <a:extLst>
              <a:ext uri="{FF2B5EF4-FFF2-40B4-BE49-F238E27FC236}">
                <a16:creationId xmlns:a16="http://schemas.microsoft.com/office/drawing/2014/main" id="{E7DC676F-2E2C-4666-BE4B-462E0DB9DEDC}"/>
              </a:ext>
            </a:extLst>
          </p:cNvPr>
          <p:cNvSpPr/>
          <p:nvPr/>
        </p:nvSpPr>
        <p:spPr>
          <a:xfrm rot="2332727">
            <a:off x="4783062" y="2384911"/>
            <a:ext cx="453579" cy="31854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41;p26">
            <a:extLst>
              <a:ext uri="{FF2B5EF4-FFF2-40B4-BE49-F238E27FC236}">
                <a16:creationId xmlns:a16="http://schemas.microsoft.com/office/drawing/2014/main" id="{6355577D-D22D-4BDB-A531-EC1C34153759}"/>
              </a:ext>
            </a:extLst>
          </p:cNvPr>
          <p:cNvSpPr/>
          <p:nvPr/>
        </p:nvSpPr>
        <p:spPr>
          <a:xfrm rot="7572174">
            <a:off x="6764703" y="2255048"/>
            <a:ext cx="453571" cy="31856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Sept. </a:t>
            </a:r>
            <a:r>
              <a:rPr lang="en-US" sz="4000">
                <a:solidFill>
                  <a:srgbClr val="FFFFFF"/>
                </a:solidFill>
              </a:rPr>
              <a:t>20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179226" y="2438400"/>
            <a:ext cx="9833548" cy="427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 </a:t>
            </a:r>
            <a:r>
              <a:rPr lang="en-US" sz="4400">
                <a:solidFill>
                  <a:srgbClr val="000000"/>
                </a:solidFill>
              </a:rPr>
              <a:t>DOL</a:t>
            </a: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Green Basket or Coach Pease at the door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Sharpen pencil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 in assigned seat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 </a:t>
            </a:r>
            <a:r>
              <a:rPr lang="en-US" sz="4400">
                <a:solidFill>
                  <a:srgbClr val="000000"/>
                </a:solidFill>
              </a:rPr>
              <a:t>DOL</a:t>
            </a: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own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-50150" y="407725"/>
            <a:ext cx="12192000" cy="95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DOL 6.5 A Elements/Compounds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32350" y="1366550"/>
            <a:ext cx="12009600" cy="527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lists contains only elements AND a reason why they are elements?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O, NaCl, N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CO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-- Substances are elements because they contain more than one chemical symbol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Kr, Ne, Ar, He -- Substances are elements because they are all noble gases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Cl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H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Na, He -- Substances are elements because they are pure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O</a:t>
            </a:r>
            <a:r>
              <a:rPr lang="en-US" sz="1800" baseline="-25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, Li, H -- Substances are elements because they all have chemical symbols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2. During a game, students were asked to select the correct symbol with the element. All of the following would be correct EXCEPT --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Na -- sodium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H -- helium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 -- oxygen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 -- carbon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107275" y="75250"/>
            <a:ext cx="11973300" cy="66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3.  Which of the following is NOT considered an element?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Calcium		C. Phosphorus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Water		D. Sulfur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4. Evelyn read a book about a scientist who turned lead into gold. Her friend Justin told her that it is not possible to turn lead into gold because -- 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 is not possible to get the lead hot enough using typical lab equipment.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the ingredient needed to turn lead into gold is very hard to find on Earth.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the lead used by the scientist was mixed with another metal.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elements cannot be changed into another element by physical or chemical changes.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5. What is the smallest quantity of an element?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Compound  C. Molecule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UcPeriod"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Atom          D. Solution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8200" y="-469265"/>
            <a:ext cx="10515600" cy="132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sng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TEK 6.5 B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80060" y="960120"/>
            <a:ext cx="1141857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recognize that a limited number of the many known elements comprise the largest portion of solid Earth, living matter, oceans, and the atmosphere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LO: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compare/contrast the different types of elements found the Earth’s 4 spheres by completing a foldable / diagram.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DOL: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complete 5/5 questions to compare/contrast the different types of elements found within the Earth’s spheres with 80% accuracy.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114300" y="1280160"/>
            <a:ext cx="11967210" cy="489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Teacher will hand out model/ explain how to put the foldable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Students will follow along in completing the correct way to fold foldable.  Students will write name/teacher/period/date at bottom of foldable on the back side.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Regulars: will follow along with teacher led presentation to complete foldable</a:t>
            </a:r>
            <a:endParaRPr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Will use weblink provided, textbooks and video links to complete foldable with table partner.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02870" y="365125"/>
            <a:ext cx="11250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Clip Links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Crash Course Earth Spheres Part 1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https://www.youtube.com/watch?v=VMxjzWHbyFM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Crash Course Earth Spheres Part 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https://www.youtube.com/watch?v=UXh_7wbnS3A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 Moo Earth Spheres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https://www.youtube.com/watch?v=m4TnPv_b6WU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Widescreen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Arial Black</vt:lpstr>
      <vt:lpstr>Calibri</vt:lpstr>
      <vt:lpstr>Office Theme</vt:lpstr>
      <vt:lpstr>Sept. 20, 2018 Advisory</vt:lpstr>
      <vt:lpstr>Sept. 20, 2018</vt:lpstr>
      <vt:lpstr>DOL 6.5 A Elements/Compounds</vt:lpstr>
      <vt:lpstr>PowerPoint Presentation</vt:lpstr>
      <vt:lpstr>    TEK 6.5 B   </vt:lpstr>
      <vt:lpstr>LO:</vt:lpstr>
      <vt:lpstr>DOL:</vt:lpstr>
      <vt:lpstr>Procedure</vt:lpstr>
      <vt:lpstr>Video Clip Links</vt:lpstr>
      <vt:lpstr>Web Links…</vt:lpstr>
      <vt:lpstr>Additional Research Links:</vt:lpstr>
      <vt:lpstr>Students will create a poster to compare/contrast the 4 different spheres’.  Example of poster below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Sept. 20, 2018 Advisory</dc:title>
  <cp:lastModifiedBy>Katherine Pease</cp:lastModifiedBy>
  <cp:revision>1</cp:revision>
  <dcterms:modified xsi:type="dcterms:W3CDTF">2018-09-20T02:35:23Z</dcterms:modified>
</cp:coreProperties>
</file>