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4"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3" d="100"/>
          <a:sy n="73" d="100"/>
        </p:scale>
        <p:origin x="1070"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886356-C1D5-47B2-A53B-73CDFE6CDA32}"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C6F7C-8EA2-4C50-9B03-4C4B47F50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52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86356-C1D5-47B2-A53B-73CDFE6CDA32}"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C6F7C-8EA2-4C50-9B03-4C4B47F50FB8}" type="slidenum">
              <a:rPr lang="en-US" smtClean="0"/>
              <a:t>‹#›</a:t>
            </a:fld>
            <a:endParaRPr lang="en-US"/>
          </a:p>
        </p:txBody>
      </p:sp>
    </p:spTree>
    <p:extLst>
      <p:ext uri="{BB962C8B-B14F-4D97-AF65-F5344CB8AC3E}">
        <p14:creationId xmlns:p14="http://schemas.microsoft.com/office/powerpoint/2010/main" val="292045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86356-C1D5-47B2-A53B-73CDFE6CDA32}"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C6F7C-8EA2-4C50-9B03-4C4B47F50FB8}" type="slidenum">
              <a:rPr lang="en-US" smtClean="0"/>
              <a:t>‹#›</a:t>
            </a:fld>
            <a:endParaRPr lang="en-US"/>
          </a:p>
        </p:txBody>
      </p:sp>
    </p:spTree>
    <p:extLst>
      <p:ext uri="{BB962C8B-B14F-4D97-AF65-F5344CB8AC3E}">
        <p14:creationId xmlns:p14="http://schemas.microsoft.com/office/powerpoint/2010/main" val="273381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86356-C1D5-47B2-A53B-73CDFE6CDA32}"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C6F7C-8EA2-4C50-9B03-4C4B47F50FB8}" type="slidenum">
              <a:rPr lang="en-US" smtClean="0"/>
              <a:t>‹#›</a:t>
            </a:fld>
            <a:endParaRPr lang="en-US"/>
          </a:p>
        </p:txBody>
      </p:sp>
    </p:spTree>
    <p:extLst>
      <p:ext uri="{BB962C8B-B14F-4D97-AF65-F5344CB8AC3E}">
        <p14:creationId xmlns:p14="http://schemas.microsoft.com/office/powerpoint/2010/main" val="418770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86356-C1D5-47B2-A53B-73CDFE6CDA32}"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C6F7C-8EA2-4C50-9B03-4C4B47F50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17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86356-C1D5-47B2-A53B-73CDFE6CDA32}"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C6F7C-8EA2-4C50-9B03-4C4B47F50FB8}" type="slidenum">
              <a:rPr lang="en-US" smtClean="0"/>
              <a:t>‹#›</a:t>
            </a:fld>
            <a:endParaRPr lang="en-US"/>
          </a:p>
        </p:txBody>
      </p:sp>
    </p:spTree>
    <p:extLst>
      <p:ext uri="{BB962C8B-B14F-4D97-AF65-F5344CB8AC3E}">
        <p14:creationId xmlns:p14="http://schemas.microsoft.com/office/powerpoint/2010/main" val="123802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886356-C1D5-47B2-A53B-73CDFE6CDA32}" type="datetimeFigureOut">
              <a:rPr lang="en-US" smtClean="0"/>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C6F7C-8EA2-4C50-9B03-4C4B47F50FB8}" type="slidenum">
              <a:rPr lang="en-US" smtClean="0"/>
              <a:t>‹#›</a:t>
            </a:fld>
            <a:endParaRPr lang="en-US"/>
          </a:p>
        </p:txBody>
      </p:sp>
    </p:spTree>
    <p:extLst>
      <p:ext uri="{BB962C8B-B14F-4D97-AF65-F5344CB8AC3E}">
        <p14:creationId xmlns:p14="http://schemas.microsoft.com/office/powerpoint/2010/main" val="81046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886356-C1D5-47B2-A53B-73CDFE6CDA32}"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C6F7C-8EA2-4C50-9B03-4C4B47F50FB8}" type="slidenum">
              <a:rPr lang="en-US" smtClean="0"/>
              <a:t>‹#›</a:t>
            </a:fld>
            <a:endParaRPr lang="en-US"/>
          </a:p>
        </p:txBody>
      </p:sp>
    </p:spTree>
    <p:extLst>
      <p:ext uri="{BB962C8B-B14F-4D97-AF65-F5344CB8AC3E}">
        <p14:creationId xmlns:p14="http://schemas.microsoft.com/office/powerpoint/2010/main" val="63288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886356-C1D5-47B2-A53B-73CDFE6CDA32}" type="datetimeFigureOut">
              <a:rPr lang="en-US" smtClean="0"/>
              <a:t>9/16/2016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41C6F7C-8EA2-4C50-9B03-4C4B47F50FB8}" type="slidenum">
              <a:rPr lang="en-US" smtClean="0"/>
              <a:t>‹#›</a:t>
            </a:fld>
            <a:endParaRPr lang="en-US"/>
          </a:p>
        </p:txBody>
      </p:sp>
    </p:spTree>
    <p:extLst>
      <p:ext uri="{BB962C8B-B14F-4D97-AF65-F5344CB8AC3E}">
        <p14:creationId xmlns:p14="http://schemas.microsoft.com/office/powerpoint/2010/main" val="194199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886356-C1D5-47B2-A53B-73CDFE6CDA32}" type="datetimeFigureOut">
              <a:rPr lang="en-US" smtClean="0"/>
              <a:t>9/16/2016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1C6F7C-8EA2-4C50-9B03-4C4B47F50FB8}" type="slidenum">
              <a:rPr lang="en-US" smtClean="0"/>
              <a:t>‹#›</a:t>
            </a:fld>
            <a:endParaRPr lang="en-US"/>
          </a:p>
        </p:txBody>
      </p:sp>
    </p:spTree>
    <p:extLst>
      <p:ext uri="{BB962C8B-B14F-4D97-AF65-F5344CB8AC3E}">
        <p14:creationId xmlns:p14="http://schemas.microsoft.com/office/powerpoint/2010/main" val="207061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86356-C1D5-47B2-A53B-73CDFE6CDA32}"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C6F7C-8EA2-4C50-9B03-4C4B47F50FB8}" type="slidenum">
              <a:rPr lang="en-US" smtClean="0"/>
              <a:t>‹#›</a:t>
            </a:fld>
            <a:endParaRPr lang="en-US"/>
          </a:p>
        </p:txBody>
      </p:sp>
    </p:spTree>
    <p:extLst>
      <p:ext uri="{BB962C8B-B14F-4D97-AF65-F5344CB8AC3E}">
        <p14:creationId xmlns:p14="http://schemas.microsoft.com/office/powerpoint/2010/main" val="156971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886356-C1D5-47B2-A53B-73CDFE6CDA32}" type="datetimeFigureOut">
              <a:rPr lang="en-US" smtClean="0"/>
              <a:t>9/16/2016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1C6F7C-8EA2-4C50-9B03-4C4B47F50FB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6440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udyjams.scholastic.com/studyjams/jams/science/matter/elements-and-compounds.htm" TargetMode="External"/><Relationship Id="rId2" Type="http://schemas.openxmlformats.org/officeDocument/2006/relationships/hyperlink" Target="https://www.youtube.com/watch?v=gr-3j9tOJq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tnJhm4B3XE" TargetMode="External"/><Relationship Id="rId2" Type="http://schemas.openxmlformats.org/officeDocument/2006/relationships/hyperlink" Target="https://www.youtube.com/watch?v=SWvtRf4TAO4" TargetMode="External"/><Relationship Id="rId1" Type="http://schemas.openxmlformats.org/officeDocument/2006/relationships/slideLayout" Target="../slideLayouts/slideLayout2.xml"/><Relationship Id="rId4" Type="http://schemas.openxmlformats.org/officeDocument/2006/relationships/hyperlink" Target="https://www.youtube.com/watch?v=FPqQHm48ze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3417"/>
            <a:ext cx="12192000" cy="2151748"/>
          </a:xfrm>
        </p:spPr>
        <p:txBody>
          <a:bodyPr/>
          <a:lstStyle/>
          <a:p>
            <a:r>
              <a:rPr lang="en-US" u="sng" dirty="0" smtClean="0">
                <a:latin typeface="Algerian" panose="04020705040A02060702" pitchFamily="82" charset="0"/>
              </a:rPr>
              <a:t>September 16, 2016</a:t>
            </a:r>
            <a:endParaRPr lang="en-US" u="sng" dirty="0">
              <a:latin typeface="Algerian" panose="04020705040A02060702" pitchFamily="82" charset="0"/>
            </a:endParaRPr>
          </a:p>
        </p:txBody>
      </p:sp>
      <p:sp>
        <p:nvSpPr>
          <p:cNvPr id="3" name="Subtitle 2"/>
          <p:cNvSpPr>
            <a:spLocks noGrp="1"/>
          </p:cNvSpPr>
          <p:nvPr>
            <p:ph type="subTitle" idx="1"/>
          </p:nvPr>
        </p:nvSpPr>
        <p:spPr>
          <a:xfrm>
            <a:off x="130834" y="1438331"/>
            <a:ext cx="11930332" cy="4239883"/>
          </a:xfrm>
        </p:spPr>
        <p:txBody>
          <a:bodyPr>
            <a:normAutofit fontScale="92500" lnSpcReduction="20000"/>
          </a:bodyPr>
          <a:lstStyle/>
          <a:p>
            <a:pPr marL="457200" indent="-457200" algn="l">
              <a:buAutoNum type="arabicPeriod"/>
            </a:pPr>
            <a:r>
              <a:rPr lang="en-US" sz="4800" dirty="0" smtClean="0"/>
              <a:t>Sharpen Pencil</a:t>
            </a:r>
          </a:p>
          <a:p>
            <a:pPr marL="457200" indent="-457200" algn="l">
              <a:buAutoNum type="arabicPeriod"/>
            </a:pPr>
            <a:r>
              <a:rPr lang="en-US" sz="4800" dirty="0" smtClean="0"/>
              <a:t>7</a:t>
            </a:r>
            <a:r>
              <a:rPr lang="en-US" sz="4800" baseline="30000" dirty="0" smtClean="0"/>
              <a:t>th</a:t>
            </a:r>
            <a:r>
              <a:rPr lang="en-US" sz="4800" dirty="0" smtClean="0"/>
              <a:t> Grade: Collect PDN, Textbook</a:t>
            </a:r>
          </a:p>
          <a:p>
            <a:pPr algn="l"/>
            <a:r>
              <a:rPr lang="en-US" sz="4800" dirty="0"/>
              <a:t> </a:t>
            </a:r>
            <a:r>
              <a:rPr lang="en-US" sz="4800" dirty="0" smtClean="0"/>
              <a:t>     6</a:t>
            </a:r>
            <a:r>
              <a:rPr lang="en-US" sz="4800" baseline="30000" dirty="0" smtClean="0"/>
              <a:t>th</a:t>
            </a:r>
            <a:r>
              <a:rPr lang="en-US" sz="4800" dirty="0" smtClean="0"/>
              <a:t> Grade: Collect Textbook</a:t>
            </a:r>
          </a:p>
          <a:p>
            <a:pPr algn="l"/>
            <a:r>
              <a:rPr lang="en-US" sz="4800" dirty="0" smtClean="0"/>
              <a:t>3. 7</a:t>
            </a:r>
            <a:r>
              <a:rPr lang="en-US" sz="4800" baseline="30000" dirty="0" smtClean="0"/>
              <a:t>th</a:t>
            </a:r>
            <a:r>
              <a:rPr lang="en-US" sz="4800" dirty="0" smtClean="0"/>
              <a:t> Grade: Work on Please Do Now</a:t>
            </a:r>
          </a:p>
          <a:p>
            <a:pPr algn="l"/>
            <a:r>
              <a:rPr lang="en-US" sz="4800" dirty="0" smtClean="0"/>
              <a:t>    6</a:t>
            </a:r>
            <a:r>
              <a:rPr lang="en-US" sz="4800" baseline="30000" dirty="0" smtClean="0"/>
              <a:t>th</a:t>
            </a:r>
            <a:r>
              <a:rPr lang="en-US" sz="4800" dirty="0" smtClean="0"/>
              <a:t> Grade: Read directions to Card     	                 Sort, begin card sort in 				     small groups</a:t>
            </a:r>
          </a:p>
          <a:p>
            <a:pPr algn="l"/>
            <a:endParaRPr lang="en-US" dirty="0"/>
          </a:p>
        </p:txBody>
      </p:sp>
    </p:spTree>
    <p:extLst>
      <p:ext uri="{BB962C8B-B14F-4D97-AF65-F5344CB8AC3E}">
        <p14:creationId xmlns:p14="http://schemas.microsoft.com/office/powerpoint/2010/main" val="58136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5639" y="646981"/>
            <a:ext cx="12188825" cy="6806242"/>
          </a:xfrm>
        </p:spPr>
        <p:txBody>
          <a:bodyPr>
            <a:noAutofit/>
          </a:bodyPr>
          <a:lstStyle/>
          <a:p>
            <a:r>
              <a:rPr lang="en-US" sz="5400" dirty="0" smtClean="0"/>
              <a:t>LO: We will sequence the flow of energy in a food chain/web as we complete a hands on activity and foldable.</a:t>
            </a:r>
          </a:p>
          <a:p>
            <a:r>
              <a:rPr lang="en-US" sz="5400" dirty="0" smtClean="0"/>
              <a:t>DOL: I will complete written assessment questions over flow of energy through living systems via the all in clickers. </a:t>
            </a:r>
            <a:endParaRPr lang="en-US" sz="5400" dirty="0"/>
          </a:p>
        </p:txBody>
      </p:sp>
      <p:sp>
        <p:nvSpPr>
          <p:cNvPr id="5" name="TextBox 4"/>
          <p:cNvSpPr txBox="1"/>
          <p:nvPr/>
        </p:nvSpPr>
        <p:spPr>
          <a:xfrm>
            <a:off x="112143" y="103517"/>
            <a:ext cx="8885208" cy="646331"/>
          </a:xfrm>
          <a:prstGeom prst="rect">
            <a:avLst/>
          </a:prstGeom>
          <a:noFill/>
        </p:spPr>
        <p:txBody>
          <a:bodyPr wrap="square" rtlCol="0">
            <a:spAutoFit/>
          </a:bodyPr>
          <a:lstStyle/>
          <a:p>
            <a:r>
              <a:rPr lang="en-US" sz="3600" i="1" u="sng" dirty="0" smtClean="0"/>
              <a:t>7</a:t>
            </a:r>
            <a:r>
              <a:rPr lang="en-US" sz="3600" i="1" u="sng" baseline="30000" dirty="0" smtClean="0"/>
              <a:t>th</a:t>
            </a:r>
            <a:r>
              <a:rPr lang="en-US" sz="3600" i="1" u="sng" dirty="0" smtClean="0"/>
              <a:t> Grade </a:t>
            </a:r>
            <a:endParaRPr lang="en-US" sz="3600" i="1" u="sng" dirty="0"/>
          </a:p>
        </p:txBody>
      </p:sp>
    </p:spTree>
    <p:extLst>
      <p:ext uri="{BB962C8B-B14F-4D97-AF65-F5344CB8AC3E}">
        <p14:creationId xmlns:p14="http://schemas.microsoft.com/office/powerpoint/2010/main" val="235114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 y="0"/>
            <a:ext cx="11284789" cy="721803"/>
          </a:xfrm>
        </p:spPr>
        <p:txBody>
          <a:bodyPr/>
          <a:lstStyle/>
          <a:p>
            <a:r>
              <a:rPr lang="en-US" i="1" u="sng" dirty="0" smtClean="0"/>
              <a:t>6</a:t>
            </a:r>
            <a:r>
              <a:rPr lang="en-US" i="1" u="sng" baseline="30000" dirty="0" smtClean="0"/>
              <a:t>th</a:t>
            </a:r>
            <a:r>
              <a:rPr lang="en-US" i="1" u="sng" dirty="0" smtClean="0"/>
              <a:t> Grade</a:t>
            </a:r>
            <a:endParaRPr lang="en-US" i="1" u="sng" dirty="0"/>
          </a:p>
        </p:txBody>
      </p:sp>
      <p:sp>
        <p:nvSpPr>
          <p:cNvPr id="3" name="Content Placeholder 2"/>
          <p:cNvSpPr>
            <a:spLocks noGrp="1"/>
          </p:cNvSpPr>
          <p:nvPr>
            <p:ph idx="1"/>
          </p:nvPr>
        </p:nvSpPr>
        <p:spPr>
          <a:xfrm>
            <a:off x="69011" y="721803"/>
            <a:ext cx="12122989" cy="6731420"/>
          </a:xfrm>
        </p:spPr>
        <p:txBody>
          <a:bodyPr>
            <a:noAutofit/>
          </a:bodyPr>
          <a:lstStyle/>
          <a:p>
            <a:r>
              <a:rPr lang="en-US" sz="4400" dirty="0" smtClean="0"/>
              <a:t>LO: We will compare/contrast atoms, elements or 	compounds by completing a card sort.</a:t>
            </a:r>
          </a:p>
          <a:p>
            <a:r>
              <a:rPr lang="en-US" sz="4400" dirty="0" smtClean="0"/>
              <a:t>If Finish: We will compare/contrast chemical and 	physical changes through a foldable.</a:t>
            </a:r>
          </a:p>
          <a:p>
            <a:pPr marL="0" indent="0">
              <a:buNone/>
            </a:pPr>
            <a:endParaRPr lang="en-US" sz="4400" dirty="0" smtClean="0"/>
          </a:p>
          <a:p>
            <a:r>
              <a:rPr lang="en-US" sz="4400" dirty="0" smtClean="0"/>
              <a:t>DOL: I will complete 5 written assessment 	questions over atoms, elements, or compounds.</a:t>
            </a:r>
            <a:endParaRPr lang="en-US" sz="4400" dirty="0"/>
          </a:p>
          <a:p>
            <a:pPr marL="0" indent="0">
              <a:buNone/>
            </a:pPr>
            <a:r>
              <a:rPr lang="en-US" sz="4400" dirty="0" smtClean="0"/>
              <a:t>	I will complete 5 written assessment questions 	over chemical/physical changes.</a:t>
            </a:r>
            <a:endParaRPr lang="en-US" sz="4400" dirty="0"/>
          </a:p>
        </p:txBody>
      </p:sp>
    </p:spTree>
    <p:extLst>
      <p:ext uri="{BB962C8B-B14F-4D97-AF65-F5344CB8AC3E}">
        <p14:creationId xmlns:p14="http://schemas.microsoft.com/office/powerpoint/2010/main" val="136880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097"/>
            <a:ext cx="10515600" cy="1325563"/>
          </a:xfrm>
        </p:spPr>
        <p:txBody>
          <a:bodyPr/>
          <a:lstStyle/>
          <a:p>
            <a:r>
              <a:rPr lang="en-US" i="1" u="sng" dirty="0" smtClean="0"/>
              <a:t>7</a:t>
            </a:r>
            <a:r>
              <a:rPr lang="en-US" i="1" u="sng" baseline="30000" dirty="0" smtClean="0"/>
              <a:t>th</a:t>
            </a:r>
            <a:r>
              <a:rPr lang="en-US" i="1" u="sng" dirty="0" smtClean="0"/>
              <a:t> Grade Essential Question</a:t>
            </a:r>
            <a:endParaRPr lang="en-US" i="1" u="sng" dirty="0"/>
          </a:p>
        </p:txBody>
      </p:sp>
      <p:sp>
        <p:nvSpPr>
          <p:cNvPr id="5" name="Content Placeholder 4"/>
          <p:cNvSpPr>
            <a:spLocks noGrp="1"/>
          </p:cNvSpPr>
          <p:nvPr>
            <p:ph idx="1"/>
          </p:nvPr>
        </p:nvSpPr>
        <p:spPr>
          <a:xfrm>
            <a:off x="225425" y="990600"/>
            <a:ext cx="11963400" cy="5029200"/>
          </a:xfrm>
        </p:spPr>
        <p:txBody>
          <a:bodyPr>
            <a:normAutofit/>
          </a:bodyPr>
          <a:lstStyle/>
          <a:p>
            <a:r>
              <a:rPr lang="en-US" sz="5400" dirty="0" smtClean="0">
                <a:ln w="19050">
                  <a:solidFill>
                    <a:schemeClr val="accent6">
                      <a:lumMod val="75000"/>
                    </a:schemeClr>
                  </a:solidFill>
                </a:ln>
                <a:latin typeface="Adobe Gothic Std B" panose="020B0800000000000000" pitchFamily="34" charset="-128"/>
                <a:ea typeface="Adobe Gothic Std B" panose="020B0800000000000000" pitchFamily="34" charset="-128"/>
              </a:rPr>
              <a:t>So we now know that we get our energy from plants (producers) but what are the steps the energy takes to get from the plant to me and eventually back to the plant again? Explain.</a:t>
            </a:r>
            <a:endParaRPr lang="en-US" sz="5400" dirty="0">
              <a:ln w="19050">
                <a:solidFill>
                  <a:schemeClr val="accent6">
                    <a:lumMod val="75000"/>
                  </a:schemeClr>
                </a:solidFill>
              </a:ln>
              <a:latin typeface="Adobe Gothic Std B" panose="020B0800000000000000" pitchFamily="34" charset="-128"/>
              <a:ea typeface="Adobe Gothic Std B" panose="020B0800000000000000" pitchFamily="34" charset="-128"/>
            </a:endParaRPr>
          </a:p>
        </p:txBody>
      </p:sp>
      <p:pic>
        <p:nvPicPr>
          <p:cNvPr id="4" name="Picture 3"/>
          <p:cNvPicPr>
            <a:picLocks noChangeAspect="1"/>
          </p:cNvPicPr>
          <p:nvPr/>
        </p:nvPicPr>
        <p:blipFill>
          <a:blip r:embed="rId2"/>
          <a:stretch>
            <a:fillRect/>
          </a:stretch>
        </p:blipFill>
        <p:spPr>
          <a:xfrm>
            <a:off x="1598612" y="4571999"/>
            <a:ext cx="10210800" cy="2283125"/>
          </a:xfrm>
          <a:prstGeom prst="rect">
            <a:avLst/>
          </a:prstGeom>
        </p:spPr>
      </p:pic>
    </p:spTree>
    <p:extLst>
      <p:ext uri="{BB962C8B-B14F-4D97-AF65-F5344CB8AC3E}">
        <p14:creationId xmlns:p14="http://schemas.microsoft.com/office/powerpoint/2010/main" val="258921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5240"/>
            <a:ext cx="12188824" cy="6949440"/>
          </a:xfrm>
          <a:prstGeom prst="rect">
            <a:avLst/>
          </a:prstGeom>
        </p:spPr>
      </p:pic>
      <p:sp>
        <p:nvSpPr>
          <p:cNvPr id="2" name="Title 1"/>
          <p:cNvSpPr>
            <a:spLocks noGrp="1"/>
          </p:cNvSpPr>
          <p:nvPr>
            <p:ph type="title"/>
          </p:nvPr>
        </p:nvSpPr>
        <p:spPr>
          <a:xfrm>
            <a:off x="113582" y="-273230"/>
            <a:ext cx="10515600" cy="1325563"/>
          </a:xfrm>
        </p:spPr>
        <p:txBody>
          <a:bodyPr/>
          <a:lstStyle/>
          <a:p>
            <a:r>
              <a:rPr lang="en-US" i="1" u="sng" dirty="0" smtClean="0"/>
              <a:t>6</a:t>
            </a:r>
            <a:r>
              <a:rPr lang="en-US" i="1" u="sng" baseline="30000" dirty="0" smtClean="0"/>
              <a:t>th</a:t>
            </a:r>
            <a:r>
              <a:rPr lang="en-US" i="1" u="sng" dirty="0" smtClean="0"/>
              <a:t> Grade Essential Question</a:t>
            </a:r>
            <a:endParaRPr lang="en-US" i="1" u="sng" dirty="0"/>
          </a:p>
        </p:txBody>
      </p:sp>
      <p:sp>
        <p:nvSpPr>
          <p:cNvPr id="5" name="Content Placeholder 2"/>
          <p:cNvSpPr>
            <a:spLocks noGrp="1"/>
          </p:cNvSpPr>
          <p:nvPr>
            <p:ph idx="1"/>
          </p:nvPr>
        </p:nvSpPr>
        <p:spPr>
          <a:xfrm>
            <a:off x="303212" y="990600"/>
            <a:ext cx="11582400" cy="5029200"/>
          </a:xfrm>
        </p:spPr>
        <p:txBody>
          <a:bodyPr>
            <a:normAutofit/>
          </a:bodyPr>
          <a:lstStyle/>
          <a:p>
            <a:r>
              <a:rPr lang="en-US" sz="5400" dirty="0" smtClean="0">
                <a:ln w="38100">
                  <a:solidFill>
                    <a:schemeClr val="tx1"/>
                  </a:solidFill>
                </a:ln>
                <a:solidFill>
                  <a:schemeClr val="accent6">
                    <a:lumMod val="50000"/>
                  </a:schemeClr>
                </a:solidFill>
                <a:latin typeface="Adobe Gothic Std B" panose="020B0800000000000000" pitchFamily="34" charset="-128"/>
                <a:ea typeface="Adobe Gothic Std B" panose="020B0800000000000000" pitchFamily="34" charset="-128"/>
              </a:rPr>
              <a:t>Is water considered an element or a compound? How do you know this? Explain your answer.</a:t>
            </a:r>
            <a:endParaRPr lang="en-US" sz="5400" dirty="0">
              <a:ln w="38100">
                <a:solidFill>
                  <a:schemeClr val="tx1"/>
                </a:solidFill>
              </a:ln>
              <a:solidFill>
                <a:schemeClr val="accent6">
                  <a:lumMod val="50000"/>
                </a:schemeClr>
              </a:solidFill>
              <a:latin typeface="Adobe Gothic Std B" panose="020B0800000000000000" pitchFamily="34" charset="-128"/>
              <a:ea typeface="Adobe Gothic Std B" panose="020B0800000000000000" pitchFamily="34" charset="-128"/>
            </a:endParaRPr>
          </a:p>
        </p:txBody>
      </p:sp>
      <p:pic>
        <p:nvPicPr>
          <p:cNvPr id="6" name="Picture 5"/>
          <p:cNvPicPr>
            <a:picLocks noChangeAspect="1"/>
          </p:cNvPicPr>
          <p:nvPr/>
        </p:nvPicPr>
        <p:blipFill>
          <a:blip r:embed="rId3"/>
          <a:stretch>
            <a:fillRect/>
          </a:stretch>
        </p:blipFill>
        <p:spPr>
          <a:xfrm>
            <a:off x="291560" y="4953000"/>
            <a:ext cx="3733800" cy="1787457"/>
          </a:xfrm>
          <a:prstGeom prst="rect">
            <a:avLst/>
          </a:prstGeom>
        </p:spPr>
      </p:pic>
      <p:pic>
        <p:nvPicPr>
          <p:cNvPr id="7" name="Picture 6"/>
          <p:cNvPicPr>
            <a:picLocks noChangeAspect="1"/>
          </p:cNvPicPr>
          <p:nvPr/>
        </p:nvPicPr>
        <p:blipFill>
          <a:blip r:embed="rId4"/>
          <a:stretch>
            <a:fillRect/>
          </a:stretch>
        </p:blipFill>
        <p:spPr>
          <a:xfrm>
            <a:off x="9980611" y="2362200"/>
            <a:ext cx="2056607" cy="1417677"/>
          </a:xfrm>
          <a:prstGeom prst="rect">
            <a:avLst/>
          </a:prstGeom>
        </p:spPr>
      </p:pic>
    </p:spTree>
    <p:extLst>
      <p:ext uri="{BB962C8B-B14F-4D97-AF65-F5344CB8AC3E}">
        <p14:creationId xmlns:p14="http://schemas.microsoft.com/office/powerpoint/2010/main" val="133003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396" t="48351" r="4396" b="3297"/>
          <a:stretch/>
        </p:blipFill>
        <p:spPr>
          <a:xfrm>
            <a:off x="150812" y="5257800"/>
            <a:ext cx="11658600" cy="1600200"/>
          </a:xfrm>
          <a:prstGeom prst="rect">
            <a:avLst/>
          </a:prstGeom>
        </p:spPr>
      </p:pic>
      <p:sp>
        <p:nvSpPr>
          <p:cNvPr id="5" name="Content Placeholder 13"/>
          <p:cNvSpPr>
            <a:spLocks noGrp="1"/>
          </p:cNvSpPr>
          <p:nvPr>
            <p:ph idx="1"/>
          </p:nvPr>
        </p:nvSpPr>
        <p:spPr>
          <a:xfrm>
            <a:off x="150813" y="609599"/>
            <a:ext cx="12038012" cy="6261683"/>
          </a:xfrm>
        </p:spPr>
        <p:txBody>
          <a:bodyPr>
            <a:noAutofit/>
          </a:bodyPr>
          <a:lstStyle/>
          <a:p>
            <a:r>
              <a:rPr lang="en-US" sz="4800" dirty="0" smtClean="0">
                <a:ln w="19050">
                  <a:solidFill>
                    <a:schemeClr val="accent6">
                      <a:lumMod val="75000"/>
                    </a:schemeClr>
                  </a:solidFill>
                </a:ln>
                <a:latin typeface="Adobe Gothic Std B" panose="020B0800000000000000" pitchFamily="34" charset="-128"/>
                <a:ea typeface="Adobe Gothic Std B" panose="020B0800000000000000" pitchFamily="34" charset="-128"/>
              </a:rPr>
              <a:t>7.5 Matter and Energy. The students knows interactions occur  between matter and energy.</a:t>
            </a:r>
          </a:p>
          <a:p>
            <a:r>
              <a:rPr lang="en-US" sz="4800" dirty="0" smtClean="0">
                <a:ln w="19050">
                  <a:solidFill>
                    <a:schemeClr val="accent6">
                      <a:lumMod val="75000"/>
                    </a:schemeClr>
                  </a:solidFill>
                </a:ln>
                <a:latin typeface="Adobe Gothic Std B" panose="020B0800000000000000" pitchFamily="34" charset="-128"/>
                <a:ea typeface="Adobe Gothic Std B" panose="020B0800000000000000" pitchFamily="34" charset="-128"/>
              </a:rPr>
              <a:t>7.5C The student is expected to diagram the flow of energy  through living systems, including food chains, food webs, and energy pyramids</a:t>
            </a:r>
            <a:endParaRPr lang="en-US" sz="4800" dirty="0">
              <a:ln w="19050">
                <a:solidFill>
                  <a:schemeClr val="accent6">
                    <a:lumMod val="75000"/>
                  </a:schemeClr>
                </a:solidFill>
              </a:ln>
              <a:latin typeface="Adobe Gothic Std B" panose="020B0800000000000000" pitchFamily="34" charset="-128"/>
              <a:ea typeface="Adobe Gothic Std B" panose="020B0800000000000000" pitchFamily="34" charset="-128"/>
            </a:endParaRPr>
          </a:p>
        </p:txBody>
      </p:sp>
      <p:sp>
        <p:nvSpPr>
          <p:cNvPr id="6" name="Rectangle 5"/>
          <p:cNvSpPr/>
          <p:nvPr/>
        </p:nvSpPr>
        <p:spPr>
          <a:xfrm>
            <a:off x="150812" y="0"/>
            <a:ext cx="4017959" cy="707886"/>
          </a:xfrm>
          <a:prstGeom prst="rect">
            <a:avLst/>
          </a:prstGeom>
        </p:spPr>
        <p:txBody>
          <a:bodyPr wrap="none">
            <a:spAutoFit/>
          </a:bodyPr>
          <a:lstStyle/>
          <a:p>
            <a:r>
              <a:rPr lang="en-US" sz="4000" b="1" u="sng" dirty="0" smtClean="0"/>
              <a:t>7</a:t>
            </a:r>
            <a:r>
              <a:rPr lang="en-US" sz="4000" b="1" u="sng" baseline="30000" dirty="0" smtClean="0"/>
              <a:t>th</a:t>
            </a:r>
            <a:r>
              <a:rPr lang="en-US" sz="4000" b="1" u="sng" dirty="0" smtClean="0"/>
              <a:t> Grade </a:t>
            </a:r>
            <a:r>
              <a:rPr lang="en-US" sz="4000" b="1" u="sng" dirty="0" err="1" smtClean="0"/>
              <a:t>Tek</a:t>
            </a:r>
            <a:r>
              <a:rPr lang="en-US" sz="4000" b="1" u="sng" dirty="0" smtClean="0"/>
              <a:t> 7.5C</a:t>
            </a:r>
            <a:endParaRPr lang="en-US" sz="4000" dirty="0"/>
          </a:p>
        </p:txBody>
      </p:sp>
    </p:spTree>
    <p:extLst>
      <p:ext uri="{BB962C8B-B14F-4D97-AF65-F5344CB8AC3E}">
        <p14:creationId xmlns:p14="http://schemas.microsoft.com/office/powerpoint/2010/main" val="259250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55" y="-244475"/>
            <a:ext cx="10515600" cy="1325563"/>
          </a:xfrm>
        </p:spPr>
        <p:txBody>
          <a:bodyPr/>
          <a:lstStyle/>
          <a:p>
            <a:r>
              <a:rPr lang="en-US" dirty="0" smtClean="0"/>
              <a:t>6</a:t>
            </a:r>
            <a:r>
              <a:rPr lang="en-US" baseline="30000" dirty="0" smtClean="0"/>
              <a:t>th</a:t>
            </a:r>
            <a:r>
              <a:rPr lang="en-US" dirty="0" smtClean="0"/>
              <a:t> Grade </a:t>
            </a:r>
            <a:r>
              <a:rPr lang="en-US" dirty="0" err="1" smtClean="0"/>
              <a:t>Teks</a:t>
            </a:r>
            <a:endParaRPr lang="en-US" dirty="0"/>
          </a:p>
        </p:txBody>
      </p:sp>
      <p:sp>
        <p:nvSpPr>
          <p:cNvPr id="5" name="Content Placeholder 2"/>
          <p:cNvSpPr>
            <a:spLocks noGrp="1"/>
          </p:cNvSpPr>
          <p:nvPr>
            <p:ph idx="1"/>
          </p:nvPr>
        </p:nvSpPr>
        <p:spPr>
          <a:xfrm>
            <a:off x="150811" y="762000"/>
            <a:ext cx="12038013" cy="5257800"/>
          </a:xfrm>
        </p:spPr>
        <p:txBody>
          <a:bodyPr>
            <a:noAutofit/>
          </a:bodyPr>
          <a:lstStyle/>
          <a:p>
            <a:r>
              <a:rPr lang="en-US" sz="4800" dirty="0" smtClean="0">
                <a:ln w="19050">
                  <a:solidFill>
                    <a:schemeClr val="accent6">
                      <a:lumMod val="75000"/>
                    </a:schemeClr>
                  </a:solidFill>
                </a:ln>
                <a:latin typeface="Adobe Gothic Std B" panose="020B0800000000000000" pitchFamily="34" charset="-128"/>
                <a:ea typeface="Adobe Gothic Std B" panose="020B0800000000000000" pitchFamily="34" charset="-128"/>
              </a:rPr>
              <a:t>6.5 Matter and Energy. The student knows the difference between elements and compounds.</a:t>
            </a:r>
          </a:p>
          <a:p>
            <a:r>
              <a:rPr lang="en-US" sz="4800" dirty="0" smtClean="0">
                <a:ln w="19050">
                  <a:solidFill>
                    <a:schemeClr val="accent6">
                      <a:lumMod val="75000"/>
                    </a:schemeClr>
                  </a:solidFill>
                </a:ln>
                <a:latin typeface="Adobe Gothic Std B" panose="020B0800000000000000" pitchFamily="34" charset="-128"/>
                <a:ea typeface="Adobe Gothic Std B" panose="020B0800000000000000" pitchFamily="34" charset="-128"/>
              </a:rPr>
              <a:t>6.5C The student is expected to differentiate between elements and compounds on the most basic level</a:t>
            </a:r>
            <a:endParaRPr lang="en-US" sz="4800" dirty="0">
              <a:ln w="19050">
                <a:solidFill>
                  <a:schemeClr val="accent6">
                    <a:lumMod val="75000"/>
                  </a:schemeClr>
                </a:solidFill>
              </a:ln>
              <a:latin typeface="Adobe Gothic Std B" panose="020B0800000000000000" pitchFamily="34" charset="-128"/>
              <a:ea typeface="Adobe Gothic Std B" panose="020B0800000000000000" pitchFamily="34" charset="-128"/>
            </a:endParaRPr>
          </a:p>
        </p:txBody>
      </p:sp>
      <p:pic>
        <p:nvPicPr>
          <p:cNvPr id="4" name="Picture 3"/>
          <p:cNvPicPr>
            <a:picLocks noChangeAspect="1"/>
          </p:cNvPicPr>
          <p:nvPr/>
        </p:nvPicPr>
        <p:blipFill>
          <a:blip r:embed="rId2"/>
          <a:stretch>
            <a:fillRect/>
          </a:stretch>
        </p:blipFill>
        <p:spPr>
          <a:xfrm>
            <a:off x="531812" y="4953000"/>
            <a:ext cx="10515600" cy="1892060"/>
          </a:xfrm>
          <a:prstGeom prst="rect">
            <a:avLst/>
          </a:prstGeom>
        </p:spPr>
      </p:pic>
    </p:spTree>
    <p:extLst>
      <p:ext uri="{BB962C8B-B14F-4D97-AF65-F5344CB8AC3E}">
        <p14:creationId xmlns:p14="http://schemas.microsoft.com/office/powerpoint/2010/main" val="136896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86" y="-276006"/>
            <a:ext cx="10515600" cy="1325563"/>
          </a:xfrm>
        </p:spPr>
        <p:txBody>
          <a:bodyPr/>
          <a:lstStyle/>
          <a:p>
            <a:r>
              <a:rPr lang="en-US" i="1" u="sng" dirty="0" smtClean="0"/>
              <a:t>6</a:t>
            </a:r>
            <a:r>
              <a:rPr lang="en-US" i="1" u="sng" baseline="30000" dirty="0" smtClean="0"/>
              <a:t>th</a:t>
            </a:r>
            <a:r>
              <a:rPr lang="en-US" i="1" u="sng" dirty="0" smtClean="0"/>
              <a:t> Grade Video Clips</a:t>
            </a:r>
            <a:endParaRPr lang="en-US" i="1" u="sng" dirty="0"/>
          </a:p>
        </p:txBody>
      </p:sp>
      <p:sp>
        <p:nvSpPr>
          <p:cNvPr id="4" name="Rectangle 3"/>
          <p:cNvSpPr/>
          <p:nvPr/>
        </p:nvSpPr>
        <p:spPr>
          <a:xfrm>
            <a:off x="455612" y="1066800"/>
            <a:ext cx="9032473" cy="1077218"/>
          </a:xfrm>
          <a:prstGeom prst="rect">
            <a:avLst/>
          </a:prstGeom>
        </p:spPr>
        <p:txBody>
          <a:bodyPr wrap="none">
            <a:spAutoFit/>
          </a:bodyPr>
          <a:lstStyle/>
          <a:p>
            <a:r>
              <a:rPr lang="en-US" sz="3200" dirty="0">
                <a:hlinkClick r:id="rId2"/>
              </a:rPr>
              <a:t>https://</a:t>
            </a:r>
            <a:r>
              <a:rPr lang="en-US" sz="3200" dirty="0" smtClean="0">
                <a:hlinkClick r:id="rId2"/>
              </a:rPr>
              <a:t>www.youtube.com/watch?v=gr-3j9tOJqM</a:t>
            </a:r>
            <a:endParaRPr lang="en-US" sz="3200" dirty="0"/>
          </a:p>
          <a:p>
            <a:r>
              <a:rPr lang="en-US" sz="3200" dirty="0" smtClean="0"/>
              <a:t>Atoms/Elements/Compounds with Legos</a:t>
            </a:r>
            <a:endParaRPr lang="en-US" sz="3200" dirty="0"/>
          </a:p>
        </p:txBody>
      </p:sp>
      <p:sp>
        <p:nvSpPr>
          <p:cNvPr id="5" name="Rectangle 4"/>
          <p:cNvSpPr/>
          <p:nvPr/>
        </p:nvSpPr>
        <p:spPr>
          <a:xfrm>
            <a:off x="455612" y="3105835"/>
            <a:ext cx="9829800" cy="1569660"/>
          </a:xfrm>
          <a:prstGeom prst="rect">
            <a:avLst/>
          </a:prstGeom>
        </p:spPr>
        <p:txBody>
          <a:bodyPr wrap="square">
            <a:spAutoFit/>
          </a:bodyPr>
          <a:lstStyle/>
          <a:p>
            <a:r>
              <a:rPr lang="en-US" sz="3200" dirty="0">
                <a:hlinkClick r:id="rId3"/>
              </a:rPr>
              <a:t>http://</a:t>
            </a:r>
            <a:r>
              <a:rPr lang="en-US" sz="3200" dirty="0" smtClean="0">
                <a:hlinkClick r:id="rId3"/>
              </a:rPr>
              <a:t>studyjams.scholastic.com/studyjams/jams/science/matter/elements-and-compounds.htm</a:t>
            </a:r>
            <a:endParaRPr lang="en-US" sz="3200" dirty="0" smtClean="0"/>
          </a:p>
          <a:p>
            <a:r>
              <a:rPr lang="en-US" sz="3200" dirty="0" smtClean="0"/>
              <a:t>Study Jams Elements and Compounds</a:t>
            </a:r>
            <a:endParaRPr lang="en-US" sz="3200" dirty="0"/>
          </a:p>
        </p:txBody>
      </p:sp>
    </p:spTree>
    <p:extLst>
      <p:ext uri="{BB962C8B-B14F-4D97-AF65-F5344CB8AC3E}">
        <p14:creationId xmlns:p14="http://schemas.microsoft.com/office/powerpoint/2010/main" val="75870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76" y="-233965"/>
            <a:ext cx="10515600" cy="1325563"/>
          </a:xfrm>
        </p:spPr>
        <p:txBody>
          <a:bodyPr/>
          <a:lstStyle/>
          <a:p>
            <a:r>
              <a:rPr lang="en-US" i="1" u="sng" dirty="0" smtClean="0"/>
              <a:t>7</a:t>
            </a:r>
            <a:r>
              <a:rPr lang="en-US" i="1" u="sng" baseline="30000" dirty="0" smtClean="0"/>
              <a:t>th</a:t>
            </a:r>
            <a:r>
              <a:rPr lang="en-US" i="1" u="sng" dirty="0" smtClean="0"/>
              <a:t> Grade Video Clips</a:t>
            </a:r>
            <a:endParaRPr lang="en-US" i="1" u="sng" dirty="0"/>
          </a:p>
        </p:txBody>
      </p:sp>
      <p:sp>
        <p:nvSpPr>
          <p:cNvPr id="5" name="Rectangle 4"/>
          <p:cNvSpPr/>
          <p:nvPr/>
        </p:nvSpPr>
        <p:spPr>
          <a:xfrm>
            <a:off x="1285929" y="3272752"/>
            <a:ext cx="9469515" cy="1354217"/>
          </a:xfrm>
          <a:prstGeom prst="rect">
            <a:avLst/>
          </a:prstGeom>
        </p:spPr>
        <p:txBody>
          <a:bodyPr wrap="none">
            <a:spAutoFit/>
          </a:bodyPr>
          <a:lstStyle/>
          <a:p>
            <a:r>
              <a:rPr lang="en-US" sz="3200" dirty="0">
                <a:hlinkClick r:id="rId2"/>
              </a:rPr>
              <a:t>https://</a:t>
            </a:r>
            <a:r>
              <a:rPr lang="en-US" sz="3200" dirty="0" smtClean="0">
                <a:hlinkClick r:id="rId2"/>
              </a:rPr>
              <a:t>www.youtube.com/watch?v=SWvtRf4TAO4</a:t>
            </a:r>
            <a:endParaRPr lang="en-US" sz="3200" dirty="0" smtClean="0"/>
          </a:p>
          <a:p>
            <a:r>
              <a:rPr lang="en-US" sz="3200" dirty="0" smtClean="0"/>
              <a:t>Food Chains / Food Webs / Energy Pyramid</a:t>
            </a:r>
          </a:p>
          <a:p>
            <a:endParaRPr lang="en-US" dirty="0"/>
          </a:p>
        </p:txBody>
      </p:sp>
      <p:sp>
        <p:nvSpPr>
          <p:cNvPr id="6" name="Rectangle 5"/>
          <p:cNvSpPr/>
          <p:nvPr/>
        </p:nvSpPr>
        <p:spPr>
          <a:xfrm>
            <a:off x="1285929" y="2108518"/>
            <a:ext cx="9621914" cy="1077218"/>
          </a:xfrm>
          <a:prstGeom prst="rect">
            <a:avLst/>
          </a:prstGeom>
        </p:spPr>
        <p:txBody>
          <a:bodyPr wrap="square">
            <a:spAutoFit/>
          </a:bodyPr>
          <a:lstStyle/>
          <a:p>
            <a:r>
              <a:rPr lang="en-US" sz="3200" dirty="0">
                <a:hlinkClick r:id="rId3"/>
              </a:rPr>
              <a:t>https://</a:t>
            </a:r>
            <a:r>
              <a:rPr lang="en-US" sz="3200" dirty="0" smtClean="0">
                <a:hlinkClick r:id="rId3"/>
              </a:rPr>
              <a:t>www.youtube.com/watch?v=EtnJhm4B3XE</a:t>
            </a:r>
            <a:endParaRPr lang="en-US" sz="3200" dirty="0" smtClean="0"/>
          </a:p>
          <a:p>
            <a:r>
              <a:rPr lang="en-US" sz="3200" dirty="0" smtClean="0"/>
              <a:t>Study Jams Food Web</a:t>
            </a:r>
            <a:endParaRPr lang="en-US" sz="3200" dirty="0"/>
          </a:p>
        </p:txBody>
      </p:sp>
      <p:sp>
        <p:nvSpPr>
          <p:cNvPr id="7" name="Rectangle 6"/>
          <p:cNvSpPr/>
          <p:nvPr/>
        </p:nvSpPr>
        <p:spPr>
          <a:xfrm>
            <a:off x="1338596" y="985391"/>
            <a:ext cx="9516580" cy="1077218"/>
          </a:xfrm>
          <a:prstGeom prst="rect">
            <a:avLst/>
          </a:prstGeom>
        </p:spPr>
        <p:txBody>
          <a:bodyPr wrap="none">
            <a:spAutoFit/>
          </a:bodyPr>
          <a:lstStyle/>
          <a:p>
            <a:r>
              <a:rPr lang="en-US" sz="3200" dirty="0">
                <a:hlinkClick r:id="rId4"/>
              </a:rPr>
              <a:t>https://</a:t>
            </a:r>
            <a:r>
              <a:rPr lang="en-US" sz="3200" dirty="0" smtClean="0">
                <a:hlinkClick r:id="rId4"/>
              </a:rPr>
              <a:t>www.youtube.com/watch?v=FPqQHm48zec</a:t>
            </a:r>
            <a:endParaRPr lang="en-US" sz="3200" dirty="0" smtClean="0"/>
          </a:p>
          <a:p>
            <a:r>
              <a:rPr lang="en-US" sz="3200" dirty="0" smtClean="0"/>
              <a:t>Study Jams Food Chain</a:t>
            </a:r>
            <a:endParaRPr lang="en-US" sz="3200" dirty="0"/>
          </a:p>
        </p:txBody>
      </p:sp>
    </p:spTree>
    <p:extLst>
      <p:ext uri="{BB962C8B-B14F-4D97-AF65-F5344CB8AC3E}">
        <p14:creationId xmlns:p14="http://schemas.microsoft.com/office/powerpoint/2010/main" val="413279078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14</TotalTime>
  <Words>285</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Adobe Gothic Std B</vt:lpstr>
      <vt:lpstr>Algerian</vt:lpstr>
      <vt:lpstr>Calibri</vt:lpstr>
      <vt:lpstr>Calibri Light</vt:lpstr>
      <vt:lpstr>Retrospect</vt:lpstr>
      <vt:lpstr>September 16, 2016</vt:lpstr>
      <vt:lpstr>PowerPoint Presentation</vt:lpstr>
      <vt:lpstr>6th Grade</vt:lpstr>
      <vt:lpstr>7th Grade Essential Question</vt:lpstr>
      <vt:lpstr>6th Grade Essential Question</vt:lpstr>
      <vt:lpstr>PowerPoint Presentation</vt:lpstr>
      <vt:lpstr>6th Grade Teks</vt:lpstr>
      <vt:lpstr>6th Grade Video Clips</vt:lpstr>
      <vt:lpstr>7th Grade Video Clips</vt:lpstr>
    </vt:vector>
  </TitlesOfParts>
  <Company>Dallas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16, 2016</dc:title>
  <dc:creator>Pease, Katherine J</dc:creator>
  <cp:lastModifiedBy>Pease, Katherine J</cp:lastModifiedBy>
  <cp:revision>3</cp:revision>
  <dcterms:created xsi:type="dcterms:W3CDTF">2016-09-16T12:15:12Z</dcterms:created>
  <dcterms:modified xsi:type="dcterms:W3CDTF">2016-09-16T12:29:41Z</dcterms:modified>
</cp:coreProperties>
</file>