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9" d="100"/>
          <a:sy n="59" d="100"/>
        </p:scale>
        <p:origin x="964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hR5_H7_wao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tudyjams.scholastic.com/studyjams/jams/science/matter/elements-and-compounds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CEC83-72F6-4D01-A03E-A319ABA12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024" y="0"/>
            <a:ext cx="8689976" cy="854586"/>
          </a:xfrm>
        </p:spPr>
        <p:txBody>
          <a:bodyPr/>
          <a:lstStyle/>
          <a:p>
            <a:r>
              <a:rPr lang="en-US" u="sng" dirty="0"/>
              <a:t>Sept. 13, 2018 Advisory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47817-E6E8-49A8-A140-01CB386F66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54586"/>
            <a:ext cx="12192000" cy="5894557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Collect half sheet of notebook paper</a:t>
            </a:r>
          </a:p>
          <a:p>
            <a:pPr marL="457200" indent="-457200" algn="l"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Sharpen 1 Pencil</a:t>
            </a:r>
          </a:p>
          <a:p>
            <a:pPr marL="457200" indent="-457200" algn="l"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Write first/last name and class period  at top of paper</a:t>
            </a:r>
          </a:p>
          <a:p>
            <a:pPr marL="457200" indent="-457200" algn="l"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Answer the question below…</a:t>
            </a:r>
          </a:p>
          <a:p>
            <a:pPr algn="l"/>
            <a:r>
              <a:rPr lang="en-US" sz="36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Explain your “I am…”  I Can…” and your “I Will”</a:t>
            </a:r>
          </a:p>
        </p:txBody>
      </p:sp>
    </p:spTree>
    <p:extLst>
      <p:ext uri="{BB962C8B-B14F-4D97-AF65-F5344CB8AC3E}">
        <p14:creationId xmlns:p14="http://schemas.microsoft.com/office/powerpoint/2010/main" val="4060482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F77C1-452C-4750-9E6C-1495AD9F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655112"/>
          </a:xfrm>
        </p:spPr>
        <p:txBody>
          <a:bodyPr/>
          <a:lstStyle/>
          <a:p>
            <a:r>
              <a:rPr lang="en-US" u="sng" dirty="0"/>
              <a:t>Study Jams Video</a:t>
            </a:r>
          </a:p>
        </p:txBody>
      </p:sp>
      <p:pic>
        <p:nvPicPr>
          <p:cNvPr id="4" name="Online Media 3" title="Scholastic Study Jam - Elements and Compounds">
            <a:hlinkClick r:id="" action="ppaction://media"/>
            <a:extLst>
              <a:ext uri="{FF2B5EF4-FFF2-40B4-BE49-F238E27FC236}">
                <a16:creationId xmlns:a16="http://schemas.microsoft.com/office/drawing/2014/main" id="{DEBAD58E-1B1A-410B-AF5D-4FFA2B64B83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1514" y="600075"/>
            <a:ext cx="11876315" cy="618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268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B6955-37E4-47EF-9125-92D1CAC88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-208797"/>
            <a:ext cx="10364451" cy="1003454"/>
          </a:xfrm>
        </p:spPr>
        <p:txBody>
          <a:bodyPr/>
          <a:lstStyle/>
          <a:p>
            <a:r>
              <a:rPr lang="en-US" u="sng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453AD-B3DB-4BD2-847F-CCC36AB043B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7971" y="435429"/>
            <a:ext cx="11865429" cy="6422571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rial Black" panose="020B0A04020102020204" pitchFamily="34" charset="0"/>
              </a:rPr>
              <a:t>Login to </a:t>
            </a:r>
            <a:r>
              <a:rPr lang="en-US" sz="3000" dirty="0">
                <a:latin typeface="Arial Black" panose="020B0A04020102020204" pitchFamily="34" charset="0"/>
                <a:hlinkClick r:id="rId2"/>
              </a:rPr>
              <a:t>www.coachpease.com</a:t>
            </a:r>
            <a:endParaRPr lang="en-US" sz="3000" dirty="0">
              <a:latin typeface="Arial Black" panose="020B0A04020102020204" pitchFamily="34" charset="0"/>
            </a:endParaRPr>
          </a:p>
          <a:p>
            <a:r>
              <a:rPr lang="en-US" sz="3000" dirty="0">
                <a:latin typeface="Arial Black" panose="020B0A04020102020204" pitchFamily="34" charset="0"/>
              </a:rPr>
              <a:t>Click on “1</a:t>
            </a:r>
            <a:r>
              <a:rPr lang="en-US" sz="3000" baseline="30000" dirty="0">
                <a:latin typeface="Arial Black" panose="020B0A04020102020204" pitchFamily="34" charset="0"/>
              </a:rPr>
              <a:t>st</a:t>
            </a:r>
            <a:r>
              <a:rPr lang="en-US" sz="3000" dirty="0">
                <a:latin typeface="Arial Black" panose="020B0A04020102020204" pitchFamily="34" charset="0"/>
              </a:rPr>
              <a:t> 6 Weeks” link</a:t>
            </a:r>
          </a:p>
          <a:p>
            <a:r>
              <a:rPr lang="en-US" sz="3000" dirty="0">
                <a:latin typeface="Arial Black" panose="020B0A04020102020204" pitchFamily="34" charset="0"/>
              </a:rPr>
              <a:t>Scroll to 2018-2019</a:t>
            </a:r>
          </a:p>
          <a:p>
            <a:r>
              <a:rPr lang="en-US" sz="3000" dirty="0">
                <a:latin typeface="Arial Black" panose="020B0A04020102020204" pitchFamily="34" charset="0"/>
              </a:rPr>
              <a:t>Click on Elements / Compounds Power Points (2 available)</a:t>
            </a:r>
          </a:p>
          <a:p>
            <a:endParaRPr lang="en-US" sz="3000" dirty="0">
              <a:latin typeface="Arial Black" panose="020B0A04020102020204" pitchFamily="34" charset="0"/>
            </a:endParaRPr>
          </a:p>
          <a:p>
            <a:r>
              <a:rPr lang="en-US" sz="3000" dirty="0">
                <a:latin typeface="Arial Black" panose="020B0A04020102020204" pitchFamily="34" charset="0"/>
              </a:rPr>
              <a:t>Click on “Links”</a:t>
            </a:r>
          </a:p>
          <a:p>
            <a:r>
              <a:rPr lang="en-US" sz="3000" dirty="0">
                <a:latin typeface="Arial Black" panose="020B0A04020102020204" pitchFamily="34" charset="0"/>
              </a:rPr>
              <a:t>Scroll to atoms/Elements/Compounds section</a:t>
            </a:r>
          </a:p>
          <a:p>
            <a:r>
              <a:rPr lang="en-US" sz="3000" dirty="0">
                <a:latin typeface="Arial Black" panose="020B0A04020102020204" pitchFamily="34" charset="0"/>
              </a:rPr>
              <a:t>Click on any link listed below title to assist with foldable</a:t>
            </a:r>
          </a:p>
        </p:txBody>
      </p:sp>
    </p:spTree>
    <p:extLst>
      <p:ext uri="{BB962C8B-B14F-4D97-AF65-F5344CB8AC3E}">
        <p14:creationId xmlns:p14="http://schemas.microsoft.com/office/powerpoint/2010/main" val="4222315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201F4-FEAA-41F3-8553-C5E4A33F4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117775"/>
            <a:ext cx="10364451" cy="949026"/>
          </a:xfrm>
        </p:spPr>
        <p:txBody>
          <a:bodyPr>
            <a:normAutofit/>
          </a:bodyPr>
          <a:lstStyle/>
          <a:p>
            <a:r>
              <a:rPr lang="en-US" sz="4800" u="sng" dirty="0">
                <a:latin typeface="Arial Black" panose="020B0A04020102020204" pitchFamily="34" charset="0"/>
              </a:rPr>
              <a:t>DOL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F350D-39E4-482F-9220-72200C7A41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75658"/>
            <a:ext cx="10363826" cy="4615542"/>
          </a:xfrm>
        </p:spPr>
        <p:txBody>
          <a:bodyPr/>
          <a:lstStyle/>
          <a:p>
            <a:pPr algn="ctr"/>
            <a:r>
              <a:rPr lang="en-US" sz="4000" dirty="0"/>
              <a:t>Study Jams Video Test </a:t>
            </a:r>
          </a:p>
          <a:p>
            <a:pPr algn="ctr"/>
            <a:r>
              <a:rPr lang="en-US" sz="4000" dirty="0"/>
              <a:t>Write in the correct answer next to each question on Pre-Ran Handout</a:t>
            </a:r>
          </a:p>
          <a:p>
            <a:pPr algn="ctr"/>
            <a:r>
              <a:rPr lang="en-US" dirty="0">
                <a:hlinkClick r:id="rId2"/>
              </a:rPr>
              <a:t>http://studyjams.scholastic.com/studyjams/jams/science/matter/elements-and-compounds.htm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761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90F-264F-40A9-9D19-0E6080FA4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-99939"/>
            <a:ext cx="10364451" cy="851054"/>
          </a:xfrm>
        </p:spPr>
        <p:txBody>
          <a:bodyPr>
            <a:normAutofit/>
          </a:bodyPr>
          <a:lstStyle/>
          <a:p>
            <a:r>
              <a:rPr lang="en-US" sz="4800" u="sng" dirty="0"/>
              <a:t>Sept. 13,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39C5E-C8F9-489C-BE0A-6060BC73E1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751116"/>
            <a:ext cx="12279085" cy="6019798"/>
          </a:xfrm>
        </p:spPr>
        <p:txBody>
          <a:bodyPr>
            <a:noAutofit/>
          </a:bodyPr>
          <a:lstStyle/>
          <a:p>
            <a:r>
              <a:rPr lang="en-US" sz="4000" dirty="0">
                <a:ln w="19050">
                  <a:solidFill>
                    <a:schemeClr val="accent6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1. Collect PDN From Coach Pease at the door</a:t>
            </a:r>
          </a:p>
          <a:p>
            <a:r>
              <a:rPr lang="en-US" sz="4000" dirty="0">
                <a:ln w="19050">
                  <a:solidFill>
                    <a:schemeClr val="accent6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2. Sharpen 1 Pencil</a:t>
            </a:r>
          </a:p>
          <a:p>
            <a:r>
              <a:rPr lang="en-US" sz="4000" dirty="0">
                <a:ln w="19050">
                  <a:solidFill>
                    <a:schemeClr val="accent6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3. Sit in assigned seat</a:t>
            </a:r>
          </a:p>
          <a:p>
            <a:r>
              <a:rPr lang="en-US" sz="4000" dirty="0">
                <a:ln w="19050">
                  <a:solidFill>
                    <a:schemeClr val="accent6">
                      <a:lumMod val="7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4. Complete PDN on Own / Make a T-Chart to compare/contrast what you already know about Elements versus Compounds</a:t>
            </a:r>
          </a:p>
        </p:txBody>
      </p:sp>
    </p:spTree>
    <p:extLst>
      <p:ext uri="{BB962C8B-B14F-4D97-AF65-F5344CB8AC3E}">
        <p14:creationId xmlns:p14="http://schemas.microsoft.com/office/powerpoint/2010/main" val="2428068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52C208A-2E24-4971-ADE8-B4E5B3210FD7}"/>
              </a:ext>
            </a:extLst>
          </p:cNvPr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DDC5283-C933-4515-A209-79D212DDBAEA}"/>
              </a:ext>
            </a:extLst>
          </p:cNvPr>
          <p:cNvCxnSpPr>
            <a:cxnSpLocks/>
          </p:cNvCxnSpPr>
          <p:nvPr/>
        </p:nvCxnSpPr>
        <p:spPr>
          <a:xfrm>
            <a:off x="0" y="1055914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8AAC2E44-B9CD-4BF5-B101-BEBDDDFAD184}"/>
              </a:ext>
            </a:extLst>
          </p:cNvPr>
          <p:cNvSpPr/>
          <p:nvPr/>
        </p:nvSpPr>
        <p:spPr>
          <a:xfrm>
            <a:off x="2685636" y="0"/>
            <a:ext cx="2749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Elements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F6D136-AB7F-41F6-ABED-1C326DE531E6}"/>
              </a:ext>
            </a:extLst>
          </p:cNvPr>
          <p:cNvSpPr/>
          <p:nvPr/>
        </p:nvSpPr>
        <p:spPr>
          <a:xfrm>
            <a:off x="6336239" y="66292"/>
            <a:ext cx="36343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Compounds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7AB8930-9DC0-4358-8860-EC7055515C38}"/>
              </a:ext>
            </a:extLst>
          </p:cNvPr>
          <p:cNvCxnSpPr/>
          <p:nvPr/>
        </p:nvCxnSpPr>
        <p:spPr>
          <a:xfrm>
            <a:off x="2579914" y="1055914"/>
            <a:ext cx="0" cy="5802086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33E7CAA-262C-4A23-B4C3-CC4F5911ED57}"/>
              </a:ext>
            </a:extLst>
          </p:cNvPr>
          <p:cNvCxnSpPr/>
          <p:nvPr/>
        </p:nvCxnSpPr>
        <p:spPr>
          <a:xfrm>
            <a:off x="9231085" y="1055914"/>
            <a:ext cx="0" cy="5802086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9F7FAD0-90E8-4181-B0A4-42FFCB4BAF78}"/>
              </a:ext>
            </a:extLst>
          </p:cNvPr>
          <p:cNvSpPr/>
          <p:nvPr/>
        </p:nvSpPr>
        <p:spPr>
          <a:xfrm>
            <a:off x="0" y="1055914"/>
            <a:ext cx="232335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Know about Elements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C22FD48-FC85-4AB3-B425-C6D600C948BB}"/>
              </a:ext>
            </a:extLst>
          </p:cNvPr>
          <p:cNvSpPr/>
          <p:nvPr/>
        </p:nvSpPr>
        <p:spPr>
          <a:xfrm>
            <a:off x="6336239" y="1188499"/>
            <a:ext cx="232335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Know about Compounds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61465DD-6693-497D-864D-EC8E4606E3E0}"/>
              </a:ext>
            </a:extLst>
          </p:cNvPr>
          <p:cNvSpPr/>
          <p:nvPr/>
        </p:nvSpPr>
        <p:spPr>
          <a:xfrm>
            <a:off x="3039837" y="1122207"/>
            <a:ext cx="232335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Learned about Elements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DF4A3F-0F65-4C25-A022-E873E99AF915}"/>
              </a:ext>
            </a:extLst>
          </p:cNvPr>
          <p:cNvSpPr/>
          <p:nvPr/>
        </p:nvSpPr>
        <p:spPr>
          <a:xfrm>
            <a:off x="9632641" y="1175734"/>
            <a:ext cx="232335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Learned about Compounds</a:t>
            </a:r>
          </a:p>
        </p:txBody>
      </p:sp>
    </p:spTree>
    <p:extLst>
      <p:ext uri="{BB962C8B-B14F-4D97-AF65-F5344CB8AC3E}">
        <p14:creationId xmlns:p14="http://schemas.microsoft.com/office/powerpoint/2010/main" val="3686901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67252-C153-4144-A98A-F080BC1D4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518" y="163286"/>
            <a:ext cx="10364451" cy="1596177"/>
          </a:xfrm>
        </p:spPr>
        <p:txBody>
          <a:bodyPr>
            <a:normAutofit/>
          </a:bodyPr>
          <a:lstStyle/>
          <a:p>
            <a:r>
              <a:rPr lang="en-US" sz="8000" u="sng" dirty="0">
                <a:latin typeface="Arial Black" panose="020B0A04020102020204" pitchFamily="34" charset="0"/>
              </a:rPr>
              <a:t>TEK 6.5A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92326-906F-421D-BA53-087EF0D661F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94856"/>
            <a:ext cx="10363826" cy="4299857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(A) know that an element is a pure substance represented by a chemical symbol and that a compound is a pure substance represented by a chemical formula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638055-D776-4842-A714-13CF4B585F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95" t="54991" r="4912" b="24755"/>
          <a:stretch/>
        </p:blipFill>
        <p:spPr>
          <a:xfrm>
            <a:off x="0" y="1568414"/>
            <a:ext cx="12028714" cy="94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35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28979-D782-4AB7-A97C-B670524B1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en-US" sz="8000" u="sng" dirty="0">
                <a:latin typeface="Arial Black" panose="020B0A04020102020204" pitchFamily="34" charset="0"/>
              </a:rPr>
              <a:t>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7E0F0-4902-417C-A5D7-EE942CF363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220686"/>
            <a:ext cx="10363826" cy="4539343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Students will compare/contrast atoms, elements, and compounds by creating/completing a vocabulary based foldable.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15F884-0495-471D-985E-C09FFE3AC4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95" t="54991" r="4912" b="24755"/>
          <a:stretch/>
        </p:blipFill>
        <p:spPr>
          <a:xfrm>
            <a:off x="0" y="1274500"/>
            <a:ext cx="12028714" cy="94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99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CA85D-9BDE-4465-BF68-3EED492D9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-143483"/>
            <a:ext cx="10364451" cy="1596177"/>
          </a:xfrm>
        </p:spPr>
        <p:txBody>
          <a:bodyPr>
            <a:normAutofit/>
          </a:bodyPr>
          <a:lstStyle/>
          <a:p>
            <a:r>
              <a:rPr lang="en-US" sz="8000" u="sng" dirty="0">
                <a:latin typeface="Arial Black" panose="020B0A04020102020204" pitchFamily="34" charset="0"/>
              </a:rPr>
              <a:t>DOL</a:t>
            </a:r>
            <a:endParaRPr lang="en-US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579F2-33E1-464D-B038-55286F5809C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6314" y="2075740"/>
            <a:ext cx="11582400" cy="4038599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Students will complete 7/7 questions over atoms, elements, and compounds with 80% accuracy or higher.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4C183D-3DAA-4C16-B13E-65C974710E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95" t="54991" r="4912" b="24755"/>
          <a:stretch/>
        </p:blipFill>
        <p:spPr>
          <a:xfrm>
            <a:off x="0" y="1129554"/>
            <a:ext cx="12028714" cy="946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2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4E8D1-A07A-46E7-A5AE-1E4172A16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-99940"/>
            <a:ext cx="10364451" cy="829283"/>
          </a:xfrm>
        </p:spPr>
        <p:txBody>
          <a:bodyPr/>
          <a:lstStyle/>
          <a:p>
            <a:r>
              <a:rPr lang="en-US" u="sng" dirty="0"/>
              <a:t>Explore/Explain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9D2DC-E950-4F32-901B-7DAB7FEF49C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8857" y="446314"/>
            <a:ext cx="12083143" cy="6411686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</a:rPr>
              <a:t>1. Teacher will pass out  and model/explain how to put foldable together</a:t>
            </a:r>
          </a:p>
          <a:p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</a:rPr>
              <a:t>2. Students will use / follow along with Study Jams Video to complete the definition/notes section of foldable (Teacher will facilitate Learning)</a:t>
            </a:r>
          </a:p>
          <a:p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</a:rPr>
              <a:t>3. Students will use Video / Textbook pages 76-80 /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</a:rPr>
              <a:t>powerpoints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</a:rPr>
              <a:t> to assist with completing foldable</a:t>
            </a:r>
          </a:p>
          <a:p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</a:rPr>
              <a:t>4. Students will use the “Test” once complete foldable that goes along with </a:t>
            </a:r>
            <a:r>
              <a:rPr lang="en-US" sz="3000" dirty="0" err="1">
                <a:latin typeface="Aharoni" panose="02010803020104030203" pitchFamily="2" charset="-79"/>
                <a:cs typeface="Aharoni" panose="02010803020104030203" pitchFamily="2" charset="-79"/>
              </a:rPr>
              <a:t>StudyJams</a:t>
            </a: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</a:rPr>
              <a:t> Video (Teacher will model how to include new page into foldable)</a:t>
            </a:r>
          </a:p>
        </p:txBody>
      </p:sp>
    </p:spTree>
    <p:extLst>
      <p:ext uri="{BB962C8B-B14F-4D97-AF65-F5344CB8AC3E}">
        <p14:creationId xmlns:p14="http://schemas.microsoft.com/office/powerpoint/2010/main" val="3523271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61ED3-364A-4FE6-98AF-EDAA70C9A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96004"/>
            <a:ext cx="10364451" cy="851054"/>
          </a:xfrm>
        </p:spPr>
        <p:txBody>
          <a:bodyPr/>
          <a:lstStyle/>
          <a:p>
            <a:r>
              <a:rPr lang="en-US" u="sng" dirty="0"/>
              <a:t> Front / Outside of Foldable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5D8ADB-45E3-4DA8-B1A6-C29B56CC5FB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28851726"/>
              </p:ext>
            </p:extLst>
          </p:nvPr>
        </p:nvGraphicFramePr>
        <p:xfrm>
          <a:off x="913149" y="947058"/>
          <a:ext cx="10364452" cy="58149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2226">
                  <a:extLst>
                    <a:ext uri="{9D8B030D-6E8A-4147-A177-3AD203B41FA5}">
                      <a16:colId xmlns:a16="http://schemas.microsoft.com/office/drawing/2014/main" val="1194125035"/>
                    </a:ext>
                  </a:extLst>
                </a:gridCol>
                <a:gridCol w="5182226">
                  <a:extLst>
                    <a:ext uri="{9D8B030D-6E8A-4147-A177-3AD203B41FA5}">
                      <a16:colId xmlns:a16="http://schemas.microsoft.com/office/drawing/2014/main" val="257413309"/>
                    </a:ext>
                  </a:extLst>
                </a:gridCol>
              </a:tblGrid>
              <a:tr h="19383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921337"/>
                  </a:ext>
                </a:extLst>
              </a:tr>
              <a:tr h="193831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375266"/>
                  </a:ext>
                </a:extLst>
              </a:tr>
              <a:tr h="193831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541406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A600773-F5AE-464C-A2AA-406DED7CE0B4}"/>
              </a:ext>
            </a:extLst>
          </p:cNvPr>
          <p:cNvCxnSpPr/>
          <p:nvPr/>
        </p:nvCxnSpPr>
        <p:spPr>
          <a:xfrm>
            <a:off x="913149" y="2906486"/>
            <a:ext cx="10364451" cy="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6334A7-015F-4CE1-8AD1-39A055E50A02}"/>
              </a:ext>
            </a:extLst>
          </p:cNvPr>
          <p:cNvCxnSpPr/>
          <p:nvPr/>
        </p:nvCxnSpPr>
        <p:spPr>
          <a:xfrm>
            <a:off x="913774" y="4822372"/>
            <a:ext cx="10364451" cy="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81009C74-0A50-4E07-83EF-D7316099C49D}"/>
              </a:ext>
            </a:extLst>
          </p:cNvPr>
          <p:cNvSpPr/>
          <p:nvPr/>
        </p:nvSpPr>
        <p:spPr>
          <a:xfrm>
            <a:off x="2254316" y="966862"/>
            <a:ext cx="25453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 Word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4B5218-C37B-45FC-8EC7-BBB2A1A50044}"/>
              </a:ext>
            </a:extLst>
          </p:cNvPr>
          <p:cNvSpPr/>
          <p:nvPr/>
        </p:nvSpPr>
        <p:spPr>
          <a:xfrm>
            <a:off x="7459945" y="4844920"/>
            <a:ext cx="25453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 Word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FF3715-BFF1-4341-BFC0-4AD665DAF5EB}"/>
              </a:ext>
            </a:extLst>
          </p:cNvPr>
          <p:cNvSpPr/>
          <p:nvPr/>
        </p:nvSpPr>
        <p:spPr>
          <a:xfrm>
            <a:off x="2375032" y="4811487"/>
            <a:ext cx="25453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 Word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63EA8C-308F-4D44-AE95-D92658A76F98}"/>
              </a:ext>
            </a:extLst>
          </p:cNvPr>
          <p:cNvSpPr/>
          <p:nvPr/>
        </p:nvSpPr>
        <p:spPr>
          <a:xfrm>
            <a:off x="7271658" y="2878676"/>
            <a:ext cx="25453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 Word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0A03E7-B1AA-4347-8775-F06AEA4F31EE}"/>
              </a:ext>
            </a:extLst>
          </p:cNvPr>
          <p:cNvSpPr/>
          <p:nvPr/>
        </p:nvSpPr>
        <p:spPr>
          <a:xfrm>
            <a:off x="2375032" y="2862943"/>
            <a:ext cx="25453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 Word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FFC653A-9E0A-43BA-9746-DBFED40E824B}"/>
              </a:ext>
            </a:extLst>
          </p:cNvPr>
          <p:cNvSpPr/>
          <p:nvPr/>
        </p:nvSpPr>
        <p:spPr>
          <a:xfrm>
            <a:off x="7239974" y="921353"/>
            <a:ext cx="25453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 Word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1B784D-AD01-4324-B740-2CD7A5348678}"/>
              </a:ext>
            </a:extLst>
          </p:cNvPr>
          <p:cNvSpPr txBox="1"/>
          <p:nvPr/>
        </p:nvSpPr>
        <p:spPr>
          <a:xfrm>
            <a:off x="1077687" y="1774371"/>
            <a:ext cx="424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Picture / Illustrate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C4DAC5-4D7D-4829-AF61-9E28AF1182EE}"/>
              </a:ext>
            </a:extLst>
          </p:cNvPr>
          <p:cNvSpPr txBox="1"/>
          <p:nvPr/>
        </p:nvSpPr>
        <p:spPr>
          <a:xfrm>
            <a:off x="1404258" y="5662541"/>
            <a:ext cx="424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Picture / Illustrate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C39AD8-56E9-43A5-9A2E-DD957D200F50}"/>
              </a:ext>
            </a:extLst>
          </p:cNvPr>
          <p:cNvSpPr txBox="1"/>
          <p:nvPr/>
        </p:nvSpPr>
        <p:spPr>
          <a:xfrm>
            <a:off x="1275576" y="3701142"/>
            <a:ext cx="424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Picture / Illustrate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73A70CF-4293-4B42-8113-E6C7959F1B84}"/>
              </a:ext>
            </a:extLst>
          </p:cNvPr>
          <p:cNvSpPr txBox="1"/>
          <p:nvPr/>
        </p:nvSpPr>
        <p:spPr>
          <a:xfrm>
            <a:off x="6421600" y="5568498"/>
            <a:ext cx="424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Picture / Illustrate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FD2556-FF02-40FB-ABB9-B125689B328F}"/>
              </a:ext>
            </a:extLst>
          </p:cNvPr>
          <p:cNvSpPr txBox="1"/>
          <p:nvPr/>
        </p:nvSpPr>
        <p:spPr>
          <a:xfrm>
            <a:off x="6389916" y="3609069"/>
            <a:ext cx="424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Picture / Illustrate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BBE950-C530-485D-96BA-5BA92C539AB6}"/>
              </a:ext>
            </a:extLst>
          </p:cNvPr>
          <p:cNvSpPr txBox="1"/>
          <p:nvPr/>
        </p:nvSpPr>
        <p:spPr>
          <a:xfrm>
            <a:off x="6411687" y="1665373"/>
            <a:ext cx="424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Picture / Illustrate</a:t>
            </a:r>
          </a:p>
        </p:txBody>
      </p:sp>
    </p:spTree>
    <p:extLst>
      <p:ext uri="{BB962C8B-B14F-4D97-AF65-F5344CB8AC3E}">
        <p14:creationId xmlns:p14="http://schemas.microsoft.com/office/powerpoint/2010/main" val="23847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3E32-072D-4151-B381-139338F69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632" y="0"/>
            <a:ext cx="10364451" cy="785740"/>
          </a:xfrm>
        </p:spPr>
        <p:txBody>
          <a:bodyPr/>
          <a:lstStyle/>
          <a:p>
            <a:r>
              <a:rPr lang="en-US" u="sng" dirty="0"/>
              <a:t>Inside of Foldable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FCE052-81CD-441D-A429-1FA1BC00D05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50129339"/>
              </p:ext>
            </p:extLst>
          </p:nvPr>
        </p:nvGraphicFramePr>
        <p:xfrm>
          <a:off x="913148" y="940103"/>
          <a:ext cx="10364452" cy="58149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0057">
                  <a:extLst>
                    <a:ext uri="{9D8B030D-6E8A-4147-A177-3AD203B41FA5}">
                      <a16:colId xmlns:a16="http://schemas.microsoft.com/office/drawing/2014/main" val="2837324905"/>
                    </a:ext>
                  </a:extLst>
                </a:gridCol>
                <a:gridCol w="4159766">
                  <a:extLst>
                    <a:ext uri="{9D8B030D-6E8A-4147-A177-3AD203B41FA5}">
                      <a16:colId xmlns:a16="http://schemas.microsoft.com/office/drawing/2014/main" val="1194125035"/>
                    </a:ext>
                  </a:extLst>
                </a:gridCol>
                <a:gridCol w="3984172">
                  <a:extLst>
                    <a:ext uri="{9D8B030D-6E8A-4147-A177-3AD203B41FA5}">
                      <a16:colId xmlns:a16="http://schemas.microsoft.com/office/drawing/2014/main" val="257413309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3309090803"/>
                    </a:ext>
                  </a:extLst>
                </a:gridCol>
              </a:tblGrid>
              <a:tr h="19383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921337"/>
                  </a:ext>
                </a:extLst>
              </a:tr>
              <a:tr h="19383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375266"/>
                  </a:ext>
                </a:extLst>
              </a:tr>
              <a:tr h="19383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541406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1BE2C38-CA6A-4800-94EC-9A7F6315CEF7}"/>
              </a:ext>
            </a:extLst>
          </p:cNvPr>
          <p:cNvCxnSpPr/>
          <p:nvPr/>
        </p:nvCxnSpPr>
        <p:spPr>
          <a:xfrm>
            <a:off x="913149" y="2906486"/>
            <a:ext cx="10364451" cy="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54202-2FD6-448E-9596-06CAAC36234D}"/>
              </a:ext>
            </a:extLst>
          </p:cNvPr>
          <p:cNvCxnSpPr/>
          <p:nvPr/>
        </p:nvCxnSpPr>
        <p:spPr>
          <a:xfrm>
            <a:off x="913774" y="4822372"/>
            <a:ext cx="10364451" cy="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B6EBAAD-40AA-42E1-AC45-412B6F5F5C74}"/>
              </a:ext>
            </a:extLst>
          </p:cNvPr>
          <p:cNvSpPr/>
          <p:nvPr/>
        </p:nvSpPr>
        <p:spPr>
          <a:xfrm>
            <a:off x="1985529" y="966862"/>
            <a:ext cx="308289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Definition / Notes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DB8C699-2A3C-4F94-86C5-21A6496EEE3A}"/>
              </a:ext>
            </a:extLst>
          </p:cNvPr>
          <p:cNvSpPr/>
          <p:nvPr/>
        </p:nvSpPr>
        <p:spPr>
          <a:xfrm>
            <a:off x="7341594" y="990601"/>
            <a:ext cx="1818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Definition / Notes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B52BDDB-D98D-4D86-816C-998036AA43DE}"/>
              </a:ext>
            </a:extLst>
          </p:cNvPr>
          <p:cNvSpPr/>
          <p:nvPr/>
        </p:nvSpPr>
        <p:spPr>
          <a:xfrm>
            <a:off x="2476394" y="2987622"/>
            <a:ext cx="1818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Definition / Notes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1573991-F602-496B-B7E6-E08B11793EF0}"/>
              </a:ext>
            </a:extLst>
          </p:cNvPr>
          <p:cNvSpPr/>
          <p:nvPr/>
        </p:nvSpPr>
        <p:spPr>
          <a:xfrm>
            <a:off x="7483108" y="3044236"/>
            <a:ext cx="1818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Definition / Notes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1A9607-68A6-4182-BE2D-BD5E434ACDEF}"/>
              </a:ext>
            </a:extLst>
          </p:cNvPr>
          <p:cNvSpPr/>
          <p:nvPr/>
        </p:nvSpPr>
        <p:spPr>
          <a:xfrm>
            <a:off x="2476394" y="4970787"/>
            <a:ext cx="1818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Definition / Notes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DD66149-6415-431E-982C-97FA43C33630}"/>
              </a:ext>
            </a:extLst>
          </p:cNvPr>
          <p:cNvSpPr/>
          <p:nvPr/>
        </p:nvSpPr>
        <p:spPr>
          <a:xfrm>
            <a:off x="7483108" y="4955574"/>
            <a:ext cx="1818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Definition / Notes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2E14583-076A-4D9E-8363-7FD0853E290A}"/>
              </a:ext>
            </a:extLst>
          </p:cNvPr>
          <p:cNvCxnSpPr/>
          <p:nvPr/>
        </p:nvCxnSpPr>
        <p:spPr>
          <a:xfrm>
            <a:off x="1687286" y="2906486"/>
            <a:ext cx="810985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2D2EDDD-1C43-4300-B6EE-067A33889371}"/>
              </a:ext>
            </a:extLst>
          </p:cNvPr>
          <p:cNvCxnSpPr/>
          <p:nvPr/>
        </p:nvCxnSpPr>
        <p:spPr>
          <a:xfrm>
            <a:off x="1687285" y="4822372"/>
            <a:ext cx="810985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44588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64</TotalTime>
  <Words>427</Words>
  <Application>Microsoft Office PowerPoint</Application>
  <PresentationFormat>Widescreen</PresentationFormat>
  <Paragraphs>63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Aharoni</vt:lpstr>
      <vt:lpstr>Arial</vt:lpstr>
      <vt:lpstr>Arial Black</vt:lpstr>
      <vt:lpstr>Tw Cen MT</vt:lpstr>
      <vt:lpstr>Droplet</vt:lpstr>
      <vt:lpstr>Sept. 13, 2018 Advisory</vt:lpstr>
      <vt:lpstr>Sept. 13, 2018</vt:lpstr>
      <vt:lpstr>PowerPoint Presentation</vt:lpstr>
      <vt:lpstr>TEK 6.5A</vt:lpstr>
      <vt:lpstr>LO</vt:lpstr>
      <vt:lpstr>DOL</vt:lpstr>
      <vt:lpstr>Explore/Explain</vt:lpstr>
      <vt:lpstr> Front / Outside of Foldable</vt:lpstr>
      <vt:lpstr>Inside of Foldable</vt:lpstr>
      <vt:lpstr>Study Jams Video</vt:lpstr>
      <vt:lpstr>Resources</vt:lpstr>
      <vt:lpstr>DOL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Sept. 13, 2018 Advisory</dc:title>
  <dc:creator>Katherine Pease</dc:creator>
  <cp:lastModifiedBy>Katherine Pease</cp:lastModifiedBy>
  <cp:revision>9</cp:revision>
  <dcterms:created xsi:type="dcterms:W3CDTF">2018-09-13T01:47:44Z</dcterms:created>
  <dcterms:modified xsi:type="dcterms:W3CDTF">2018-09-13T02:52:27Z</dcterms:modified>
</cp:coreProperties>
</file>