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76" r:id="rId6"/>
    <p:sldId id="281" r:id="rId7"/>
    <p:sldId id="278" r:id="rId8"/>
    <p:sldId id="279" r:id="rId9"/>
    <p:sldId id="266" r:id="rId10"/>
    <p:sldId id="282" r:id="rId11"/>
    <p:sldId id="268" r:id="rId12"/>
    <p:sldId id="270" r:id="rId13"/>
    <p:sldId id="269" r:id="rId14"/>
    <p:sldId id="283" r:id="rId15"/>
    <p:sldId id="280" r:id="rId16"/>
    <p:sldId id="274" r:id="rId17"/>
  </p:sldIdLst>
  <p:sldSz cx="12188825" cy="6858000"/>
  <p:notesSz cx="7077075" cy="93630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>
        <p:scale>
          <a:sx n="50" d="100"/>
          <a:sy n="50" d="100"/>
        </p:scale>
        <p:origin x="556" y="42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9/11/2018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9/11/2018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9/11/2018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9/11/2018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9/11/2018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9/11/2018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9/11/2018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9/11/2018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412" y="-152400"/>
            <a:ext cx="7008574" cy="1168399"/>
          </a:xfrm>
        </p:spPr>
        <p:txBody>
          <a:bodyPr/>
          <a:lstStyle/>
          <a:p>
            <a:pPr algn="ctr"/>
            <a:r>
              <a:rPr lang="en-US" u="sng" dirty="0"/>
              <a:t>Sept. 12,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8412" y="1015999"/>
            <a:ext cx="8153400" cy="584200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Collect Vocab PDN from Coach / Blue Basket (same as the one you did once you finished the test yesterday)</a:t>
            </a:r>
          </a:p>
          <a:p>
            <a:pPr marL="514350" indent="-514350">
              <a:buAutoNum type="arabicPeriod"/>
            </a:pPr>
            <a:r>
              <a:rPr lang="en-US" sz="4000" dirty="0"/>
              <a:t>Sharpen 1 Pencil </a:t>
            </a:r>
          </a:p>
          <a:p>
            <a:pPr marL="514350" indent="-514350">
              <a:buAutoNum type="arabicPeriod"/>
            </a:pPr>
            <a:r>
              <a:rPr lang="en-US" sz="4000" dirty="0"/>
              <a:t>Collect 1 Textbook off of cart</a:t>
            </a:r>
          </a:p>
          <a:p>
            <a:pPr marL="514350" indent="-514350">
              <a:buAutoNum type="arabicPeriod"/>
            </a:pPr>
            <a:r>
              <a:rPr lang="en-US" sz="4000" dirty="0"/>
              <a:t>Sit in assigned seat silently</a:t>
            </a:r>
          </a:p>
          <a:p>
            <a:pPr marL="514350" indent="-514350">
              <a:buAutoNum type="arabicPeriod"/>
            </a:pPr>
            <a:r>
              <a:rPr lang="en-US" sz="4000" dirty="0"/>
              <a:t>Finish PDN own, may use a textbook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622300"/>
            <a:ext cx="10157354" cy="1397000"/>
          </a:xfrm>
        </p:spPr>
        <p:txBody>
          <a:bodyPr/>
          <a:lstStyle/>
          <a:p>
            <a:r>
              <a:rPr lang="en-US" dirty="0"/>
              <a:t>SRL Steps Continued…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066D5-C48B-407B-AA7C-DDCE2CD8C08F}"/>
              </a:ext>
            </a:extLst>
          </p:cNvPr>
          <p:cNvSpPr txBox="1"/>
          <p:nvPr/>
        </p:nvSpPr>
        <p:spPr>
          <a:xfrm>
            <a:off x="74612" y="457200"/>
            <a:ext cx="11963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3. Once you have marked correct / wrong and explained go to the second chart , below the 2</a:t>
            </a:r>
            <a:r>
              <a:rPr lang="en-US" sz="3400" baseline="30000" dirty="0"/>
              <a:t>nd</a:t>
            </a:r>
            <a:r>
              <a:rPr lang="en-US" sz="3400" dirty="0"/>
              <a:t> half of 1</a:t>
            </a:r>
            <a:r>
              <a:rPr lang="en-US" sz="3400" baseline="30000" dirty="0"/>
              <a:t>st</a:t>
            </a:r>
            <a:r>
              <a:rPr lang="en-US" sz="3400" dirty="0"/>
              <a:t> chart #16-20</a:t>
            </a:r>
          </a:p>
          <a:p>
            <a:r>
              <a:rPr lang="en-US" sz="3400" dirty="0"/>
              <a:t>4. Locate the row that matches the TEK listed for #1</a:t>
            </a:r>
          </a:p>
          <a:p>
            <a:r>
              <a:rPr lang="en-US" sz="3400" dirty="0"/>
              <a:t>5. Put a Tally Mark (III) in the correct column if you got #1 correct or in the wrong column if you got #1 wrong</a:t>
            </a:r>
          </a:p>
          <a:p>
            <a:r>
              <a:rPr lang="en-US" sz="3400" dirty="0"/>
              <a:t>6. Continue the same steps with the other 19 questions on the test</a:t>
            </a:r>
          </a:p>
          <a:p>
            <a:r>
              <a:rPr lang="en-US" sz="3400" dirty="0"/>
              <a:t>7. Once you have completed all 20 ?’s use the information gathered in the second chart to answer the comprehensive questions (these will be turned in as your exit slip)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F3DC62-05CD-455E-A223-F69DAB5F2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11915"/>
              </p:ext>
            </p:extLst>
          </p:nvPr>
        </p:nvGraphicFramePr>
        <p:xfrm>
          <a:off x="227012" y="152400"/>
          <a:ext cx="11582400" cy="6693196"/>
        </p:xfrm>
        <a:graphic>
          <a:graphicData uri="http://schemas.openxmlformats.org/drawingml/2006/table">
            <a:tbl>
              <a:tblPr/>
              <a:tblGrid>
                <a:gridCol w="1107141">
                  <a:extLst>
                    <a:ext uri="{9D8B030D-6E8A-4147-A177-3AD203B41FA5}">
                      <a16:colId xmlns:a16="http://schemas.microsoft.com/office/drawing/2014/main" val="1967482440"/>
                    </a:ext>
                  </a:extLst>
                </a:gridCol>
                <a:gridCol w="5827059">
                  <a:extLst>
                    <a:ext uri="{9D8B030D-6E8A-4147-A177-3AD203B41FA5}">
                      <a16:colId xmlns:a16="http://schemas.microsoft.com/office/drawing/2014/main" val="979309524"/>
                    </a:ext>
                  </a:extLst>
                </a:gridCol>
                <a:gridCol w="2348754">
                  <a:extLst>
                    <a:ext uri="{9D8B030D-6E8A-4147-A177-3AD203B41FA5}">
                      <a16:colId xmlns:a16="http://schemas.microsoft.com/office/drawing/2014/main" val="1877320456"/>
                    </a:ext>
                  </a:extLst>
                </a:gridCol>
                <a:gridCol w="2299446">
                  <a:extLst>
                    <a:ext uri="{9D8B030D-6E8A-4147-A177-3AD203B41FA5}">
                      <a16:colId xmlns:a16="http://schemas.microsoft.com/office/drawing/2014/main" val="2340552144"/>
                    </a:ext>
                  </a:extLst>
                </a:gridCol>
              </a:tblGrid>
              <a:tr h="8344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Correct /Tally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Wrong/Tally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71166"/>
                  </a:ext>
                </a:extLst>
              </a:tr>
              <a:tr h="21206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6.11A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(A) describe the physical properties, locations, and movements of the Sun, planets, moons, meteors, asteroids, and comets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95835"/>
                  </a:ext>
                </a:extLst>
              </a:tr>
              <a:tr h="147753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6.11B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(B) understand that gravity is the force that governs the motion of our solar system;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939278"/>
                  </a:ext>
                </a:extLst>
              </a:tr>
              <a:tr h="21206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6.11C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C) describe the history and future of space exploration, including the types of equipment and transportation needed for space travel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71935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2BFDB4B-95EF-439E-8713-D1D18DA6A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1762125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84" y="482600"/>
            <a:ext cx="3733800" cy="28448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DOL / Exit Slip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584" y="482600"/>
            <a:ext cx="7961828" cy="63754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800" dirty="0"/>
              <a:t>1. Explain which TEK you did the best on, got the most correct in and why you think this is.</a:t>
            </a:r>
          </a:p>
          <a:p>
            <a:pPr marL="0" indent="0">
              <a:buNone/>
            </a:pPr>
            <a:br>
              <a:rPr lang="en-US" sz="2800" dirty="0"/>
            </a:br>
            <a:r>
              <a:rPr lang="en-US" sz="2800" dirty="0"/>
              <a:t>    2. Explain which TEK you need the most   </a:t>
            </a:r>
          </a:p>
          <a:p>
            <a:pPr marL="0" indent="0">
              <a:buNone/>
            </a:pPr>
            <a:r>
              <a:rPr lang="en-US" sz="2800" dirty="0"/>
              <a:t>    help in, got the least correct in and what    </a:t>
            </a:r>
          </a:p>
          <a:p>
            <a:pPr marL="0" indent="0">
              <a:buNone/>
            </a:pPr>
            <a:r>
              <a:rPr lang="en-US" sz="2800" dirty="0"/>
              <a:t>     you will do before the overall 1st 6 Weeks </a:t>
            </a:r>
          </a:p>
          <a:p>
            <a:pPr marL="0" indent="0">
              <a:buNone/>
            </a:pPr>
            <a:r>
              <a:rPr lang="en-US" sz="2800" dirty="0"/>
              <a:t>     test to better understand it.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 3. Explain 3 different ways you can  get an even higher grade on the 1st 6 weeks district test over these next few weeks.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1" y="228600"/>
            <a:ext cx="11049001" cy="762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Arial Black" panose="020B0A04020102020204" pitchFamily="34" charset="0"/>
              </a:rPr>
              <a:t>If Finish Early…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12" y="1066800"/>
            <a:ext cx="11811000" cy="1752600"/>
          </a:xfrm>
        </p:spPr>
        <p:txBody>
          <a:bodyPr>
            <a:noAutofit/>
          </a:bodyPr>
          <a:lstStyle/>
          <a:p>
            <a:r>
              <a:rPr lang="en-US" sz="3600" dirty="0"/>
              <a:t>Students will create a vocabulary Word Wall Card using one of the 4 PDN Words (atom / element / compound / mixture)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0C8C6C-63C9-4855-A3A4-FE71E6ED408A}"/>
              </a:ext>
            </a:extLst>
          </p:cNvPr>
          <p:cNvSpPr/>
          <p:nvPr/>
        </p:nvSpPr>
        <p:spPr>
          <a:xfrm>
            <a:off x="303212" y="2819400"/>
            <a:ext cx="11315786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07BFC-37B4-4EA6-B467-0344C0A61958}"/>
              </a:ext>
            </a:extLst>
          </p:cNvPr>
          <p:cNvSpPr/>
          <p:nvPr/>
        </p:nvSpPr>
        <p:spPr>
          <a:xfrm>
            <a:off x="303211" y="2967335"/>
            <a:ext cx="11201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Vocabulary Word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F4836-0493-41C3-80E9-F55AD0D896CA}"/>
              </a:ext>
            </a:extLst>
          </p:cNvPr>
          <p:cNvSpPr/>
          <p:nvPr/>
        </p:nvSpPr>
        <p:spPr>
          <a:xfrm>
            <a:off x="455611" y="4038601"/>
            <a:ext cx="5458967" cy="2590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6DD4B2-44CC-4A83-9EF4-EC257944710F}"/>
              </a:ext>
            </a:extLst>
          </p:cNvPr>
          <p:cNvSpPr/>
          <p:nvPr/>
        </p:nvSpPr>
        <p:spPr>
          <a:xfrm>
            <a:off x="1141412" y="4318337"/>
            <a:ext cx="432201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Definition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5B2AD-EDD8-4F7C-921C-A4FA8E816F10}"/>
              </a:ext>
            </a:extLst>
          </p:cNvPr>
          <p:cNvSpPr/>
          <p:nvPr/>
        </p:nvSpPr>
        <p:spPr>
          <a:xfrm>
            <a:off x="7085012" y="4069080"/>
            <a:ext cx="33635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Picture / Illustrate</a:t>
            </a:r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pPr algn="ctr"/>
            <a:r>
              <a:rPr lang="en-US" u="sng" dirty="0"/>
              <a:t>Vocabulary PDN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954338C-4614-4582-B882-A5AF6D331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492180"/>
              </p:ext>
            </p:extLst>
          </p:nvPr>
        </p:nvGraphicFramePr>
        <p:xfrm>
          <a:off x="531812" y="1066800"/>
          <a:ext cx="112014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2943706829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529832997"/>
                    </a:ext>
                  </a:extLst>
                </a:gridCol>
              </a:tblGrid>
              <a:tr h="281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558675"/>
                  </a:ext>
                </a:extLst>
              </a:tr>
              <a:tr h="281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55550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F557021E-8C3A-4C90-A2F9-F94CCBFE9D30}"/>
              </a:ext>
            </a:extLst>
          </p:cNvPr>
          <p:cNvSpPr/>
          <p:nvPr/>
        </p:nvSpPr>
        <p:spPr>
          <a:xfrm>
            <a:off x="4303711" y="2819400"/>
            <a:ext cx="3657600" cy="21336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93E306-9BE2-4F16-9D26-ADAC3FDCDE86}"/>
              </a:ext>
            </a:extLst>
          </p:cNvPr>
          <p:cNvSpPr/>
          <p:nvPr/>
        </p:nvSpPr>
        <p:spPr>
          <a:xfrm>
            <a:off x="4631704" y="3286035"/>
            <a:ext cx="30016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Vocabulary 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Word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CEB6D-406E-4151-9291-9F5B1FEF2C31}"/>
              </a:ext>
            </a:extLst>
          </p:cNvPr>
          <p:cNvSpPr/>
          <p:nvPr/>
        </p:nvSpPr>
        <p:spPr>
          <a:xfrm>
            <a:off x="667926" y="1481435"/>
            <a:ext cx="5426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Books Definition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5C6A5-CB9C-4963-ADE1-1E6BF908FBA8}"/>
              </a:ext>
            </a:extLst>
          </p:cNvPr>
          <p:cNvSpPr/>
          <p:nvPr/>
        </p:nvSpPr>
        <p:spPr>
          <a:xfrm>
            <a:off x="6267431" y="1317218"/>
            <a:ext cx="5426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the definition 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your own words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B4E47-21C7-4060-9566-D2C98D78C187}"/>
              </a:ext>
            </a:extLst>
          </p:cNvPr>
          <p:cNvSpPr/>
          <p:nvPr/>
        </p:nvSpPr>
        <p:spPr>
          <a:xfrm>
            <a:off x="441435" y="4927759"/>
            <a:ext cx="54264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an Example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what it is not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512BA3-CFF7-479B-9E70-457BBC2B96A5}"/>
              </a:ext>
            </a:extLst>
          </p:cNvPr>
          <p:cNvSpPr/>
          <p:nvPr/>
        </p:nvSpPr>
        <p:spPr>
          <a:xfrm>
            <a:off x="6030540" y="5039139"/>
            <a:ext cx="5702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a picture  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A9051-C412-4A21-9FC9-D5FB3AFF3D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6000"/>
                    </a14:imgEffect>
                    <a14:imgEffect>
                      <a14:brightnessContrast brigh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0188" y="-176213"/>
            <a:ext cx="12877800" cy="7034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pPr algn="ctr"/>
            <a:r>
              <a:rPr lang="en-US" u="sng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TEKS 6.11 A/B/C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A81AA-7011-4C67-B420-010F2D608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838200"/>
            <a:ext cx="11658600" cy="5943600"/>
          </a:xfrm>
          <a:ln w="127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(A) describe the physical properties, locations, and movements of the Sun, planets, moons, meteors, asteroids, and comets;</a:t>
            </a:r>
          </a:p>
          <a:p>
            <a:r>
              <a:rPr lang="en-US" sz="3600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(B) understand that gravity is the force that governs the motion of our solar system; and</a:t>
            </a:r>
          </a:p>
          <a:p>
            <a:r>
              <a:rPr lang="en-US" sz="3600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(C) describe the history and future of space exploration, including the types of equipment and transportation needed for space travel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ace borders">
            <a:extLst>
              <a:ext uri="{FF2B5EF4-FFF2-40B4-BE49-F238E27FC236}">
                <a16:creationId xmlns:a16="http://schemas.microsoft.com/office/drawing/2014/main" id="{714831C5-6447-41EE-863B-005C59B3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228600"/>
            <a:ext cx="126492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-457200"/>
            <a:ext cx="10157354" cy="1981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LO: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0012" y="1295400"/>
            <a:ext cx="9448801" cy="5588000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latin typeface="Arial Black" panose="020B0A04020102020204" pitchFamily="34" charset="0"/>
              </a:rPr>
              <a:t>Students will review / self evaluate knowledge learned over objects in space, gravity in space and space exploration by completing an SRL over the 1</a:t>
            </a:r>
            <a:r>
              <a:rPr lang="en-US" sz="4500" baseline="30000" dirty="0">
                <a:latin typeface="Arial Black" panose="020B0A04020102020204" pitchFamily="34" charset="0"/>
              </a:rPr>
              <a:t>st</a:t>
            </a:r>
            <a:r>
              <a:rPr lang="en-US" sz="4500" dirty="0">
                <a:latin typeface="Arial Black" panose="020B0A04020102020204" pitchFamily="34" charset="0"/>
              </a:rPr>
              <a:t> 6 Wks. Mid-Term Test.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pace borders">
            <a:extLst>
              <a:ext uri="{FF2B5EF4-FFF2-40B4-BE49-F238E27FC236}">
                <a16:creationId xmlns:a16="http://schemas.microsoft.com/office/drawing/2014/main" id="{17FEC8B0-BA6F-4115-9905-767DD052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228600"/>
            <a:ext cx="126492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</a:rPr>
              <a:t>DOL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F0F1C-FB4B-423E-8AA7-E0AB1D7CD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1013" y="1701800"/>
            <a:ext cx="9144000" cy="5613400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latin typeface="Arial Black" panose="020B0A04020102020204" pitchFamily="34" charset="0"/>
              </a:rPr>
              <a:t>Students will complete 2/2 comprehensive questions over their individual TEK 6.11 mid-term test results in an exit slip with 100% completion.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3587"/>
            <a:ext cx="8913812" cy="6018213"/>
          </a:xfrm>
        </p:spPr>
        <p:txBody>
          <a:bodyPr>
            <a:normAutofit fontScale="90000"/>
          </a:bodyPr>
          <a:lstStyle/>
          <a:p>
            <a:r>
              <a:rPr lang="en-US" dirty="0"/>
              <a:t>1. Teacher will pass back un-graded test</a:t>
            </a:r>
            <a:br>
              <a:rPr lang="en-US" dirty="0"/>
            </a:br>
            <a:r>
              <a:rPr lang="en-US" dirty="0"/>
              <a:t>2. Teacher will pass out blank answer key</a:t>
            </a:r>
            <a:br>
              <a:rPr lang="en-US" dirty="0"/>
            </a:br>
            <a:r>
              <a:rPr lang="en-US" dirty="0"/>
              <a:t>3. Students will transfer answers to answer key from test</a:t>
            </a:r>
            <a:br>
              <a:rPr lang="en-US" dirty="0"/>
            </a:br>
            <a:r>
              <a:rPr lang="en-US" dirty="0"/>
              <a:t>4. Teacher will collect answer keys only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2" y="-533400"/>
            <a:ext cx="8229600" cy="129698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In place of Scantron…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3AD0-695C-4183-BDE6-9D121577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304800"/>
            <a:ext cx="10157354" cy="1397000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Self Reflected Learning / SRL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2AB051-9A7D-4673-ADBE-D454F28D3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092200"/>
            <a:ext cx="11125199" cy="5537200"/>
          </a:xfrm>
        </p:spPr>
        <p:txBody>
          <a:bodyPr>
            <a:noAutofit/>
          </a:bodyPr>
          <a:lstStyle/>
          <a:p>
            <a:r>
              <a:rPr lang="en-US" sz="4000" dirty="0"/>
              <a:t>1. Students already have test, no answer key (key turned in to teacher)</a:t>
            </a:r>
          </a:p>
          <a:p>
            <a:r>
              <a:rPr lang="en-US" sz="4000" dirty="0"/>
              <a:t>2. Teacher will pass out SRL form (1 per student)</a:t>
            </a:r>
          </a:p>
          <a:p>
            <a:r>
              <a:rPr lang="en-US" sz="4000" dirty="0"/>
              <a:t>3. Student writes name / period at top</a:t>
            </a:r>
          </a:p>
          <a:p>
            <a:r>
              <a:rPr lang="en-US" sz="4000" dirty="0"/>
              <a:t>4. Teacher demonstrates how to complete SRL by doing Question #1 step by step with the class</a:t>
            </a:r>
          </a:p>
        </p:txBody>
      </p:sp>
    </p:spTree>
    <p:extLst>
      <p:ext uri="{BB962C8B-B14F-4D97-AF65-F5344CB8AC3E}">
        <p14:creationId xmlns:p14="http://schemas.microsoft.com/office/powerpoint/2010/main" val="10152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533400"/>
            <a:ext cx="10157354" cy="1397000"/>
          </a:xfrm>
        </p:spPr>
        <p:txBody>
          <a:bodyPr/>
          <a:lstStyle/>
          <a:p>
            <a:r>
              <a:rPr lang="en-US" dirty="0"/>
              <a:t>SRL STEPS….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609600"/>
            <a:ext cx="12188825" cy="6248400"/>
          </a:xfrm>
        </p:spPr>
        <p:txBody>
          <a:bodyPr>
            <a:noAutofit/>
          </a:bodyPr>
          <a:lstStyle/>
          <a:p>
            <a:r>
              <a:rPr lang="en-US" sz="2800" dirty="0"/>
              <a:t>1.  Look at the #1 on the SRL Chart to find out the correct answer for #1 on the test</a:t>
            </a:r>
          </a:p>
          <a:p>
            <a:r>
              <a:rPr lang="en-US" sz="2800" dirty="0"/>
              <a:t>2. Look at test and locate answer for #1 and record if correct or wrong on SRL</a:t>
            </a:r>
          </a:p>
          <a:p>
            <a:pPr lvl="1"/>
            <a:r>
              <a:rPr lang="en-US" sz="2800" dirty="0"/>
              <a:t> if correct put a check mark in the correct column on the SRL</a:t>
            </a:r>
          </a:p>
          <a:p>
            <a:pPr lvl="1"/>
            <a:r>
              <a:rPr lang="en-US" sz="2800" dirty="0"/>
              <a:t>If wrong put a check mark in the wrong column on the SRL </a:t>
            </a:r>
          </a:p>
          <a:p>
            <a:pPr lvl="2"/>
            <a:r>
              <a:rPr lang="en-US" sz="2800" dirty="0"/>
              <a:t>If you put a check mark in wrong go back and look at the answer you choose and then look a the correct answer </a:t>
            </a:r>
          </a:p>
          <a:p>
            <a:pPr lvl="2"/>
            <a:r>
              <a:rPr lang="en-US" sz="2800" dirty="0"/>
              <a:t>Re-read the entire question and look for clue to explain what caused you to mark it wrong (was it the wording / did you not underline key words such as “only” “Except” and so forth)</a:t>
            </a:r>
          </a:p>
          <a:p>
            <a:pPr lvl="2"/>
            <a:r>
              <a:rPr lang="en-US" sz="2800" dirty="0"/>
              <a:t>Write the reason you think you marked it wrong in the Explain Column.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A1836F-9BA3-4A84-9F9C-E95B3EDA2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87149"/>
              </p:ext>
            </p:extLst>
          </p:nvPr>
        </p:nvGraphicFramePr>
        <p:xfrm>
          <a:off x="531812" y="381000"/>
          <a:ext cx="11277600" cy="4932680"/>
        </p:xfrm>
        <a:graphic>
          <a:graphicData uri="http://schemas.openxmlformats.org/drawingml/2006/table">
            <a:tbl>
              <a:tblPr/>
              <a:tblGrid>
                <a:gridCol w="679794">
                  <a:extLst>
                    <a:ext uri="{9D8B030D-6E8A-4147-A177-3AD203B41FA5}">
                      <a16:colId xmlns:a16="http://schemas.microsoft.com/office/drawing/2014/main" val="2563064331"/>
                    </a:ext>
                  </a:extLst>
                </a:gridCol>
                <a:gridCol w="1377606">
                  <a:extLst>
                    <a:ext uri="{9D8B030D-6E8A-4147-A177-3AD203B41FA5}">
                      <a16:colId xmlns:a16="http://schemas.microsoft.com/office/drawing/2014/main" val="3104743302"/>
                    </a:ext>
                  </a:extLst>
                </a:gridCol>
                <a:gridCol w="1254415">
                  <a:extLst>
                    <a:ext uri="{9D8B030D-6E8A-4147-A177-3AD203B41FA5}">
                      <a16:colId xmlns:a16="http://schemas.microsoft.com/office/drawing/2014/main" val="2618378373"/>
                    </a:ext>
                  </a:extLst>
                </a:gridCol>
                <a:gridCol w="1324726">
                  <a:extLst>
                    <a:ext uri="{9D8B030D-6E8A-4147-A177-3AD203B41FA5}">
                      <a16:colId xmlns:a16="http://schemas.microsoft.com/office/drawing/2014/main" val="1957156488"/>
                    </a:ext>
                  </a:extLst>
                </a:gridCol>
                <a:gridCol w="1202712">
                  <a:extLst>
                    <a:ext uri="{9D8B030D-6E8A-4147-A177-3AD203B41FA5}">
                      <a16:colId xmlns:a16="http://schemas.microsoft.com/office/drawing/2014/main" val="3521592889"/>
                    </a:ext>
                  </a:extLst>
                </a:gridCol>
                <a:gridCol w="5438347">
                  <a:extLst>
                    <a:ext uri="{9D8B030D-6E8A-4147-A177-3AD203B41FA5}">
                      <a16:colId xmlns:a16="http://schemas.microsoft.com/office/drawing/2014/main" val="127290573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Correct Answer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Correct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Wrong </a:t>
                      </a: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Explain Why Correct/Wrong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647379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6.11A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3600" dirty="0">
                          <a:effectLst/>
                        </a:rPr>
                      </a:b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3600" dirty="0">
                          <a:effectLst/>
                        </a:rPr>
                      </a:b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3600" dirty="0">
                          <a:effectLst/>
                        </a:rPr>
                      </a:b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33960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6.11A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93481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D03613F-8E51-4D0D-BD6C-DBC9B8AC0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2649538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86</TotalTime>
  <Words>712</Words>
  <Application>Microsoft Office PowerPoint</Application>
  <PresentationFormat>Custom</PresentationFormat>
  <Paragraphs>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Century Gothic</vt:lpstr>
      <vt:lpstr>Books 16x9</vt:lpstr>
      <vt:lpstr>Sept. 12, 2018</vt:lpstr>
      <vt:lpstr>Vocabulary PDN</vt:lpstr>
      <vt:lpstr>TEKS 6.11 A/B/C</vt:lpstr>
      <vt:lpstr>LO:</vt:lpstr>
      <vt:lpstr>DOL</vt:lpstr>
      <vt:lpstr>1. Teacher will pass back un-graded test 2. Teacher will pass out blank answer key 3. Students will transfer answers to answer key from test 4. Teacher will collect answer keys only</vt:lpstr>
      <vt:lpstr>Self Reflected Learning / SRL</vt:lpstr>
      <vt:lpstr>SRL STEPS….</vt:lpstr>
      <vt:lpstr>PowerPoint Presentation</vt:lpstr>
      <vt:lpstr>SRL Steps Continued…</vt:lpstr>
      <vt:lpstr>PowerPoint Presentation</vt:lpstr>
      <vt:lpstr>DOL / Exit Slip</vt:lpstr>
      <vt:lpstr>If Finish Early…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Sept. 12, 2018</dc:title>
  <dc:creator>Katherine Pease</dc:creator>
  <cp:lastModifiedBy>Katherine Pease</cp:lastModifiedBy>
  <cp:revision>9</cp:revision>
  <cp:lastPrinted>2018-09-12T02:54:37Z</cp:lastPrinted>
  <dcterms:created xsi:type="dcterms:W3CDTF">2018-09-12T01:28:23Z</dcterms:created>
  <dcterms:modified xsi:type="dcterms:W3CDTF">2018-09-12T02:54:38Z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