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8ae1827d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8ae1827d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8b07978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8b07978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8b079786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8b079786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8b079786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48b079786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8ae1827d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8ae1827d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8afbc8fb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8afbc8fb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8afbc8f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8afbc8f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8b079786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8b079786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8ae1827d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8ae1827d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8b0796d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8b0796d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8b079786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8b079786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8ae1827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8ae1827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gisdsteam.weebly.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study.com/academy/lesson/rube-goldberg-machine-ideas.html" TargetMode="External"/><Relationship Id="rId3" Type="http://schemas.openxmlformats.org/officeDocument/2006/relationships/hyperlink" Target="https://blog.connectionsacademy.com/build-your-own-rube-goldberg-machine/" TargetMode="External"/><Relationship Id="rId7" Type="http://schemas.openxmlformats.org/officeDocument/2006/relationships/hyperlink" Target="https://www.pinterest.com/ritacasey/rube-goldberg-ideas/?lp=tru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teachengineering.org/activities/view/cub_simp_machines_lesson05_activity1" TargetMode="External"/><Relationship Id="rId5" Type="http://schemas.openxmlformats.org/officeDocument/2006/relationships/hyperlink" Target="https://sciencestruck.com/how-to-build-rube-goldberg-machine" TargetMode="External"/><Relationship Id="rId10" Type="http://schemas.openxmlformats.org/officeDocument/2006/relationships/hyperlink" Target="https://sciencing.com/rube-goldberg-project-ideas-13710542.html" TargetMode="External"/><Relationship Id="rId4" Type="http://schemas.openxmlformats.org/officeDocument/2006/relationships/hyperlink" Target="https://diy.org/skills/physicist/challenges/389/make-a-rube-goldberg-machine" TargetMode="External"/><Relationship Id="rId9" Type="http://schemas.openxmlformats.org/officeDocument/2006/relationships/hyperlink" Target="https://www.pinterest.com/pin/571816483919507707/?lp=tru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merriam-webster.com/dictionary/rube%20goldber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6FzUx2EFk8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hyperlink" Target="http://www.youtube.com/watch?v=6FzUx2EFk8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GEzcO3nfjZk"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hyperlink" Target="http://www.youtube.com/watch?v=GEzcO3nfjZ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w_12tenPbx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hyperlink" Target="http://www.youtube.com/watch?v=w_12tenPbx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Rube Goldberg Machine</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By K. Pease</a:t>
            </a:r>
            <a:endParaRPr/>
          </a:p>
          <a:p>
            <a:pPr marL="0" lvl="0" indent="0" algn="ctr" rtl="0">
              <a:spcBef>
                <a:spcPts val="0"/>
              </a:spcBef>
              <a:spcAft>
                <a:spcPts val="0"/>
              </a:spcAft>
              <a:buNone/>
            </a:pPr>
            <a:r>
              <a:rPr lang="en"/>
              <a:t>2018-19</a:t>
            </a:r>
            <a:endParaRPr/>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11700" y="0"/>
            <a:ext cx="8520600" cy="101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t>Additional </a:t>
            </a:r>
            <a:r>
              <a:rPr lang="en" u="sng">
                <a:solidFill>
                  <a:srgbClr val="0000FF"/>
                </a:solidFill>
              </a:rPr>
              <a:t>Extra Credit for 3rd 6 Weeks</a:t>
            </a:r>
            <a:endParaRPr u="sng">
              <a:solidFill>
                <a:srgbClr val="0000FF"/>
              </a:solidFill>
            </a:endParaRPr>
          </a:p>
          <a:p>
            <a:pPr marL="0" lvl="0" indent="0" algn="ctr" rtl="0">
              <a:spcBef>
                <a:spcPts val="0"/>
              </a:spcBef>
              <a:spcAft>
                <a:spcPts val="0"/>
              </a:spcAft>
              <a:buNone/>
            </a:pPr>
            <a:r>
              <a:rPr lang="en" u="sng">
                <a:solidFill>
                  <a:srgbClr val="0000FF"/>
                </a:solidFill>
              </a:rPr>
              <a:t>Due Monday, Dec. 10, 2018</a:t>
            </a:r>
            <a:endParaRPr u="sng">
              <a:solidFill>
                <a:srgbClr val="0000FF"/>
              </a:solidFill>
            </a:endParaRPr>
          </a:p>
        </p:txBody>
      </p:sp>
      <p:sp>
        <p:nvSpPr>
          <p:cNvPr id="121" name="Google Shape;121;p22"/>
          <p:cNvSpPr txBox="1">
            <a:spLocks noGrp="1"/>
          </p:cNvSpPr>
          <p:nvPr>
            <p:ph type="body" idx="1"/>
          </p:nvPr>
        </p:nvSpPr>
        <p:spPr>
          <a:xfrm>
            <a:off x="0" y="1017600"/>
            <a:ext cx="9144000" cy="408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Create a Rube Goldberg Machine that’s end result is to do a simple task such as spin a top.</a:t>
            </a:r>
            <a:endParaRPr sz="3000"/>
          </a:p>
          <a:p>
            <a:pPr marL="0" lvl="0" indent="0" algn="ctr" rtl="0">
              <a:spcBef>
                <a:spcPts val="1600"/>
              </a:spcBef>
              <a:spcAft>
                <a:spcPts val="0"/>
              </a:spcAft>
              <a:buNone/>
            </a:pPr>
            <a:r>
              <a:rPr lang="en" sz="3000">
                <a:solidFill>
                  <a:srgbClr val="9900FF"/>
                </a:solidFill>
              </a:rPr>
              <a:t>“Steamposium Competition for 6th Grade Science”</a:t>
            </a:r>
            <a:endParaRPr sz="3000">
              <a:solidFill>
                <a:srgbClr val="9900FF"/>
              </a:solidFill>
            </a:endParaRPr>
          </a:p>
          <a:p>
            <a:pPr marL="0" lvl="0" indent="0" algn="ctr" rtl="0">
              <a:spcBef>
                <a:spcPts val="1600"/>
              </a:spcBef>
              <a:spcAft>
                <a:spcPts val="0"/>
              </a:spcAft>
              <a:buNone/>
            </a:pPr>
            <a:r>
              <a:rPr lang="en" sz="3000"/>
              <a:t>Only the top 2 will be able to go to steamposium.</a:t>
            </a:r>
            <a:endParaRPr sz="3000"/>
          </a:p>
          <a:p>
            <a:pPr marL="0" lvl="0" indent="0" algn="ctr" rtl="0">
              <a:spcBef>
                <a:spcPts val="1600"/>
              </a:spcBef>
              <a:spcAft>
                <a:spcPts val="0"/>
              </a:spcAft>
              <a:buNone/>
            </a:pPr>
            <a:r>
              <a:rPr lang="en" sz="3000"/>
              <a:t>If want a chance to go, task must be to spin a top, see following slides for more information.</a:t>
            </a:r>
            <a:endParaRPr sz="3000"/>
          </a:p>
          <a:p>
            <a:pPr marL="0" lvl="0" indent="0" algn="ctr" rtl="0">
              <a:spcBef>
                <a:spcPts val="1600"/>
              </a:spcBef>
              <a:spcAft>
                <a:spcPts val="0"/>
              </a:spcAft>
              <a:buNone/>
            </a:pPr>
            <a:endParaRPr sz="3000"/>
          </a:p>
          <a:p>
            <a:pPr marL="0" lvl="0" indent="0" algn="ctr" rtl="0">
              <a:spcBef>
                <a:spcPts val="1600"/>
              </a:spcBef>
              <a:spcAft>
                <a:spcPts val="0"/>
              </a:spcAft>
              <a:buNone/>
            </a:pPr>
            <a:r>
              <a:rPr lang="en" sz="3000"/>
              <a:t>See slide that follows for explanation…</a:t>
            </a:r>
            <a:endParaRPr sz="3000"/>
          </a:p>
          <a:p>
            <a:pPr marL="0" lvl="0" indent="0" algn="ctr" rtl="0">
              <a:spcBef>
                <a:spcPts val="1600"/>
              </a:spcBef>
              <a:spcAft>
                <a:spcPts val="1600"/>
              </a:spcAft>
              <a:buNone/>
            </a:pP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0" y="0"/>
            <a:ext cx="9144000" cy="101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9900FF"/>
                </a:solidFill>
              </a:rPr>
              <a:t>GISD Steamposium 6th Grade Competition: create a Rube Goldberg machine that spins a top.</a:t>
            </a:r>
            <a:endParaRPr sz="2400">
              <a:solidFill>
                <a:srgbClr val="9900FF"/>
              </a:solidFill>
            </a:endParaRPr>
          </a:p>
        </p:txBody>
      </p:sp>
      <p:sp>
        <p:nvSpPr>
          <p:cNvPr id="127" name="Google Shape;127;p23"/>
          <p:cNvSpPr txBox="1">
            <a:spLocks noGrp="1"/>
          </p:cNvSpPr>
          <p:nvPr>
            <p:ph type="body" idx="1"/>
          </p:nvPr>
        </p:nvSpPr>
        <p:spPr>
          <a:xfrm>
            <a:off x="0" y="684225"/>
            <a:ext cx="9144000" cy="445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t>Your challenge is to design and build a Rube Goldberg machine that will creatively perform the simple task of spinning a top. </a:t>
            </a:r>
            <a:endParaRPr sz="2400"/>
          </a:p>
          <a:p>
            <a:pPr marL="0" lvl="0" indent="0" algn="l" rtl="0">
              <a:spcBef>
                <a:spcPts val="1600"/>
              </a:spcBef>
              <a:spcAft>
                <a:spcPts val="0"/>
              </a:spcAft>
              <a:buClr>
                <a:schemeClr val="dk1"/>
              </a:buClr>
              <a:buSzPts val="1100"/>
              <a:buFont typeface="Arial"/>
              <a:buNone/>
            </a:pPr>
            <a:r>
              <a:rPr lang="en" sz="2400"/>
              <a:t>Be creative! We encourage your team to use as many everyday items as possible and to include recycled and repurposed materials as well. </a:t>
            </a:r>
            <a:endParaRPr sz="2400"/>
          </a:p>
          <a:p>
            <a:pPr marL="0" lvl="0" indent="0" algn="l" rtl="0">
              <a:spcBef>
                <a:spcPts val="1600"/>
              </a:spcBef>
              <a:spcAft>
                <a:spcPts val="0"/>
              </a:spcAft>
              <a:buNone/>
            </a:pPr>
            <a:r>
              <a:rPr lang="en" sz="2400"/>
              <a:t>1. Your machine must take between 10 and 60 steps to complete the task. </a:t>
            </a:r>
            <a:endParaRPr sz="2400"/>
          </a:p>
          <a:p>
            <a:pPr marL="0" lvl="0" indent="0" algn="l" rtl="0">
              <a:spcBef>
                <a:spcPts val="1600"/>
              </a:spcBef>
              <a:spcAft>
                <a:spcPts val="0"/>
              </a:spcAft>
              <a:buNone/>
            </a:pPr>
            <a:r>
              <a:rPr lang="en" sz="2400"/>
              <a:t>2. Dimensions: no greater that length of 2 meters, depth of 1 meter, and a height of 2 meters. Tables will not be provided. </a:t>
            </a:r>
            <a:endParaRPr sz="2400"/>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Cont. from previous slide...</a:t>
            </a:r>
            <a:endParaRPr u="sng"/>
          </a:p>
        </p:txBody>
      </p:sp>
      <p:sp>
        <p:nvSpPr>
          <p:cNvPr id="133" name="Google Shape;133;p24"/>
          <p:cNvSpPr txBox="1">
            <a:spLocks noGrp="1"/>
          </p:cNvSpPr>
          <p:nvPr>
            <p:ph type="body" idx="1"/>
          </p:nvPr>
        </p:nvSpPr>
        <p:spPr>
          <a:xfrm>
            <a:off x="94375" y="440425"/>
            <a:ext cx="8949900" cy="412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a:t>3. Your engineering journal must reflect the engineering design process and contain a step list that explains each energy transformation. </a:t>
            </a:r>
            <a:endParaRPr sz="3000"/>
          </a:p>
          <a:p>
            <a:pPr marL="0" lvl="0" indent="0" algn="ctr" rtl="0">
              <a:spcBef>
                <a:spcPts val="1600"/>
              </a:spcBef>
              <a:spcAft>
                <a:spcPts val="0"/>
              </a:spcAft>
              <a:buNone/>
            </a:pPr>
            <a:r>
              <a:rPr lang="en" sz="3000"/>
              <a:t>4. The following are NOT allowed: AC or DC power cords, hazardous materials, explosives or flames, animals.</a:t>
            </a:r>
            <a:endParaRPr sz="3000"/>
          </a:p>
          <a:p>
            <a:pPr marL="0" lvl="0" indent="0" algn="ctr" rtl="0">
              <a:spcBef>
                <a:spcPts val="1600"/>
              </a:spcBef>
              <a:spcAft>
                <a:spcPts val="0"/>
              </a:spcAft>
              <a:buClr>
                <a:schemeClr val="dk1"/>
              </a:buClr>
              <a:buSzPts val="1100"/>
              <a:buFont typeface="Arial"/>
              <a:buNone/>
            </a:pPr>
            <a:r>
              <a:rPr lang="en" sz="3000"/>
              <a:t>For more information see the website: </a:t>
            </a:r>
            <a:r>
              <a:rPr lang="en" sz="3000" u="sng">
                <a:solidFill>
                  <a:schemeClr val="hlink"/>
                </a:solidFill>
                <a:hlinkClick r:id="rId3"/>
              </a:rPr>
              <a:t>www.gisdsteam.weebly.com</a:t>
            </a:r>
            <a:endParaRPr sz="3000"/>
          </a:p>
          <a:p>
            <a:pPr marL="0" lvl="0" indent="0" algn="l" rtl="0">
              <a:spcBef>
                <a:spcPts val="160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102550" y="577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Possible Resources for Ideas...</a:t>
            </a:r>
            <a:endParaRPr u="sng"/>
          </a:p>
        </p:txBody>
      </p:sp>
      <p:sp>
        <p:nvSpPr>
          <p:cNvPr id="139" name="Google Shape;139;p25"/>
          <p:cNvSpPr txBox="1">
            <a:spLocks noGrp="1"/>
          </p:cNvSpPr>
          <p:nvPr>
            <p:ph type="body" idx="1"/>
          </p:nvPr>
        </p:nvSpPr>
        <p:spPr>
          <a:xfrm>
            <a:off x="102550" y="630400"/>
            <a:ext cx="8983800" cy="393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https://blog.connectionsacademy.com/build-your-own-rube-goldberg-machine/</a:t>
            </a:r>
            <a:endParaRPr/>
          </a:p>
          <a:p>
            <a:pPr marL="0" lvl="0" indent="0" algn="l" rtl="0">
              <a:spcBef>
                <a:spcPts val="1600"/>
              </a:spcBef>
              <a:spcAft>
                <a:spcPts val="0"/>
              </a:spcAft>
              <a:buNone/>
            </a:pPr>
            <a:r>
              <a:rPr lang="en" u="sng">
                <a:solidFill>
                  <a:schemeClr val="hlink"/>
                </a:solidFill>
                <a:hlinkClick r:id="rId4"/>
              </a:rPr>
              <a:t>https://diy.org/skills/physicist/challenges/389/make-a-rube-goldberg-machine</a:t>
            </a:r>
            <a:endParaRPr/>
          </a:p>
          <a:p>
            <a:pPr marL="0" lvl="0" indent="0" algn="l" rtl="0">
              <a:spcBef>
                <a:spcPts val="1600"/>
              </a:spcBef>
              <a:spcAft>
                <a:spcPts val="0"/>
              </a:spcAft>
              <a:buNone/>
            </a:pPr>
            <a:r>
              <a:rPr lang="en" u="sng">
                <a:solidFill>
                  <a:schemeClr val="hlink"/>
                </a:solidFill>
                <a:hlinkClick r:id="rId5"/>
              </a:rPr>
              <a:t>https://sciencestruck.com/how-to-build-rube-goldberg-machine</a:t>
            </a:r>
            <a:endParaRPr/>
          </a:p>
          <a:p>
            <a:pPr marL="0" lvl="0" indent="0" algn="l" rtl="0">
              <a:spcBef>
                <a:spcPts val="1600"/>
              </a:spcBef>
              <a:spcAft>
                <a:spcPts val="0"/>
              </a:spcAft>
              <a:buNone/>
            </a:pPr>
            <a:r>
              <a:rPr lang="en" u="sng">
                <a:solidFill>
                  <a:schemeClr val="hlink"/>
                </a:solidFill>
                <a:hlinkClick r:id="rId6"/>
              </a:rPr>
              <a:t>https://www.teachengineering.org/activities/view/cub_simp_machines_lesson05_activity1</a:t>
            </a:r>
            <a:endParaRPr/>
          </a:p>
          <a:p>
            <a:pPr marL="0" lvl="0" indent="0" algn="l" rtl="0">
              <a:spcBef>
                <a:spcPts val="1600"/>
              </a:spcBef>
              <a:spcAft>
                <a:spcPts val="0"/>
              </a:spcAft>
              <a:buNone/>
            </a:pPr>
            <a:r>
              <a:rPr lang="en" u="sng">
                <a:solidFill>
                  <a:schemeClr val="hlink"/>
                </a:solidFill>
                <a:hlinkClick r:id="rId7"/>
              </a:rPr>
              <a:t>https://www.pinterest.com/ritacasey/rube-goldberg-ideas/?lp=true</a:t>
            </a:r>
            <a:endParaRPr/>
          </a:p>
          <a:p>
            <a:pPr marL="0" lvl="0" indent="0" algn="l" rtl="0">
              <a:spcBef>
                <a:spcPts val="1600"/>
              </a:spcBef>
              <a:spcAft>
                <a:spcPts val="0"/>
              </a:spcAft>
              <a:buNone/>
            </a:pPr>
            <a:r>
              <a:rPr lang="en" u="sng">
                <a:solidFill>
                  <a:schemeClr val="hlink"/>
                </a:solidFill>
                <a:hlinkClick r:id="rId8"/>
              </a:rPr>
              <a:t>https://study.com/academy/lesson/rube-goldberg-machine-ideas.html</a:t>
            </a:r>
            <a:endParaRPr/>
          </a:p>
          <a:p>
            <a:pPr marL="0" lvl="0" indent="0" algn="l" rtl="0">
              <a:spcBef>
                <a:spcPts val="1600"/>
              </a:spcBef>
              <a:spcAft>
                <a:spcPts val="0"/>
              </a:spcAft>
              <a:buNone/>
            </a:pPr>
            <a:r>
              <a:rPr lang="en" u="sng">
                <a:solidFill>
                  <a:schemeClr val="hlink"/>
                </a:solidFill>
                <a:hlinkClick r:id="rId9"/>
              </a:rPr>
              <a:t>https://www.pinterest.com/pin/571816483919507707/?lp=true</a:t>
            </a:r>
            <a:endParaRPr/>
          </a:p>
          <a:p>
            <a:pPr marL="0" lvl="0" indent="0" algn="l" rtl="0">
              <a:spcBef>
                <a:spcPts val="1600"/>
              </a:spcBef>
              <a:spcAft>
                <a:spcPts val="1600"/>
              </a:spcAft>
              <a:buNone/>
            </a:pPr>
            <a:r>
              <a:rPr lang="en" u="sng">
                <a:solidFill>
                  <a:schemeClr val="hlink"/>
                </a:solidFill>
                <a:hlinkClick r:id="rId10"/>
              </a:rPr>
              <a:t>https://sciencing.com/rube-goldberg-project-ideas-13710542.html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 Rube Goldberg Machine???</a:t>
            </a:r>
            <a:endParaRPr/>
          </a:p>
        </p:txBody>
      </p:sp>
      <p:sp>
        <p:nvSpPr>
          <p:cNvPr id="61" name="Google Shape;61;p14"/>
          <p:cNvSpPr txBox="1">
            <a:spLocks noGrp="1"/>
          </p:cNvSpPr>
          <p:nvPr>
            <p:ph type="body" idx="1"/>
          </p:nvPr>
        </p:nvSpPr>
        <p:spPr>
          <a:xfrm>
            <a:off x="311700" y="474100"/>
            <a:ext cx="8832300" cy="45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rgbClr val="666666"/>
                </a:solidFill>
              </a:rPr>
              <a:t>Imagine this: Your drop a marble into a paper towel tube chute. The marble slides down and hits a chain of dominoes. The dominoes fall, and the final one hits a small toy car. The car pushes a dog treat off the edge of the table. Success! The family dog snatches up the treat when it falls to the floor.</a:t>
            </a:r>
            <a:endParaRPr sz="2400">
              <a:solidFill>
                <a:srgbClr val="666666"/>
              </a:solidFill>
            </a:endParaRPr>
          </a:p>
          <a:p>
            <a:pPr marL="0" lvl="0" indent="0" algn="l" rtl="0">
              <a:spcBef>
                <a:spcPts val="1100"/>
              </a:spcBef>
              <a:spcAft>
                <a:spcPts val="0"/>
              </a:spcAft>
              <a:buClr>
                <a:schemeClr val="dk1"/>
              </a:buClr>
              <a:buSzPts val="1100"/>
              <a:buFont typeface="Arial"/>
              <a:buNone/>
            </a:pPr>
            <a:r>
              <a:rPr lang="en" sz="2400">
                <a:solidFill>
                  <a:srgbClr val="666666"/>
                </a:solidFill>
              </a:rPr>
              <a:t>This is an example of a </a:t>
            </a:r>
            <a:r>
              <a:rPr lang="en" sz="2400" u="sng">
                <a:solidFill>
                  <a:srgbClr val="44A3B7"/>
                </a:solidFill>
                <a:hlinkClick r:id="rId3"/>
              </a:rPr>
              <a:t>Rube Goldberg</a:t>
            </a:r>
            <a:r>
              <a:rPr lang="en" sz="2400">
                <a:solidFill>
                  <a:srgbClr val="666666"/>
                </a:solidFill>
              </a:rPr>
              <a:t> machine, a complex contraption designed to achieve a simple task. It’s actually listed in Merriam-Webster’s dictionary as an adjective: “doing something simple in a very complicated way that is not necessary.”</a:t>
            </a:r>
            <a:endParaRPr sz="2400">
              <a:solidFill>
                <a:srgbClr val="666666"/>
              </a:solidFill>
            </a:endParaRPr>
          </a:p>
          <a:p>
            <a:pPr marL="0" lvl="0" indent="0" algn="l" rtl="0">
              <a:spcBef>
                <a:spcPts val="11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68" name="Google Shape;68;p15"/>
          <p:cNvPicPr preferRelativeResize="0"/>
          <p:nvPr/>
        </p:nvPicPr>
        <p:blipFill>
          <a:blip r:embed="rId3">
            <a:alphaModFix/>
          </a:blip>
          <a:stretch>
            <a:fillRect/>
          </a:stretch>
        </p:blipFill>
        <p:spPr>
          <a:xfrm>
            <a:off x="0" y="0"/>
            <a:ext cx="9144001" cy="2542534"/>
          </a:xfrm>
          <a:prstGeom prst="rect">
            <a:avLst/>
          </a:prstGeom>
          <a:noFill/>
          <a:ln>
            <a:noFill/>
          </a:ln>
        </p:spPr>
      </p:pic>
      <p:pic>
        <p:nvPicPr>
          <p:cNvPr id="69" name="Google Shape;69;p15"/>
          <p:cNvPicPr preferRelativeResize="0"/>
          <p:nvPr/>
        </p:nvPicPr>
        <p:blipFill>
          <a:blip r:embed="rId4">
            <a:alphaModFix/>
          </a:blip>
          <a:stretch>
            <a:fillRect/>
          </a:stretch>
        </p:blipFill>
        <p:spPr>
          <a:xfrm>
            <a:off x="78225" y="2482425"/>
            <a:ext cx="9015075" cy="2542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a:t>
            </a:r>
            <a:endParaRPr/>
          </a:p>
        </p:txBody>
      </p:sp>
      <p:sp>
        <p:nvSpPr>
          <p:cNvPr id="75" name="Google Shape;7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6" name="Google Shape;76;p16"/>
          <p:cNvPicPr preferRelativeResize="0"/>
          <p:nvPr/>
        </p:nvPicPr>
        <p:blipFill>
          <a:blip r:embed="rId3">
            <a:alphaModFix/>
          </a:blip>
          <a:stretch>
            <a:fillRect/>
          </a:stretch>
        </p:blipFill>
        <p:spPr>
          <a:xfrm>
            <a:off x="0" y="485275"/>
            <a:ext cx="5199398" cy="2465750"/>
          </a:xfrm>
          <a:prstGeom prst="rect">
            <a:avLst/>
          </a:prstGeom>
          <a:noFill/>
          <a:ln>
            <a:noFill/>
          </a:ln>
        </p:spPr>
      </p:pic>
      <p:pic>
        <p:nvPicPr>
          <p:cNvPr id="77" name="Google Shape;77;p16"/>
          <p:cNvPicPr preferRelativeResize="0"/>
          <p:nvPr/>
        </p:nvPicPr>
        <p:blipFill>
          <a:blip r:embed="rId4">
            <a:alphaModFix/>
          </a:blip>
          <a:stretch>
            <a:fillRect/>
          </a:stretch>
        </p:blipFill>
        <p:spPr>
          <a:xfrm>
            <a:off x="67050" y="3029125"/>
            <a:ext cx="9011001" cy="2114375"/>
          </a:xfrm>
          <a:prstGeom prst="rect">
            <a:avLst/>
          </a:prstGeom>
          <a:noFill/>
          <a:ln>
            <a:noFill/>
          </a:ln>
        </p:spPr>
      </p:pic>
      <p:pic>
        <p:nvPicPr>
          <p:cNvPr id="78" name="Google Shape;78;p16"/>
          <p:cNvPicPr preferRelativeResize="0"/>
          <p:nvPr/>
        </p:nvPicPr>
        <p:blipFill>
          <a:blip r:embed="rId5">
            <a:alphaModFix/>
          </a:blip>
          <a:stretch>
            <a:fillRect/>
          </a:stretch>
        </p:blipFill>
        <p:spPr>
          <a:xfrm>
            <a:off x="4864675" y="0"/>
            <a:ext cx="4213375" cy="2951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5" name="Google Shape;85;p17"/>
          <p:cNvPicPr preferRelativeResize="0"/>
          <p:nvPr/>
        </p:nvPicPr>
        <p:blipFill>
          <a:blip r:embed="rId3">
            <a:alphaModFix/>
          </a:blip>
          <a:stretch>
            <a:fillRect/>
          </a:stretch>
        </p:blipFill>
        <p:spPr>
          <a:xfrm>
            <a:off x="2145700" y="2625063"/>
            <a:ext cx="3268925" cy="2563863"/>
          </a:xfrm>
          <a:prstGeom prst="rect">
            <a:avLst/>
          </a:prstGeom>
          <a:noFill/>
          <a:ln>
            <a:noFill/>
          </a:ln>
        </p:spPr>
      </p:pic>
      <p:pic>
        <p:nvPicPr>
          <p:cNvPr id="86" name="Google Shape;86;p17"/>
          <p:cNvPicPr preferRelativeResize="0"/>
          <p:nvPr/>
        </p:nvPicPr>
        <p:blipFill>
          <a:blip r:embed="rId4">
            <a:alphaModFix/>
          </a:blip>
          <a:stretch>
            <a:fillRect/>
          </a:stretch>
        </p:blipFill>
        <p:spPr>
          <a:xfrm>
            <a:off x="0" y="1850"/>
            <a:ext cx="2362599" cy="5143499"/>
          </a:xfrm>
          <a:prstGeom prst="rect">
            <a:avLst/>
          </a:prstGeom>
          <a:noFill/>
          <a:ln>
            <a:noFill/>
          </a:ln>
        </p:spPr>
      </p:pic>
      <p:pic>
        <p:nvPicPr>
          <p:cNvPr id="87" name="Google Shape;87;p17"/>
          <p:cNvPicPr preferRelativeResize="0"/>
          <p:nvPr/>
        </p:nvPicPr>
        <p:blipFill>
          <a:blip r:embed="rId5">
            <a:alphaModFix/>
          </a:blip>
          <a:stretch>
            <a:fillRect/>
          </a:stretch>
        </p:blipFill>
        <p:spPr>
          <a:xfrm>
            <a:off x="2362600" y="0"/>
            <a:ext cx="6739225" cy="2738802"/>
          </a:xfrm>
          <a:prstGeom prst="rect">
            <a:avLst/>
          </a:prstGeom>
          <a:noFill/>
          <a:ln>
            <a:noFill/>
          </a:ln>
        </p:spPr>
      </p:pic>
      <p:pic>
        <p:nvPicPr>
          <p:cNvPr id="88" name="Google Shape;88;p17"/>
          <p:cNvPicPr preferRelativeResize="0"/>
          <p:nvPr/>
        </p:nvPicPr>
        <p:blipFill>
          <a:blip r:embed="rId6">
            <a:alphaModFix/>
          </a:blip>
          <a:stretch>
            <a:fillRect/>
          </a:stretch>
        </p:blipFill>
        <p:spPr>
          <a:xfrm>
            <a:off x="5337150" y="2766525"/>
            <a:ext cx="4232750" cy="23788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0" y="0"/>
            <a:ext cx="9144000" cy="101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Watch the video below to see examples of rube goldberg machine for ideas.</a:t>
            </a:r>
            <a:endParaRPr/>
          </a:p>
        </p:txBody>
      </p:sp>
      <p:sp>
        <p:nvSpPr>
          <p:cNvPr id="94" name="Google Shape;94;p18"/>
          <p:cNvSpPr txBox="1">
            <a:spLocks noGrp="1"/>
          </p:cNvSpPr>
          <p:nvPr>
            <p:ph type="body" idx="1"/>
          </p:nvPr>
        </p:nvSpPr>
        <p:spPr>
          <a:xfrm>
            <a:off x="0" y="864600"/>
            <a:ext cx="8832300" cy="370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u="sng">
                <a:solidFill>
                  <a:schemeClr val="hlink"/>
                </a:solidFill>
                <a:hlinkClick r:id="rId3"/>
              </a:rPr>
              <a:t>https://www.youtube.com/watch?v=6FzUx2EFk8s</a:t>
            </a:r>
            <a:endParaRPr/>
          </a:p>
        </p:txBody>
      </p:sp>
      <p:pic>
        <p:nvPicPr>
          <p:cNvPr id="95" name="Google Shape;95;p18" descr="Welcome to the collaboration! This video is split up into 3 sets of 25 ideas by 3 different youtubers. These short screen linked clips can help you with school projects or making your own chain reaction. This video is intended to help individuals obtain ideas and/or inspiration for building their own Rube Goldberg Machine. It is not meant to look like one actual machine. It is simply screenlinked to give more flow and continuity to the video. Each video is linked via a phone or skype call (when an annotation will guide you to the next video) so that no matter which video you begin with, you will be able to see all 75 of our ideas in a combined screenlink (There is no Part 1 or so on, it is continuous).&#10;&#10;Let me know in the comments if you enjoyed or got some good ideas for your own Rube Goldberg. Thank you for understanding how much effort these machines are to build. The time it takes to build prototypes, test the machine, fix the mistakes, reset each time, and rebuild into new machines is astounding. Ratings are always appreciated and subscribe if you don't want to miss out on what I make next. Thanks for watching!&#10;&#10;Links to all 75 Ideas:&#10;DoodleChaos: http://www.youtube.com/watch?v=6FzUx2EFk8s&#10;TheSprice17: http://www.youtube.com/watch?v=cv5WLLYo-fk&#10;toothpaste35: http://www.youtube.com/watch?v=cVgcmmS0W3Q&amp;feature=youtu.be&#10;&#10;The Creators Channels&#10;DoodleChaos: http://www.youtube.com/user/DoodleChaos?feature=mhee&#10;TheSprice17: http://www.youtube.com/user/TheSprice17?ob=0&amp;feature=results_main&#10;toothpaste35: http://www.youtube.com/user/toothpaste35/featured" title="75 Rube Goldberg Ideas &amp; Inventions">
            <a:hlinkClick r:id="rId4"/>
          </p:cNvPr>
          <p:cNvPicPr preferRelativeResize="0"/>
          <p:nvPr/>
        </p:nvPicPr>
        <p:blipFill>
          <a:blip r:embed="rId5">
            <a:alphaModFix/>
          </a:blip>
          <a:stretch>
            <a:fillRect/>
          </a:stretch>
        </p:blipFill>
        <p:spPr>
          <a:xfrm>
            <a:off x="100425" y="1266275"/>
            <a:ext cx="8970425" cy="3877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https://www.youtube.com/watch?v=GEzcO3nfjZk</a:t>
            </a:r>
            <a:endParaRPr/>
          </a:p>
        </p:txBody>
      </p:sp>
      <p:sp>
        <p:nvSpPr>
          <p:cNvPr id="101" name="Google Shape;101;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2" name="Google Shape;102;p19" descr="Science is at the heart of everything we do. It’s our inspiration and our medium. &#10;&#10;It's how the hard work gets done. How the toughest problems get solved. Our Rube Goldberg machine and its parts are inspired by this. No other company applies science like we do. &#10;&#10;Here, invisible forces — physics, thermodynamics, chemistry, energy — combine to make something visible, something truly inspiring. A 3M Brand Machine.&#10;&#10;http://www.3m.com&#10;&#10;Subscribe for more videos from 3M: https://www.youtube.com/3m&#10;&#10;Connect with 3M:&#10;https://twitter.com/3m &#10;https://www.facebook.com/3M&#10;https://www.linkedin.com/company/3m &#10;https://instagram.com/3M/&#10;&#10;#LifeWith3M" title="3M Brand Rube Goldberg Machine">
            <a:hlinkClick r:id="rId4"/>
          </p:cNvPr>
          <p:cNvPicPr preferRelativeResize="0"/>
          <p:nvPr/>
        </p:nvPicPr>
        <p:blipFill>
          <a:blip r:embed="rId5">
            <a:alphaModFix/>
          </a:blip>
          <a:stretch>
            <a:fillRect/>
          </a:stretch>
        </p:blipFill>
        <p:spPr>
          <a:xfrm>
            <a:off x="131700" y="572700"/>
            <a:ext cx="8889550" cy="4468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2825"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https://www.youtube.com/watch?v=w_12tenPbxM</a:t>
            </a:r>
            <a:endParaRPr/>
          </a:p>
        </p:txBody>
      </p:sp>
      <p:sp>
        <p:nvSpPr>
          <p:cNvPr id="108" name="Google Shape;108;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9" name="Google Shape;109;p20" descr="8th grade project - &#10;&#10;End task is putting a tea bag into a cup of hot water." title="Simple Rube Goldberg Machine">
            <a:hlinkClick r:id="rId4"/>
          </p:cNvPr>
          <p:cNvPicPr preferRelativeResize="0"/>
          <p:nvPr/>
        </p:nvPicPr>
        <p:blipFill>
          <a:blip r:embed="rId5">
            <a:alphaModFix/>
          </a:blip>
          <a:stretch>
            <a:fillRect/>
          </a:stretch>
        </p:blipFill>
        <p:spPr>
          <a:xfrm>
            <a:off x="123950" y="572700"/>
            <a:ext cx="8908150" cy="4493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25" y="0"/>
            <a:ext cx="9144000" cy="160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Objective: To create a machine that will accomplish a task through using numerous energy transformations.</a:t>
            </a:r>
            <a:endParaRPr sz="2400"/>
          </a:p>
        </p:txBody>
      </p:sp>
      <p:sp>
        <p:nvSpPr>
          <p:cNvPr id="115" name="Google Shape;115;p21"/>
          <p:cNvSpPr txBox="1">
            <a:spLocks noGrp="1"/>
          </p:cNvSpPr>
          <p:nvPr>
            <p:ph type="body" idx="1"/>
          </p:nvPr>
        </p:nvSpPr>
        <p:spPr>
          <a:xfrm>
            <a:off x="0" y="741875"/>
            <a:ext cx="9144000" cy="440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Procedure: Students will create a “blueprint” design (detailed diagram of project)</a:t>
            </a:r>
            <a:endParaRPr sz="2100"/>
          </a:p>
          <a:p>
            <a:pPr marL="0" lvl="0" indent="0" algn="l" rtl="0">
              <a:spcBef>
                <a:spcPts val="1600"/>
              </a:spcBef>
              <a:spcAft>
                <a:spcPts val="0"/>
              </a:spcAft>
              <a:buNone/>
            </a:pPr>
            <a:r>
              <a:rPr lang="en" sz="2100"/>
              <a:t>		*Where a task is accomplished or an item is produced.</a:t>
            </a:r>
            <a:endParaRPr sz="2100"/>
          </a:p>
          <a:p>
            <a:pPr marL="0" lvl="0" indent="0" algn="l" rtl="0">
              <a:spcBef>
                <a:spcPts val="1600"/>
              </a:spcBef>
              <a:spcAft>
                <a:spcPts val="0"/>
              </a:spcAft>
              <a:buNone/>
            </a:pPr>
            <a:r>
              <a:rPr lang="en" sz="2100"/>
              <a:t>		 *Design must include 2 or more energy transfers.</a:t>
            </a:r>
            <a:endParaRPr sz="2100"/>
          </a:p>
          <a:p>
            <a:pPr marL="0" lvl="0" indent="0" algn="l" rtl="0">
              <a:spcBef>
                <a:spcPts val="1600"/>
              </a:spcBef>
              <a:spcAft>
                <a:spcPts val="0"/>
              </a:spcAft>
              <a:buNone/>
            </a:pPr>
            <a:r>
              <a:rPr lang="en" sz="2100"/>
              <a:t>		*Students will also include description of where and what the </a:t>
            </a:r>
            <a:endParaRPr sz="2100"/>
          </a:p>
          <a:p>
            <a:pPr marL="0" lvl="0" indent="0" algn="l" rtl="0">
              <a:spcBef>
                <a:spcPts val="1600"/>
              </a:spcBef>
              <a:spcAft>
                <a:spcPts val="0"/>
              </a:spcAft>
              <a:buNone/>
            </a:pPr>
            <a:r>
              <a:rPr lang="en" sz="2100"/>
              <a:t>            energy  transfers are</a:t>
            </a:r>
            <a:endParaRPr sz="2100"/>
          </a:p>
          <a:p>
            <a:pPr marL="0" lvl="0" indent="0" algn="l" rtl="0">
              <a:spcBef>
                <a:spcPts val="1600"/>
              </a:spcBef>
              <a:spcAft>
                <a:spcPts val="0"/>
              </a:spcAft>
              <a:buNone/>
            </a:pPr>
            <a:r>
              <a:rPr lang="en" sz="2100"/>
              <a:t>		*Final Designs will be judged on Monday, Dec. 10, 2018 3/4th per.</a:t>
            </a:r>
            <a:endParaRPr sz="2100"/>
          </a:p>
          <a:p>
            <a:pPr marL="0" lvl="0" indent="0" algn="l" rtl="0">
              <a:spcBef>
                <a:spcPts val="1600"/>
              </a:spcBef>
              <a:spcAft>
                <a:spcPts val="1600"/>
              </a:spcAft>
              <a:buNone/>
            </a:pPr>
            <a:r>
              <a:rPr lang="en" sz="2100"/>
              <a:t>		*Prizes will be available for 1st/2nd/3rd place</a:t>
            </a:r>
            <a:endParaRPr sz="21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472</Words>
  <Application>Microsoft Office PowerPoint</Application>
  <PresentationFormat>On-screen Show (16:9)</PresentationFormat>
  <Paragraphs>45</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Simple Light</vt:lpstr>
      <vt:lpstr>Rube Goldberg Machine</vt:lpstr>
      <vt:lpstr>What is a Rube Goldberg Machine???</vt:lpstr>
      <vt:lpstr>PowerPoint Presentation</vt:lpstr>
      <vt:lpstr>Examples:</vt:lpstr>
      <vt:lpstr>PowerPoint Presentation</vt:lpstr>
      <vt:lpstr>Watch the video below to see examples of rube goldberg machine for ideas.</vt:lpstr>
      <vt:lpstr>https://www.youtube.com/watch?v=GEzcO3nfjZk</vt:lpstr>
      <vt:lpstr>https://www.youtube.com/watch?v=w_12tenPbxM</vt:lpstr>
      <vt:lpstr>Objective: To create a machine that will accomplish a task through using numerous energy transformations.</vt:lpstr>
      <vt:lpstr>Additional Extra Credit for 3rd 6 Weeks Due Monday, Dec. 10, 2018</vt:lpstr>
      <vt:lpstr>GISD Steamposium 6th Grade Competition: create a Rube Goldberg machine that spins a top.</vt:lpstr>
      <vt:lpstr>Cont. from previous slide...</vt:lpstr>
      <vt:lpstr>Possible Resources for Ideas...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Rube Goldberg Machine</dc:title>
  <dc:creator>Katherine Pease</dc:creator>
  <cp:lastModifiedBy>Katherine Pease</cp:lastModifiedBy>
  <cp:revision>1</cp:revision>
  <dcterms:modified xsi:type="dcterms:W3CDTF">2018-12-10T19:07:20Z</dcterms:modified>
</cp:coreProperties>
</file>