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293" autoAdjust="0"/>
    <p:restoredTop sz="94660"/>
  </p:normalViewPr>
  <p:slideViewPr>
    <p:cSldViewPr snapToGrid="0">
      <p:cViewPr varScale="1">
        <p:scale>
          <a:sx n="57" d="100"/>
          <a:sy n="57" d="100"/>
        </p:scale>
        <p:origin x="108" y="4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DB45BA-B621-4688-871A-7FA9457AEF26}" type="datetimeFigureOut">
              <a:rPr lang="en-US" smtClean="0"/>
              <a:t>11/11/2015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09F4A3-862B-457C-8F47-A43E052DE97A}" type="slidenum">
              <a:rPr lang="en-US" smtClean="0"/>
              <a:t>‹#›</a:t>
            </a:fld>
            <a:endParaRPr lang="en-US"/>
          </a:p>
        </p:txBody>
      </p:sp>
    </p:spTree>
    <p:extLst>
      <p:ext uri="{BB962C8B-B14F-4D97-AF65-F5344CB8AC3E}">
        <p14:creationId xmlns:p14="http://schemas.microsoft.com/office/powerpoint/2010/main" val="3972440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DB45BA-B621-4688-871A-7FA9457AEF26}" type="datetimeFigureOut">
              <a:rPr lang="en-US" smtClean="0"/>
              <a:t>11/11/2015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09F4A3-862B-457C-8F47-A43E052DE97A}" type="slidenum">
              <a:rPr lang="en-US" smtClean="0"/>
              <a:t>‹#›</a:t>
            </a:fld>
            <a:endParaRPr lang="en-US"/>
          </a:p>
        </p:txBody>
      </p:sp>
    </p:spTree>
    <p:extLst>
      <p:ext uri="{BB962C8B-B14F-4D97-AF65-F5344CB8AC3E}">
        <p14:creationId xmlns:p14="http://schemas.microsoft.com/office/powerpoint/2010/main" val="4090816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DB45BA-B621-4688-871A-7FA9457AEF26}" type="datetimeFigureOut">
              <a:rPr lang="en-US" smtClean="0"/>
              <a:t>11/11/2015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09F4A3-862B-457C-8F47-A43E052DE97A}" type="slidenum">
              <a:rPr lang="en-US" smtClean="0"/>
              <a:t>‹#›</a:t>
            </a:fld>
            <a:endParaRPr lang="en-US"/>
          </a:p>
        </p:txBody>
      </p:sp>
    </p:spTree>
    <p:extLst>
      <p:ext uri="{BB962C8B-B14F-4D97-AF65-F5344CB8AC3E}">
        <p14:creationId xmlns:p14="http://schemas.microsoft.com/office/powerpoint/2010/main" val="3138774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DB45BA-B621-4688-871A-7FA9457AEF26}" type="datetimeFigureOut">
              <a:rPr lang="en-US" smtClean="0"/>
              <a:t>11/11/2015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09F4A3-862B-457C-8F47-A43E052DE97A}" type="slidenum">
              <a:rPr lang="en-US" smtClean="0"/>
              <a:t>‹#›</a:t>
            </a:fld>
            <a:endParaRPr lang="en-US"/>
          </a:p>
        </p:txBody>
      </p:sp>
    </p:spTree>
    <p:extLst>
      <p:ext uri="{BB962C8B-B14F-4D97-AF65-F5344CB8AC3E}">
        <p14:creationId xmlns:p14="http://schemas.microsoft.com/office/powerpoint/2010/main" val="886775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DB45BA-B621-4688-871A-7FA9457AEF26}" type="datetimeFigureOut">
              <a:rPr lang="en-US" smtClean="0"/>
              <a:t>11/11/2015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09F4A3-862B-457C-8F47-A43E052DE97A}" type="slidenum">
              <a:rPr lang="en-US" smtClean="0"/>
              <a:t>‹#›</a:t>
            </a:fld>
            <a:endParaRPr lang="en-US"/>
          </a:p>
        </p:txBody>
      </p:sp>
    </p:spTree>
    <p:extLst>
      <p:ext uri="{BB962C8B-B14F-4D97-AF65-F5344CB8AC3E}">
        <p14:creationId xmlns:p14="http://schemas.microsoft.com/office/powerpoint/2010/main" val="274940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DB45BA-B621-4688-871A-7FA9457AEF26}" type="datetimeFigureOut">
              <a:rPr lang="en-US" smtClean="0"/>
              <a:t>11/11/2015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09F4A3-862B-457C-8F47-A43E052DE97A}" type="slidenum">
              <a:rPr lang="en-US" smtClean="0"/>
              <a:t>‹#›</a:t>
            </a:fld>
            <a:endParaRPr lang="en-US"/>
          </a:p>
        </p:txBody>
      </p:sp>
    </p:spTree>
    <p:extLst>
      <p:ext uri="{BB962C8B-B14F-4D97-AF65-F5344CB8AC3E}">
        <p14:creationId xmlns:p14="http://schemas.microsoft.com/office/powerpoint/2010/main" val="3938593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DB45BA-B621-4688-871A-7FA9457AEF26}" type="datetimeFigureOut">
              <a:rPr lang="en-US" smtClean="0"/>
              <a:t>11/11/2015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09F4A3-862B-457C-8F47-A43E052DE97A}" type="slidenum">
              <a:rPr lang="en-US" smtClean="0"/>
              <a:t>‹#›</a:t>
            </a:fld>
            <a:endParaRPr lang="en-US"/>
          </a:p>
        </p:txBody>
      </p:sp>
    </p:spTree>
    <p:extLst>
      <p:ext uri="{BB962C8B-B14F-4D97-AF65-F5344CB8AC3E}">
        <p14:creationId xmlns:p14="http://schemas.microsoft.com/office/powerpoint/2010/main" val="4175553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DB45BA-B621-4688-871A-7FA9457AEF26}" type="datetimeFigureOut">
              <a:rPr lang="en-US" smtClean="0"/>
              <a:t>11/11/2015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09F4A3-862B-457C-8F47-A43E052DE97A}" type="slidenum">
              <a:rPr lang="en-US" smtClean="0"/>
              <a:t>‹#›</a:t>
            </a:fld>
            <a:endParaRPr lang="en-US"/>
          </a:p>
        </p:txBody>
      </p:sp>
    </p:spTree>
    <p:extLst>
      <p:ext uri="{BB962C8B-B14F-4D97-AF65-F5344CB8AC3E}">
        <p14:creationId xmlns:p14="http://schemas.microsoft.com/office/powerpoint/2010/main" val="133184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DB45BA-B621-4688-871A-7FA9457AEF26}" type="datetimeFigureOut">
              <a:rPr lang="en-US" smtClean="0"/>
              <a:t>11/11/2015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09F4A3-862B-457C-8F47-A43E052DE97A}" type="slidenum">
              <a:rPr lang="en-US" smtClean="0"/>
              <a:t>‹#›</a:t>
            </a:fld>
            <a:endParaRPr lang="en-US"/>
          </a:p>
        </p:txBody>
      </p:sp>
    </p:spTree>
    <p:extLst>
      <p:ext uri="{BB962C8B-B14F-4D97-AF65-F5344CB8AC3E}">
        <p14:creationId xmlns:p14="http://schemas.microsoft.com/office/powerpoint/2010/main" val="452024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DB45BA-B621-4688-871A-7FA9457AEF26}" type="datetimeFigureOut">
              <a:rPr lang="en-US" smtClean="0"/>
              <a:t>11/11/2015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09F4A3-862B-457C-8F47-A43E052DE97A}" type="slidenum">
              <a:rPr lang="en-US" smtClean="0"/>
              <a:t>‹#›</a:t>
            </a:fld>
            <a:endParaRPr lang="en-US"/>
          </a:p>
        </p:txBody>
      </p:sp>
    </p:spTree>
    <p:extLst>
      <p:ext uri="{BB962C8B-B14F-4D97-AF65-F5344CB8AC3E}">
        <p14:creationId xmlns:p14="http://schemas.microsoft.com/office/powerpoint/2010/main" val="1110612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DB45BA-B621-4688-871A-7FA9457AEF26}" type="datetimeFigureOut">
              <a:rPr lang="en-US" smtClean="0"/>
              <a:t>11/11/2015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09F4A3-862B-457C-8F47-A43E052DE97A}" type="slidenum">
              <a:rPr lang="en-US" smtClean="0"/>
              <a:t>‹#›</a:t>
            </a:fld>
            <a:endParaRPr lang="en-US"/>
          </a:p>
        </p:txBody>
      </p:sp>
    </p:spTree>
    <p:extLst>
      <p:ext uri="{BB962C8B-B14F-4D97-AF65-F5344CB8AC3E}">
        <p14:creationId xmlns:p14="http://schemas.microsoft.com/office/powerpoint/2010/main" val="4110299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3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DB45BA-B621-4688-871A-7FA9457AEF26}" type="datetimeFigureOut">
              <a:rPr lang="en-US" smtClean="0"/>
              <a:t>11/11/2015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09F4A3-862B-457C-8F47-A43E052DE97A}" type="slidenum">
              <a:rPr lang="en-US" smtClean="0"/>
              <a:t>‹#›</a:t>
            </a:fld>
            <a:endParaRPr lang="en-US"/>
          </a:p>
        </p:txBody>
      </p:sp>
    </p:spTree>
    <p:extLst>
      <p:ext uri="{BB962C8B-B14F-4D97-AF65-F5344CB8AC3E}">
        <p14:creationId xmlns:p14="http://schemas.microsoft.com/office/powerpoint/2010/main" val="30265598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youtu.be/JZD3WlqtRyo"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glencoe.com/sites/common_assets/science/virtual_labs/E12/E12.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coachpease.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a:blip r:embed="rId2">
            <a:duotone>
              <a:prstClr val="black"/>
              <a:schemeClr val="accent6">
                <a:lumMod val="20000"/>
                <a:lumOff val="80000"/>
                <a:tint val="45000"/>
                <a:satMod val="400000"/>
              </a:schemeClr>
            </a:duotone>
          </a:blip>
          <a:stretch>
            <a:fillRect/>
          </a:stretch>
        </p:blipFill>
        <p:spPr>
          <a:xfrm>
            <a:off x="0" y="1"/>
            <a:ext cx="12192000" cy="7090116"/>
          </a:xfrm>
          <a:prstGeom prst="rect">
            <a:avLst/>
          </a:prstGeom>
        </p:spPr>
      </p:pic>
      <p:sp>
        <p:nvSpPr>
          <p:cNvPr id="2" name="Title 1"/>
          <p:cNvSpPr>
            <a:spLocks noGrp="1"/>
          </p:cNvSpPr>
          <p:nvPr>
            <p:ph type="ctrTitle"/>
          </p:nvPr>
        </p:nvSpPr>
        <p:spPr>
          <a:xfrm>
            <a:off x="0" y="137213"/>
            <a:ext cx="12192000" cy="467697"/>
          </a:xfrm>
          <a:noFill/>
        </p:spPr>
        <p:txBody>
          <a:bodyPr>
            <a:normAutofit fontScale="90000"/>
          </a:bodyPr>
          <a:lstStyle/>
          <a:p>
            <a:r>
              <a:rPr lang="en-US" sz="3600" dirty="0" smtClean="0">
                <a:ln w="28575">
                  <a:solidFill>
                    <a:schemeClr val="bg1">
                      <a:lumMod val="95000"/>
                    </a:schemeClr>
                  </a:solidFill>
                </a:ln>
                <a:solidFill>
                  <a:schemeClr val="bg1">
                    <a:lumMod val="95000"/>
                  </a:schemeClr>
                </a:solidFill>
                <a:effectLst>
                  <a:outerShdw blurRad="38100" dist="19050" dir="2700000" algn="tl" rotWithShape="0">
                    <a:schemeClr val="dk1">
                      <a:alpha val="40000"/>
                    </a:schemeClr>
                  </a:outerShdw>
                </a:effectLst>
                <a:latin typeface="CHUCK" panose="00000504000000000004" pitchFamily="50" charset="0"/>
              </a:rPr>
              <a:t>Please Do Now / Nov. 12</a:t>
            </a:r>
            <a:r>
              <a:rPr lang="en-US" sz="3200" dirty="0" smtClean="0">
                <a:ln w="28575">
                  <a:solidFill>
                    <a:schemeClr val="bg1">
                      <a:lumMod val="95000"/>
                    </a:schemeClr>
                  </a:solidFill>
                </a:ln>
                <a:solidFill>
                  <a:schemeClr val="bg1">
                    <a:lumMod val="95000"/>
                  </a:schemeClr>
                </a:solidFill>
                <a:effectLst>
                  <a:outerShdw blurRad="38100" dist="19050" dir="2700000" algn="tl" rotWithShape="0">
                    <a:schemeClr val="dk1">
                      <a:alpha val="40000"/>
                    </a:schemeClr>
                  </a:outerShdw>
                </a:effectLst>
                <a:latin typeface="CHUCK" panose="00000504000000000004" pitchFamily="50" charset="0"/>
              </a:rPr>
              <a:t>, 2015</a:t>
            </a:r>
            <a:endParaRPr lang="en-US" sz="3200" dirty="0">
              <a:ln w="28575">
                <a:solidFill>
                  <a:schemeClr val="bg1">
                    <a:lumMod val="95000"/>
                  </a:schemeClr>
                </a:solidFill>
              </a:ln>
              <a:solidFill>
                <a:schemeClr val="bg1">
                  <a:lumMod val="95000"/>
                </a:schemeClr>
              </a:solidFill>
              <a:effectLst>
                <a:outerShdw blurRad="38100" dist="19050" dir="2700000" algn="tl" rotWithShape="0">
                  <a:schemeClr val="dk1">
                    <a:alpha val="40000"/>
                  </a:schemeClr>
                </a:outerShdw>
              </a:effectLst>
              <a:latin typeface="CHUCK" panose="00000504000000000004" pitchFamily="50" charset="0"/>
            </a:endParaRPr>
          </a:p>
        </p:txBody>
      </p:sp>
      <p:sp>
        <p:nvSpPr>
          <p:cNvPr id="7" name="TextBox 6"/>
          <p:cNvSpPr txBox="1"/>
          <p:nvPr/>
        </p:nvSpPr>
        <p:spPr>
          <a:xfrm>
            <a:off x="0" y="604910"/>
            <a:ext cx="12192000" cy="6186309"/>
          </a:xfrm>
          <a:prstGeom prst="rect">
            <a:avLst/>
          </a:prstGeom>
          <a:noFill/>
        </p:spPr>
        <p:txBody>
          <a:bodyPr wrap="square" rtlCol="0">
            <a:spAutoFit/>
          </a:bodyPr>
          <a:lstStyle/>
          <a:p>
            <a:r>
              <a:rPr lang="en-US" sz="3600" b="1" spc="50" dirty="0" smtClean="0">
                <a:ln w="28575" cmpd="sng">
                  <a:solidFill>
                    <a:schemeClr val="bg1"/>
                  </a:solidFill>
                  <a:prstDash val="solid"/>
                </a:ln>
                <a:solidFill>
                  <a:srgbClr val="C00000"/>
                </a:solidFill>
                <a:effectLst>
                  <a:glow rad="38100">
                    <a:schemeClr val="accent1">
                      <a:alpha val="40000"/>
                    </a:schemeClr>
                  </a:glow>
                </a:effectLst>
                <a:latin typeface="Eras Bold ITC" panose="020B0907030504020204" pitchFamily="34" charset="0"/>
                <a:cs typeface="Aharoni" panose="02010803020104030203" pitchFamily="2" charset="-79"/>
              </a:rPr>
              <a:t>1. Sharpen Pencil</a:t>
            </a:r>
          </a:p>
          <a:p>
            <a:r>
              <a:rPr lang="en-US" sz="3600" b="1" spc="50" dirty="0" smtClean="0">
                <a:ln w="28575" cmpd="sng">
                  <a:solidFill>
                    <a:schemeClr val="bg1"/>
                  </a:solidFill>
                  <a:prstDash val="solid"/>
                </a:ln>
                <a:solidFill>
                  <a:srgbClr val="C00000"/>
                </a:solidFill>
                <a:effectLst>
                  <a:glow rad="38100">
                    <a:schemeClr val="accent1">
                      <a:alpha val="40000"/>
                    </a:schemeClr>
                  </a:glow>
                </a:effectLst>
                <a:latin typeface="Eras Bold ITC" panose="020B0907030504020204" pitchFamily="34" charset="0"/>
                <a:cs typeface="Aharoni" panose="02010803020104030203" pitchFamily="2" charset="-79"/>
              </a:rPr>
              <a:t>2. Sit in the same seat as yesterday</a:t>
            </a:r>
          </a:p>
          <a:p>
            <a:r>
              <a:rPr lang="en-US" sz="3600" b="1" spc="50" dirty="0" smtClean="0">
                <a:ln w="28575" cmpd="sng">
                  <a:solidFill>
                    <a:schemeClr val="bg1"/>
                  </a:solidFill>
                  <a:prstDash val="solid"/>
                </a:ln>
                <a:solidFill>
                  <a:srgbClr val="C00000"/>
                </a:solidFill>
                <a:effectLst>
                  <a:glow rad="38100">
                    <a:schemeClr val="accent1">
                      <a:alpha val="40000"/>
                    </a:schemeClr>
                  </a:glow>
                </a:effectLst>
                <a:latin typeface="Eras Bold ITC" panose="020B0907030504020204" pitchFamily="34" charset="0"/>
                <a:cs typeface="Aharoni" panose="02010803020104030203" pitchFamily="2" charset="-79"/>
              </a:rPr>
              <a:t>3. Take out planner, write in homework</a:t>
            </a:r>
          </a:p>
          <a:p>
            <a:r>
              <a:rPr lang="en-US" sz="3600" b="1" spc="50" dirty="0" smtClean="0">
                <a:ln w="28575" cmpd="sng">
                  <a:solidFill>
                    <a:schemeClr val="bg1"/>
                  </a:solidFill>
                  <a:prstDash val="solid"/>
                </a:ln>
                <a:solidFill>
                  <a:srgbClr val="C00000"/>
                </a:solidFill>
                <a:effectLst>
                  <a:glow rad="38100">
                    <a:schemeClr val="accent1">
                      <a:alpha val="40000"/>
                    </a:schemeClr>
                  </a:glow>
                </a:effectLst>
                <a:latin typeface="Eras Bold ITC" panose="020B0907030504020204" pitchFamily="34" charset="0"/>
                <a:cs typeface="Aharoni" panose="02010803020104030203" pitchFamily="2" charset="-79"/>
              </a:rPr>
              <a:t>           -complete speed handout</a:t>
            </a:r>
          </a:p>
          <a:p>
            <a:r>
              <a:rPr lang="en-US" sz="3600" b="1" spc="50" dirty="0" smtClean="0">
                <a:ln w="28575" cmpd="sng">
                  <a:solidFill>
                    <a:schemeClr val="bg1"/>
                  </a:solidFill>
                  <a:prstDash val="solid"/>
                </a:ln>
                <a:solidFill>
                  <a:srgbClr val="C00000"/>
                </a:solidFill>
                <a:effectLst>
                  <a:glow rad="38100">
                    <a:schemeClr val="accent1">
                      <a:alpha val="40000"/>
                    </a:schemeClr>
                  </a:glow>
                </a:effectLst>
                <a:latin typeface="Eras Bold ITC" panose="020B0907030504020204" pitchFamily="34" charset="0"/>
                <a:cs typeface="Aharoni" panose="02010803020104030203" pitchFamily="2" charset="-79"/>
              </a:rPr>
              <a:t>4. Collect Please Do Now from Basket 1 for</a:t>
            </a:r>
          </a:p>
          <a:p>
            <a:r>
              <a:rPr lang="en-US" sz="3600" b="1" spc="50" dirty="0">
                <a:ln w="28575" cmpd="sng">
                  <a:solidFill>
                    <a:schemeClr val="bg1"/>
                  </a:solidFill>
                  <a:prstDash val="solid"/>
                </a:ln>
                <a:solidFill>
                  <a:srgbClr val="C00000"/>
                </a:solidFill>
                <a:effectLst>
                  <a:glow rad="38100">
                    <a:schemeClr val="accent1">
                      <a:alpha val="40000"/>
                    </a:schemeClr>
                  </a:glow>
                </a:effectLst>
                <a:latin typeface="Eras Bold ITC" panose="020B0907030504020204" pitchFamily="34" charset="0"/>
                <a:cs typeface="Aharoni" panose="02010803020104030203" pitchFamily="2" charset="-79"/>
              </a:rPr>
              <a:t> </a:t>
            </a:r>
            <a:r>
              <a:rPr lang="en-US" sz="3600" b="1" spc="50" dirty="0" smtClean="0">
                <a:ln w="28575" cmpd="sng">
                  <a:solidFill>
                    <a:schemeClr val="bg1"/>
                  </a:solidFill>
                  <a:prstDash val="solid"/>
                </a:ln>
                <a:solidFill>
                  <a:srgbClr val="C00000"/>
                </a:solidFill>
                <a:effectLst>
                  <a:glow rad="38100">
                    <a:schemeClr val="accent1">
                      <a:alpha val="40000"/>
                    </a:schemeClr>
                  </a:glow>
                </a:effectLst>
                <a:latin typeface="Eras Bold ITC" panose="020B0907030504020204" pitchFamily="34" charset="0"/>
                <a:cs typeface="Aharoni" panose="02010803020104030203" pitchFamily="2" charset="-79"/>
              </a:rPr>
              <a:t>   Thursday</a:t>
            </a:r>
          </a:p>
          <a:p>
            <a:r>
              <a:rPr lang="en-US" sz="3600" b="1" spc="50" dirty="0" smtClean="0">
                <a:ln w="28575" cmpd="sng">
                  <a:solidFill>
                    <a:schemeClr val="bg1"/>
                  </a:solidFill>
                  <a:prstDash val="solid"/>
                </a:ln>
                <a:solidFill>
                  <a:srgbClr val="C00000"/>
                </a:solidFill>
                <a:effectLst>
                  <a:glow rad="38100">
                    <a:schemeClr val="accent1">
                      <a:alpha val="40000"/>
                    </a:schemeClr>
                  </a:glow>
                </a:effectLst>
                <a:latin typeface="Eras Bold ITC" panose="020B0907030504020204" pitchFamily="34" charset="0"/>
                <a:cs typeface="Aharoni" panose="02010803020104030203" pitchFamily="2" charset="-79"/>
              </a:rPr>
              <a:t>    Collect Wednesday Please Do Now / DOL from</a:t>
            </a:r>
          </a:p>
          <a:p>
            <a:r>
              <a:rPr lang="en-US" sz="3600" b="1" spc="50" dirty="0" smtClean="0">
                <a:ln w="28575" cmpd="sng">
                  <a:solidFill>
                    <a:schemeClr val="bg1"/>
                  </a:solidFill>
                  <a:prstDash val="solid"/>
                </a:ln>
                <a:solidFill>
                  <a:srgbClr val="C00000"/>
                </a:solidFill>
                <a:effectLst>
                  <a:glow rad="38100">
                    <a:schemeClr val="accent1">
                      <a:alpha val="40000"/>
                    </a:schemeClr>
                  </a:glow>
                </a:effectLst>
                <a:latin typeface="Eras Bold ITC" panose="020B0907030504020204" pitchFamily="34" charset="0"/>
                <a:cs typeface="Aharoni" panose="02010803020104030203" pitchFamily="2" charset="-79"/>
              </a:rPr>
              <a:t>     front table (make sure you pick up your paper)</a:t>
            </a:r>
          </a:p>
          <a:p>
            <a:r>
              <a:rPr lang="en-US" sz="3600" b="1" spc="50" dirty="0" smtClean="0">
                <a:ln w="28575" cmpd="sng">
                  <a:solidFill>
                    <a:schemeClr val="bg1"/>
                  </a:solidFill>
                  <a:prstDash val="solid"/>
                </a:ln>
                <a:solidFill>
                  <a:srgbClr val="C00000"/>
                </a:solidFill>
                <a:effectLst>
                  <a:glow rad="38100">
                    <a:schemeClr val="accent1">
                      <a:alpha val="40000"/>
                    </a:schemeClr>
                  </a:glow>
                </a:effectLst>
                <a:latin typeface="Eras Bold ITC" panose="020B0907030504020204" pitchFamily="34" charset="0"/>
                <a:cs typeface="Aharoni" panose="02010803020104030203" pitchFamily="2" charset="-79"/>
              </a:rPr>
              <a:t>5. Do the Please Do Now for Thursday, complete</a:t>
            </a:r>
          </a:p>
          <a:p>
            <a:r>
              <a:rPr lang="en-US" sz="3600" b="1" spc="50" dirty="0">
                <a:ln w="28575" cmpd="sng">
                  <a:solidFill>
                    <a:schemeClr val="bg1"/>
                  </a:solidFill>
                  <a:prstDash val="solid"/>
                </a:ln>
                <a:solidFill>
                  <a:srgbClr val="C00000"/>
                </a:solidFill>
                <a:effectLst>
                  <a:glow rad="38100">
                    <a:schemeClr val="accent1">
                      <a:alpha val="40000"/>
                    </a:schemeClr>
                  </a:glow>
                </a:effectLst>
                <a:latin typeface="Eras Bold ITC" panose="020B0907030504020204" pitchFamily="34" charset="0"/>
                <a:cs typeface="Aharoni" panose="02010803020104030203" pitchFamily="2" charset="-79"/>
              </a:rPr>
              <a:t> </a:t>
            </a:r>
            <a:r>
              <a:rPr lang="en-US" sz="3600" b="1" spc="50" dirty="0" smtClean="0">
                <a:ln w="28575" cmpd="sng">
                  <a:solidFill>
                    <a:schemeClr val="bg1"/>
                  </a:solidFill>
                  <a:prstDash val="solid"/>
                </a:ln>
                <a:solidFill>
                  <a:srgbClr val="C00000"/>
                </a:solidFill>
                <a:effectLst>
                  <a:glow rad="38100">
                    <a:schemeClr val="accent1">
                      <a:alpha val="40000"/>
                    </a:schemeClr>
                  </a:glow>
                </a:effectLst>
                <a:latin typeface="Eras Bold ITC" panose="020B0907030504020204" pitchFamily="34" charset="0"/>
                <a:cs typeface="Aharoni" panose="02010803020104030203" pitchFamily="2" charset="-79"/>
              </a:rPr>
              <a:t>    Wednesday DOL with justifications if not</a:t>
            </a:r>
          </a:p>
          <a:p>
            <a:r>
              <a:rPr lang="en-US" sz="3600" b="1" spc="50" dirty="0">
                <a:ln w="28575" cmpd="sng">
                  <a:solidFill>
                    <a:schemeClr val="bg1"/>
                  </a:solidFill>
                  <a:prstDash val="solid"/>
                </a:ln>
                <a:solidFill>
                  <a:srgbClr val="C00000"/>
                </a:solidFill>
                <a:effectLst>
                  <a:glow rad="38100">
                    <a:schemeClr val="accent1">
                      <a:alpha val="40000"/>
                    </a:schemeClr>
                  </a:glow>
                </a:effectLst>
                <a:latin typeface="Eras Bold ITC" panose="020B0907030504020204" pitchFamily="34" charset="0"/>
                <a:cs typeface="Aharoni" panose="02010803020104030203" pitchFamily="2" charset="-79"/>
              </a:rPr>
              <a:t> </a:t>
            </a:r>
            <a:r>
              <a:rPr lang="en-US" sz="3600" b="1" spc="50" dirty="0" smtClean="0">
                <a:ln w="28575" cmpd="sng">
                  <a:solidFill>
                    <a:schemeClr val="bg1"/>
                  </a:solidFill>
                  <a:prstDash val="solid"/>
                </a:ln>
                <a:solidFill>
                  <a:srgbClr val="C00000"/>
                </a:solidFill>
                <a:effectLst>
                  <a:glow rad="38100">
                    <a:schemeClr val="accent1">
                      <a:alpha val="40000"/>
                    </a:schemeClr>
                  </a:glow>
                </a:effectLst>
                <a:latin typeface="Eras Bold ITC" panose="020B0907030504020204" pitchFamily="34" charset="0"/>
                <a:cs typeface="Aharoni" panose="02010803020104030203" pitchFamily="2" charset="-79"/>
              </a:rPr>
              <a:t>    completed yesterday.</a:t>
            </a:r>
            <a:endParaRPr lang="en-US" sz="3600" b="1" spc="50" dirty="0">
              <a:ln w="28575" cmpd="sng">
                <a:solidFill>
                  <a:schemeClr val="bg1"/>
                </a:solidFill>
                <a:prstDash val="solid"/>
              </a:ln>
              <a:solidFill>
                <a:srgbClr val="C00000"/>
              </a:solidFill>
              <a:effectLst>
                <a:glow rad="38100">
                  <a:schemeClr val="accent1">
                    <a:alpha val="40000"/>
                  </a:schemeClr>
                </a:glow>
              </a:effectLst>
              <a:latin typeface="Eras Bold ITC" panose="020B0907030504020204" pitchFamily="34" charset="0"/>
              <a:cs typeface="Aharoni" panose="02010803020104030203" pitchFamily="2" charset="-79"/>
            </a:endParaRPr>
          </a:p>
        </p:txBody>
      </p:sp>
    </p:spTree>
    <p:extLst>
      <p:ext uri="{BB962C8B-B14F-4D97-AF65-F5344CB8AC3E}">
        <p14:creationId xmlns:p14="http://schemas.microsoft.com/office/powerpoint/2010/main" val="1898646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2603158"/>
          </a:xfrm>
        </p:spPr>
        <p:txBody>
          <a:bodyPr>
            <a:normAutofit fontScale="90000"/>
          </a:bodyPr>
          <a:lstStyle/>
          <a:p>
            <a:r>
              <a:rPr lang="en-US" dirty="0" smtClean="0"/>
              <a:t>1. Take out journal</a:t>
            </a:r>
            <a:br>
              <a:rPr lang="en-US" dirty="0" smtClean="0"/>
            </a:br>
            <a:r>
              <a:rPr lang="en-US" dirty="0" smtClean="0"/>
              <a:t>2. Write the question below at top of next empty page</a:t>
            </a:r>
            <a:br>
              <a:rPr lang="en-US" dirty="0" smtClean="0"/>
            </a:br>
            <a:r>
              <a:rPr lang="en-US" dirty="0" smtClean="0"/>
              <a:t>3. Write what you think the answer to the question is on</a:t>
            </a:r>
            <a:br>
              <a:rPr lang="en-US" dirty="0" smtClean="0"/>
            </a:br>
            <a:r>
              <a:rPr lang="en-US" dirty="0"/>
              <a:t> </a:t>
            </a:r>
            <a:r>
              <a:rPr lang="en-US" dirty="0" smtClean="0"/>
              <a:t>    your own</a:t>
            </a:r>
            <a:endParaRPr lang="en-US" dirty="0"/>
          </a:p>
        </p:txBody>
      </p:sp>
      <p:sp>
        <p:nvSpPr>
          <p:cNvPr id="3" name="Content Placeholder 2"/>
          <p:cNvSpPr>
            <a:spLocks noGrp="1"/>
          </p:cNvSpPr>
          <p:nvPr>
            <p:ph idx="1"/>
          </p:nvPr>
        </p:nvSpPr>
        <p:spPr>
          <a:xfrm>
            <a:off x="838200" y="2603157"/>
            <a:ext cx="10515600" cy="3573805"/>
          </a:xfrm>
        </p:spPr>
        <p:txBody>
          <a:bodyPr>
            <a:normAutofit/>
          </a:bodyPr>
          <a:lstStyle/>
          <a:p>
            <a:r>
              <a:rPr lang="en-US" sz="6000" dirty="0" smtClean="0"/>
              <a:t>If the speedometer on your car stopped working, how could you calculate how fast you were travelling?</a:t>
            </a:r>
            <a:endParaRPr lang="en-US" sz="6000" dirty="0"/>
          </a:p>
        </p:txBody>
      </p:sp>
    </p:spTree>
    <p:extLst>
      <p:ext uri="{BB962C8B-B14F-4D97-AF65-F5344CB8AC3E}">
        <p14:creationId xmlns:p14="http://schemas.microsoft.com/office/powerpoint/2010/main" val="24708477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969"/>
            <a:ext cx="10515600" cy="1325563"/>
          </a:xfrm>
        </p:spPr>
        <p:txBody>
          <a:bodyPr>
            <a:normAutofit fontScale="90000"/>
          </a:bodyPr>
          <a:lstStyle/>
          <a:p>
            <a:r>
              <a:rPr lang="en-US" dirty="0" smtClean="0"/>
              <a:t>Take 1 minute to pair/share your answer to the question with your small group at your table.</a:t>
            </a:r>
            <a:endParaRPr lang="en-US" dirty="0"/>
          </a:p>
        </p:txBody>
      </p:sp>
      <p:sp>
        <p:nvSpPr>
          <p:cNvPr id="3" name="Content Placeholder 2"/>
          <p:cNvSpPr>
            <a:spLocks noGrp="1"/>
          </p:cNvSpPr>
          <p:nvPr>
            <p:ph idx="1"/>
          </p:nvPr>
        </p:nvSpPr>
        <p:spPr>
          <a:xfrm>
            <a:off x="0" y="1357532"/>
            <a:ext cx="6738425" cy="5500467"/>
          </a:xfrm>
        </p:spPr>
        <p:txBody>
          <a:bodyPr>
            <a:normAutofit/>
          </a:bodyPr>
          <a:lstStyle/>
          <a:p>
            <a:r>
              <a:rPr lang="en-US" dirty="0" smtClean="0"/>
              <a:t>Draw a line under the what you thought the answer was</a:t>
            </a:r>
          </a:p>
          <a:p>
            <a:r>
              <a:rPr lang="en-US" dirty="0" smtClean="0"/>
              <a:t>Write “Small Group Share” on next line</a:t>
            </a:r>
          </a:p>
          <a:p>
            <a:r>
              <a:rPr lang="en-US" dirty="0" smtClean="0"/>
              <a:t>List ideas your group has to answer the question</a:t>
            </a:r>
          </a:p>
          <a:p>
            <a:r>
              <a:rPr lang="en-US" dirty="0" smtClean="0"/>
              <a:t>Draw a line under the “small group share” information</a:t>
            </a:r>
          </a:p>
          <a:p>
            <a:r>
              <a:rPr lang="en-US" dirty="0" smtClean="0"/>
              <a:t>As class discuss, record answers</a:t>
            </a:r>
          </a:p>
          <a:p>
            <a:r>
              <a:rPr lang="en-US" dirty="0" smtClean="0"/>
              <a:t>As watch video clip record new information to help answer the question.</a:t>
            </a:r>
          </a:p>
          <a:p>
            <a:r>
              <a:rPr lang="en-US" sz="2620" dirty="0" smtClean="0">
                <a:hlinkClick r:id="rId2"/>
              </a:rPr>
              <a:t>https://youtu.be/JZD3WlqtRyo</a:t>
            </a:r>
            <a:endParaRPr lang="en-US" sz="2620" dirty="0"/>
          </a:p>
        </p:txBody>
      </p:sp>
      <p:pic>
        <p:nvPicPr>
          <p:cNvPr id="4" name="Picture 3"/>
          <p:cNvPicPr>
            <a:picLocks noChangeAspect="1"/>
          </p:cNvPicPr>
          <p:nvPr/>
        </p:nvPicPr>
        <p:blipFill>
          <a:blip r:embed="rId3"/>
          <a:stretch>
            <a:fillRect/>
          </a:stretch>
        </p:blipFill>
        <p:spPr>
          <a:xfrm>
            <a:off x="6358596" y="1690688"/>
            <a:ext cx="5833403" cy="5167312"/>
          </a:xfrm>
          <a:prstGeom prst="rect">
            <a:avLst/>
          </a:prstGeom>
        </p:spPr>
      </p:pic>
      <p:sp>
        <p:nvSpPr>
          <p:cNvPr id="5" name="TextBox 4"/>
          <p:cNvSpPr txBox="1"/>
          <p:nvPr/>
        </p:nvSpPr>
        <p:spPr>
          <a:xfrm>
            <a:off x="7315200" y="2067951"/>
            <a:ext cx="4876799" cy="1477328"/>
          </a:xfrm>
          <a:prstGeom prst="rect">
            <a:avLst/>
          </a:prstGeom>
          <a:noFill/>
        </p:spPr>
        <p:txBody>
          <a:bodyPr wrap="square" rtlCol="0">
            <a:spAutoFit/>
          </a:bodyPr>
          <a:lstStyle/>
          <a:p>
            <a:r>
              <a:rPr lang="en-US" dirty="0" smtClean="0"/>
              <a:t>Nov. 12, 2015</a:t>
            </a:r>
          </a:p>
          <a:p>
            <a:r>
              <a:rPr lang="en-US" dirty="0" smtClean="0"/>
              <a:t>If the speedometer on your car stopped working, how could you calculate how fast you were travelling?</a:t>
            </a:r>
          </a:p>
          <a:p>
            <a:endParaRPr lang="en-US" dirty="0"/>
          </a:p>
        </p:txBody>
      </p:sp>
      <p:cxnSp>
        <p:nvCxnSpPr>
          <p:cNvPr id="9" name="Straight Connector 8"/>
          <p:cNvCxnSpPr/>
          <p:nvPr/>
        </p:nvCxnSpPr>
        <p:spPr>
          <a:xfrm flipV="1">
            <a:off x="7315200" y="4093698"/>
            <a:ext cx="4754880" cy="28136"/>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315200" y="4121834"/>
            <a:ext cx="4375052" cy="369332"/>
          </a:xfrm>
          <a:prstGeom prst="rect">
            <a:avLst/>
          </a:prstGeom>
          <a:noFill/>
        </p:spPr>
        <p:txBody>
          <a:bodyPr wrap="square" rtlCol="0">
            <a:spAutoFit/>
          </a:bodyPr>
          <a:lstStyle/>
          <a:p>
            <a:r>
              <a:rPr lang="en-US" dirty="0" smtClean="0"/>
              <a:t>Small Group Share</a:t>
            </a:r>
            <a:endParaRPr lang="en-US" dirty="0"/>
          </a:p>
        </p:txBody>
      </p:sp>
    </p:spTree>
    <p:extLst>
      <p:ext uri="{BB962C8B-B14F-4D97-AF65-F5344CB8AC3E}">
        <p14:creationId xmlns:p14="http://schemas.microsoft.com/office/powerpoint/2010/main" val="2062564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stretch>
            <a:fillRect/>
          </a:stretch>
        </p:blipFill>
        <p:spPr>
          <a:xfrm>
            <a:off x="0" y="1378634"/>
            <a:ext cx="4937760" cy="5655211"/>
          </a:xfrm>
          <a:prstGeom prst="rect">
            <a:avLst/>
          </a:prstGeom>
        </p:spPr>
      </p:pic>
      <p:sp>
        <p:nvSpPr>
          <p:cNvPr id="2" name="Title 1"/>
          <p:cNvSpPr>
            <a:spLocks noGrp="1"/>
          </p:cNvSpPr>
          <p:nvPr>
            <p:ph type="title"/>
          </p:nvPr>
        </p:nvSpPr>
        <p:spPr>
          <a:xfrm>
            <a:off x="0" y="1"/>
            <a:ext cx="12192000" cy="1690688"/>
          </a:xfrm>
        </p:spPr>
        <p:txBody>
          <a:bodyPr>
            <a:normAutofit fontScale="90000"/>
          </a:bodyPr>
          <a:lstStyle/>
          <a:p>
            <a:r>
              <a:rPr lang="en-US" dirty="0" smtClean="0"/>
              <a:t>Take out Please Do Now for today.</a:t>
            </a:r>
            <a:br>
              <a:rPr lang="en-US" dirty="0" smtClean="0"/>
            </a:br>
            <a:r>
              <a:rPr lang="en-US" dirty="0" smtClean="0"/>
              <a:t>As we go through the triangle, check your answers with mine (correct as needed)</a:t>
            </a:r>
            <a:endParaRPr lang="en-US" dirty="0"/>
          </a:p>
        </p:txBody>
      </p:sp>
      <p:pic>
        <p:nvPicPr>
          <p:cNvPr id="7" name="Picture 6"/>
          <p:cNvPicPr>
            <a:picLocks noChangeAspect="1"/>
          </p:cNvPicPr>
          <p:nvPr/>
        </p:nvPicPr>
        <p:blipFill>
          <a:blip r:embed="rId3"/>
          <a:stretch>
            <a:fillRect/>
          </a:stretch>
        </p:blipFill>
        <p:spPr>
          <a:xfrm>
            <a:off x="5050302" y="1690689"/>
            <a:ext cx="6963507" cy="4982525"/>
          </a:xfrm>
          <a:prstGeom prst="rect">
            <a:avLst/>
          </a:prstGeom>
        </p:spPr>
      </p:pic>
    </p:spTree>
    <p:extLst>
      <p:ext uri="{BB962C8B-B14F-4D97-AF65-F5344CB8AC3E}">
        <p14:creationId xmlns:p14="http://schemas.microsoft.com/office/powerpoint/2010/main" val="30719390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62707"/>
            <a:ext cx="12192000" cy="4149970"/>
          </a:xfrm>
        </p:spPr>
        <p:txBody>
          <a:bodyPr>
            <a:normAutofit fontScale="90000"/>
          </a:bodyPr>
          <a:lstStyle/>
          <a:p>
            <a:r>
              <a:rPr lang="en-US" dirty="0" smtClean="0"/>
              <a:t>1. Use the link below to determine how fast the cars are moving by completing a virtual lab.  </a:t>
            </a:r>
            <a:br>
              <a:rPr lang="en-US" dirty="0" smtClean="0"/>
            </a:br>
            <a:r>
              <a:rPr lang="en-US" dirty="0" smtClean="0"/>
              <a:t>2. Use the information gathered in the lab to complete the data table and comprehensive questions over how fast the car is moving.</a:t>
            </a:r>
            <a:br>
              <a:rPr lang="en-US" dirty="0" smtClean="0"/>
            </a:br>
            <a:r>
              <a:rPr lang="en-US" dirty="0" smtClean="0"/>
              <a:t>3. Use the triangle from the please do now to assist with the lab.</a:t>
            </a:r>
            <a:endParaRPr lang="en-US" dirty="0"/>
          </a:p>
        </p:txBody>
      </p:sp>
      <p:sp>
        <p:nvSpPr>
          <p:cNvPr id="3" name="Content Placeholder 2"/>
          <p:cNvSpPr>
            <a:spLocks noGrp="1"/>
          </p:cNvSpPr>
          <p:nvPr>
            <p:ph idx="1"/>
          </p:nvPr>
        </p:nvSpPr>
        <p:spPr>
          <a:xfrm>
            <a:off x="838200" y="4712677"/>
            <a:ext cx="10515600" cy="1464286"/>
          </a:xfrm>
        </p:spPr>
        <p:txBody>
          <a:bodyPr/>
          <a:lstStyle/>
          <a:p>
            <a:r>
              <a:rPr lang="en-US" dirty="0" smtClean="0">
                <a:hlinkClick r:id="rId2"/>
              </a:rPr>
              <a:t>http://glencoe.com/sites/common_assets/science/virtual_labs/E12/E12.html</a:t>
            </a:r>
            <a:endParaRPr lang="en-US" dirty="0"/>
          </a:p>
        </p:txBody>
      </p:sp>
    </p:spTree>
    <p:extLst>
      <p:ext uri="{BB962C8B-B14F-4D97-AF65-F5344CB8AC3E}">
        <p14:creationId xmlns:p14="http://schemas.microsoft.com/office/powerpoint/2010/main" val="37978111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27905"/>
          </a:xfrm>
        </p:spPr>
        <p:txBody>
          <a:bodyPr>
            <a:normAutofit fontScale="90000"/>
          </a:bodyPr>
          <a:lstStyle/>
          <a:p>
            <a:r>
              <a:rPr lang="en-US" dirty="0" smtClean="0"/>
              <a:t>In the video on how to determine how fast a car is going they talked about using _____ to assist you.</a:t>
            </a:r>
            <a:endParaRPr lang="en-US" dirty="0"/>
          </a:p>
        </p:txBody>
      </p:sp>
      <p:sp>
        <p:nvSpPr>
          <p:cNvPr id="3" name="Content Placeholder 2"/>
          <p:cNvSpPr>
            <a:spLocks noGrp="1"/>
          </p:cNvSpPr>
          <p:nvPr>
            <p:ph idx="1"/>
          </p:nvPr>
        </p:nvSpPr>
        <p:spPr>
          <a:xfrm>
            <a:off x="-1" y="1280160"/>
            <a:ext cx="12013809" cy="5577839"/>
          </a:xfrm>
        </p:spPr>
        <p:txBody>
          <a:bodyPr/>
          <a:lstStyle/>
          <a:p>
            <a:r>
              <a:rPr lang="en-US" dirty="0" smtClean="0"/>
              <a:t>Follow along with power point link  to complete “How to Distance / Time Graphs Practice”</a:t>
            </a:r>
          </a:p>
          <a:p>
            <a:r>
              <a:rPr lang="en-US" dirty="0" smtClean="0"/>
              <a:t>Location of Link…</a:t>
            </a:r>
          </a:p>
          <a:p>
            <a:pPr lvl="1"/>
            <a:r>
              <a:rPr lang="en-US" sz="2800" dirty="0" smtClean="0"/>
              <a:t>1. Type in </a:t>
            </a:r>
            <a:r>
              <a:rPr lang="en-US" sz="2800" dirty="0" smtClean="0">
                <a:hlinkClick r:id="rId2"/>
              </a:rPr>
              <a:t>www.coachpease.com</a:t>
            </a:r>
            <a:r>
              <a:rPr lang="en-US" sz="2800" dirty="0" smtClean="0"/>
              <a:t> into URL line on chrome book</a:t>
            </a:r>
          </a:p>
          <a:p>
            <a:pPr lvl="1"/>
            <a:r>
              <a:rPr lang="en-US" sz="2800" dirty="0" smtClean="0"/>
              <a:t>2. Click on the 3</a:t>
            </a:r>
            <a:r>
              <a:rPr lang="en-US" sz="2800" baseline="30000" dirty="0" smtClean="0"/>
              <a:t>rd</a:t>
            </a:r>
            <a:r>
              <a:rPr lang="en-US" sz="2800" dirty="0" smtClean="0"/>
              <a:t> 6 Weeks Link</a:t>
            </a:r>
          </a:p>
          <a:p>
            <a:pPr lvl="1"/>
            <a:r>
              <a:rPr lang="en-US" sz="2800" dirty="0" smtClean="0"/>
              <a:t>3. Scroll down to the “Distance Time Graphs” file under 6</a:t>
            </a:r>
            <a:r>
              <a:rPr lang="en-US" sz="2800" baseline="30000" dirty="0" smtClean="0"/>
              <a:t>th</a:t>
            </a:r>
            <a:r>
              <a:rPr lang="en-US" sz="2800" dirty="0" smtClean="0"/>
              <a:t> Grade 2015-16</a:t>
            </a:r>
          </a:p>
          <a:p>
            <a:pPr lvl="1"/>
            <a:r>
              <a:rPr lang="en-US" sz="2800" dirty="0" smtClean="0"/>
              <a:t>4. Click on the link “Distance Time Graphs”</a:t>
            </a:r>
          </a:p>
          <a:p>
            <a:pPr lvl="1"/>
            <a:r>
              <a:rPr lang="en-US" sz="2800" dirty="0" smtClean="0"/>
              <a:t>5. Collect Handout from Teacher as loads</a:t>
            </a:r>
          </a:p>
          <a:p>
            <a:pPr lvl="1"/>
            <a:r>
              <a:rPr lang="en-US" sz="2800" dirty="0" smtClean="0"/>
              <a:t>6. Once loads click on “present” in upper right corner </a:t>
            </a:r>
          </a:p>
          <a:p>
            <a:pPr lvl="1"/>
            <a:r>
              <a:rPr lang="en-US" sz="2800" dirty="0" smtClean="0"/>
              <a:t>7. Begin completing the note outline / practice page.</a:t>
            </a:r>
          </a:p>
          <a:p>
            <a:pPr lvl="1"/>
            <a:endParaRPr lang="en-US" sz="2800" dirty="0" smtClean="0"/>
          </a:p>
          <a:p>
            <a:endParaRPr lang="en-US" dirty="0"/>
          </a:p>
          <a:p>
            <a:endParaRPr lang="en-US" dirty="0"/>
          </a:p>
        </p:txBody>
      </p:sp>
      <p:sp>
        <p:nvSpPr>
          <p:cNvPr id="4" name="Rectangle 3"/>
          <p:cNvSpPr/>
          <p:nvPr/>
        </p:nvSpPr>
        <p:spPr>
          <a:xfrm>
            <a:off x="6879101" y="381575"/>
            <a:ext cx="1578144" cy="646331"/>
          </a:xfrm>
          <a:prstGeom prst="rect">
            <a:avLst/>
          </a:prstGeom>
          <a:noFill/>
        </p:spPr>
        <p:txBody>
          <a:bodyPr wrap="square" lIns="91440" tIns="45720" rIns="91440" bIns="45720">
            <a:spAutoFit/>
          </a:bodyPr>
          <a:lstStyle/>
          <a:p>
            <a:pPr algn="ctr"/>
            <a:r>
              <a:rPr lang="en-US" sz="36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graphs</a:t>
            </a:r>
            <a:endParaRPr lang="en-US" sz="36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23420785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376</Words>
  <Application>Microsoft Office PowerPoint</Application>
  <PresentationFormat>Widescreen</PresentationFormat>
  <Paragraphs>40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Aharoni</vt:lpstr>
      <vt:lpstr>Arial</vt:lpstr>
      <vt:lpstr>Calibri</vt:lpstr>
      <vt:lpstr>Calibri Light</vt:lpstr>
      <vt:lpstr>CHUCK</vt:lpstr>
      <vt:lpstr>Eras Bold ITC</vt:lpstr>
      <vt:lpstr>Office Theme</vt:lpstr>
      <vt:lpstr>Please Do Now / Nov. 12, 2015</vt:lpstr>
      <vt:lpstr>1. Take out journal 2. Write the question below at top of next empty page 3. Write what you think the answer to the question is on      your own</vt:lpstr>
      <vt:lpstr>Take 1 minute to pair/share your answer to the question with your small group at your table.</vt:lpstr>
      <vt:lpstr>Take out Please Do Now for today. As we go through the triangle, check your answers with mine (correct as needed)</vt:lpstr>
      <vt:lpstr>1. Use the link below to determine how fast the cars are moving by completing a virtual lab.   2. Use the information gathered in the lab to complete the data table and comprehensive questions over how fast the car is moving. 3. Use the triangle from the please do now to assist with the lab.</vt:lpstr>
      <vt:lpstr>In the video on how to determine how fast a car is going they talked about using _____ to assist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Katherine Pease</dc:creator>
  <cp:lastModifiedBy>Katherine Pease</cp:lastModifiedBy>
  <cp:revision>12</cp:revision>
  <dcterms:created xsi:type="dcterms:W3CDTF">2015-11-12T03:00:53Z</dcterms:created>
  <dcterms:modified xsi:type="dcterms:W3CDTF">2015-11-12T04:28:43Z</dcterms:modified>
</cp:coreProperties>
</file>