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1"/>
  </p:notesMasterIdLst>
  <p:handoutMasterIdLst>
    <p:handoutMasterId r:id="rId82"/>
  </p:handoutMasterIdLst>
  <p:sldIdLst>
    <p:sldId id="5475" r:id="rId2"/>
    <p:sldId id="5335" r:id="rId3"/>
    <p:sldId id="4653" r:id="rId4"/>
    <p:sldId id="4654" r:id="rId5"/>
    <p:sldId id="4655" r:id="rId6"/>
    <p:sldId id="4656" r:id="rId7"/>
    <p:sldId id="4945" r:id="rId8"/>
    <p:sldId id="5231" r:id="rId9"/>
    <p:sldId id="5186" r:id="rId10"/>
    <p:sldId id="5193" r:id="rId11"/>
    <p:sldId id="5209" r:id="rId12"/>
    <p:sldId id="5196" r:id="rId13"/>
    <p:sldId id="5197" r:id="rId14"/>
    <p:sldId id="5203" r:id="rId15"/>
    <p:sldId id="5202" r:id="rId16"/>
    <p:sldId id="5201" r:id="rId17"/>
    <p:sldId id="5200" r:id="rId18"/>
    <p:sldId id="5204" r:id="rId19"/>
    <p:sldId id="5199" r:id="rId20"/>
    <p:sldId id="5205" r:id="rId21"/>
    <p:sldId id="5198" r:id="rId22"/>
    <p:sldId id="5210" r:id="rId23"/>
    <p:sldId id="5221" r:id="rId24"/>
    <p:sldId id="5227" r:id="rId25"/>
    <p:sldId id="5226" r:id="rId26"/>
    <p:sldId id="5228" r:id="rId27"/>
    <p:sldId id="5229" r:id="rId28"/>
    <p:sldId id="5225" r:id="rId29"/>
    <p:sldId id="5232" r:id="rId30"/>
    <p:sldId id="5233" r:id="rId31"/>
    <p:sldId id="5235" r:id="rId32"/>
    <p:sldId id="5251" r:id="rId33"/>
    <p:sldId id="5261" r:id="rId34"/>
    <p:sldId id="5263" r:id="rId35"/>
    <p:sldId id="5265" r:id="rId36"/>
    <p:sldId id="5267" r:id="rId37"/>
    <p:sldId id="5268" r:id="rId38"/>
    <p:sldId id="5270" r:id="rId39"/>
    <p:sldId id="5273" r:id="rId40"/>
    <p:sldId id="5275" r:id="rId41"/>
    <p:sldId id="5277" r:id="rId42"/>
    <p:sldId id="5279" r:id="rId43"/>
    <p:sldId id="5281" r:id="rId44"/>
    <p:sldId id="5334" r:id="rId45"/>
    <p:sldId id="5269" r:id="rId46"/>
    <p:sldId id="5285" r:id="rId47"/>
    <p:sldId id="5284" r:id="rId48"/>
    <p:sldId id="5283" r:id="rId49"/>
    <p:sldId id="5282" r:id="rId50"/>
    <p:sldId id="5289" r:id="rId51"/>
    <p:sldId id="5301" r:id="rId52"/>
    <p:sldId id="5484" r:id="rId53"/>
    <p:sldId id="5487" r:id="rId54"/>
    <p:sldId id="5488" r:id="rId55"/>
    <p:sldId id="5489" r:id="rId56"/>
    <p:sldId id="5490" r:id="rId57"/>
    <p:sldId id="5491" r:id="rId58"/>
    <p:sldId id="5492" r:id="rId59"/>
    <p:sldId id="5493" r:id="rId60"/>
    <p:sldId id="5494" r:id="rId61"/>
    <p:sldId id="5495" r:id="rId62"/>
    <p:sldId id="5496" r:id="rId63"/>
    <p:sldId id="5497" r:id="rId64"/>
    <p:sldId id="5498" r:id="rId65"/>
    <p:sldId id="5499" r:id="rId66"/>
    <p:sldId id="5500" r:id="rId67"/>
    <p:sldId id="5501" r:id="rId68"/>
    <p:sldId id="5502" r:id="rId69"/>
    <p:sldId id="5503" r:id="rId70"/>
    <p:sldId id="5504" r:id="rId71"/>
    <p:sldId id="5505" r:id="rId72"/>
    <p:sldId id="5506" r:id="rId73"/>
    <p:sldId id="5507" r:id="rId74"/>
    <p:sldId id="5508" r:id="rId75"/>
    <p:sldId id="5509" r:id="rId76"/>
    <p:sldId id="5510" r:id="rId77"/>
    <p:sldId id="5511" r:id="rId78"/>
    <p:sldId id="5512" r:id="rId79"/>
    <p:sldId id="5513" r:id="rId80"/>
  </p:sldIdLst>
  <p:sldSz cx="9144000" cy="6858000" type="screen4x3"/>
  <p:notesSz cx="6858000" cy="9144000"/>
  <p:defaultTextStyle>
    <a:defPPr>
      <a:defRPr lang="en-US"/>
    </a:defPPr>
    <a:lvl1pPr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9966"/>
    <a:srgbClr val="FF5050"/>
    <a:srgbClr val="9966FF"/>
    <a:srgbClr val="FFCC99"/>
    <a:srgbClr val="996633"/>
    <a:srgbClr val="66FFCC"/>
    <a:srgbClr val="9900FF"/>
    <a:srgbClr val="66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7" autoAdjust="0"/>
    <p:restoredTop sz="97694" autoAdjust="0"/>
  </p:normalViewPr>
  <p:slideViewPr>
    <p:cSldViewPr>
      <p:cViewPr varScale="1">
        <p:scale>
          <a:sx n="90" d="100"/>
          <a:sy n="90" d="100"/>
        </p:scale>
        <p:origin x="-12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1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25415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E9646C9E-735A-4A9D-B9EF-22BEEAE3F089}" type="slidenum">
              <a:rPr lang="en-US"/>
              <a:pPr>
                <a:defRPr/>
              </a:pPr>
              <a:t>‹#›</a:t>
            </a:fld>
            <a:endParaRPr lang="en-US"/>
          </a:p>
        </p:txBody>
      </p:sp>
    </p:spTree>
    <p:extLst>
      <p:ext uri="{BB962C8B-B14F-4D97-AF65-F5344CB8AC3E}">
        <p14:creationId xmlns:p14="http://schemas.microsoft.com/office/powerpoint/2010/main" val="148001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7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608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7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47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1C8DA872-17EF-4679-8A7D-7006CE1B6814}" type="slidenum">
              <a:rPr lang="en-US"/>
              <a:pPr>
                <a:defRPr/>
              </a:pPr>
              <a:t>‹#›</a:t>
            </a:fld>
            <a:endParaRPr lang="en-US"/>
          </a:p>
        </p:txBody>
      </p:sp>
    </p:spTree>
    <p:extLst>
      <p:ext uri="{BB962C8B-B14F-4D97-AF65-F5344CB8AC3E}">
        <p14:creationId xmlns:p14="http://schemas.microsoft.com/office/powerpoint/2010/main" val="905064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A431D3-755A-41E2-B873-D1C263D65B7E}" type="slidenum">
              <a:rPr lang="en-US"/>
              <a:pPr>
                <a:defRPr/>
              </a:pPr>
              <a:t>‹#›</a:t>
            </a:fld>
            <a:endParaRPr lang="en-US"/>
          </a:p>
        </p:txBody>
      </p:sp>
    </p:spTree>
    <p:extLst>
      <p:ext uri="{BB962C8B-B14F-4D97-AF65-F5344CB8AC3E}">
        <p14:creationId xmlns:p14="http://schemas.microsoft.com/office/powerpoint/2010/main" val="254078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AB343-0750-452A-AE54-03939387A21F}" type="slidenum">
              <a:rPr lang="en-US"/>
              <a:pPr>
                <a:defRPr/>
              </a:pPr>
              <a:t>‹#›</a:t>
            </a:fld>
            <a:endParaRPr lang="en-US"/>
          </a:p>
        </p:txBody>
      </p:sp>
    </p:spTree>
    <p:extLst>
      <p:ext uri="{BB962C8B-B14F-4D97-AF65-F5344CB8AC3E}">
        <p14:creationId xmlns:p14="http://schemas.microsoft.com/office/powerpoint/2010/main" val="362105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C079CB-DB38-431E-BCB8-12FFB6928433}" type="slidenum">
              <a:rPr lang="en-US"/>
              <a:pPr>
                <a:defRPr/>
              </a:pPr>
              <a:t>‹#›</a:t>
            </a:fld>
            <a:endParaRPr lang="en-US"/>
          </a:p>
        </p:txBody>
      </p:sp>
    </p:spTree>
    <p:extLst>
      <p:ext uri="{BB962C8B-B14F-4D97-AF65-F5344CB8AC3E}">
        <p14:creationId xmlns:p14="http://schemas.microsoft.com/office/powerpoint/2010/main" val="141856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3CEC8E-71F0-4786-A489-EBB3E0467CFE}" type="slidenum">
              <a:rPr lang="en-US"/>
              <a:pPr>
                <a:defRPr/>
              </a:pPr>
              <a:t>‹#›</a:t>
            </a:fld>
            <a:endParaRPr lang="en-US"/>
          </a:p>
        </p:txBody>
      </p:sp>
    </p:spTree>
    <p:extLst>
      <p:ext uri="{BB962C8B-B14F-4D97-AF65-F5344CB8AC3E}">
        <p14:creationId xmlns:p14="http://schemas.microsoft.com/office/powerpoint/2010/main" val="132714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3F5504-FEE1-408A-87F1-B143E039F894}" type="slidenum">
              <a:rPr lang="en-US"/>
              <a:pPr>
                <a:defRPr/>
              </a:pPr>
              <a:t>‹#›</a:t>
            </a:fld>
            <a:endParaRPr lang="en-US"/>
          </a:p>
        </p:txBody>
      </p:sp>
    </p:spTree>
    <p:extLst>
      <p:ext uri="{BB962C8B-B14F-4D97-AF65-F5344CB8AC3E}">
        <p14:creationId xmlns:p14="http://schemas.microsoft.com/office/powerpoint/2010/main" val="140661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52E55-466F-4C5D-B307-672305A651C7}" type="slidenum">
              <a:rPr lang="en-US"/>
              <a:pPr>
                <a:defRPr/>
              </a:pPr>
              <a:t>‹#›</a:t>
            </a:fld>
            <a:endParaRPr lang="en-US"/>
          </a:p>
        </p:txBody>
      </p:sp>
    </p:spTree>
    <p:extLst>
      <p:ext uri="{BB962C8B-B14F-4D97-AF65-F5344CB8AC3E}">
        <p14:creationId xmlns:p14="http://schemas.microsoft.com/office/powerpoint/2010/main" val="198984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5E1E6-1019-40C2-BD28-7B83C94438A6}" type="slidenum">
              <a:rPr lang="en-US"/>
              <a:pPr>
                <a:defRPr/>
              </a:pPr>
              <a:t>‹#›</a:t>
            </a:fld>
            <a:endParaRPr lang="en-US"/>
          </a:p>
        </p:txBody>
      </p:sp>
    </p:spTree>
    <p:extLst>
      <p:ext uri="{BB962C8B-B14F-4D97-AF65-F5344CB8AC3E}">
        <p14:creationId xmlns:p14="http://schemas.microsoft.com/office/powerpoint/2010/main" val="293927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C4DB2-380D-492D-AA03-860DFAB2D199}" type="slidenum">
              <a:rPr lang="en-US"/>
              <a:pPr>
                <a:defRPr/>
              </a:pPr>
              <a:t>‹#›</a:t>
            </a:fld>
            <a:endParaRPr lang="en-US"/>
          </a:p>
        </p:txBody>
      </p:sp>
    </p:spTree>
    <p:extLst>
      <p:ext uri="{BB962C8B-B14F-4D97-AF65-F5344CB8AC3E}">
        <p14:creationId xmlns:p14="http://schemas.microsoft.com/office/powerpoint/2010/main" val="331991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625AF0-7B9B-40E7-A57E-721AEA3393BD}" type="slidenum">
              <a:rPr lang="en-US"/>
              <a:pPr>
                <a:defRPr/>
              </a:pPr>
              <a:t>‹#›</a:t>
            </a:fld>
            <a:endParaRPr lang="en-US"/>
          </a:p>
        </p:txBody>
      </p:sp>
    </p:spTree>
    <p:extLst>
      <p:ext uri="{BB962C8B-B14F-4D97-AF65-F5344CB8AC3E}">
        <p14:creationId xmlns:p14="http://schemas.microsoft.com/office/powerpoint/2010/main" val="190532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7D4E98-D969-4E6F-9FD9-9EA2A7F98E98}" type="slidenum">
              <a:rPr lang="en-US"/>
              <a:pPr>
                <a:defRPr/>
              </a:pPr>
              <a:t>‹#›</a:t>
            </a:fld>
            <a:endParaRPr lang="en-US"/>
          </a:p>
        </p:txBody>
      </p:sp>
    </p:spTree>
    <p:extLst>
      <p:ext uri="{BB962C8B-B14F-4D97-AF65-F5344CB8AC3E}">
        <p14:creationId xmlns:p14="http://schemas.microsoft.com/office/powerpoint/2010/main" val="223916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B8070B-2F9C-4CA4-A40A-80C0F826EBDA}" type="slidenum">
              <a:rPr lang="en-US"/>
              <a:pPr>
                <a:defRPr/>
              </a:pPr>
              <a:t>‹#›</a:t>
            </a:fld>
            <a:endParaRPr lang="en-US"/>
          </a:p>
        </p:txBody>
      </p:sp>
    </p:spTree>
    <p:extLst>
      <p:ext uri="{BB962C8B-B14F-4D97-AF65-F5344CB8AC3E}">
        <p14:creationId xmlns:p14="http://schemas.microsoft.com/office/powerpoint/2010/main" val="125094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BF947-6CF6-4C47-B857-45178C36BB84}" type="slidenum">
              <a:rPr lang="en-US"/>
              <a:pPr>
                <a:defRPr/>
              </a:pPr>
              <a:t>‹#›</a:t>
            </a:fld>
            <a:endParaRPr lang="en-US"/>
          </a:p>
        </p:txBody>
      </p:sp>
    </p:spTree>
    <p:extLst>
      <p:ext uri="{BB962C8B-B14F-4D97-AF65-F5344CB8AC3E}">
        <p14:creationId xmlns:p14="http://schemas.microsoft.com/office/powerpoint/2010/main" val="416360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FCA94B-6F3A-49C7-BC36-582574D83084}" type="slidenum">
              <a:rPr lang="en-US"/>
              <a:pPr>
                <a:defRPr/>
              </a:pPr>
              <a:t>‹#›</a:t>
            </a:fld>
            <a:endParaRPr lang="en-US"/>
          </a:p>
        </p:txBody>
      </p:sp>
    </p:spTree>
    <p:extLst>
      <p:ext uri="{BB962C8B-B14F-4D97-AF65-F5344CB8AC3E}">
        <p14:creationId xmlns:p14="http://schemas.microsoft.com/office/powerpoint/2010/main" val="338048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882EF35-244B-4072-B464-61F88977A76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88" r:id="rId1"/>
    <p:sldLayoutId id="2147484187" r:id="rId2"/>
    <p:sldLayoutId id="2147484186" r:id="rId3"/>
    <p:sldLayoutId id="2147484185" r:id="rId4"/>
    <p:sldLayoutId id="2147484184" r:id="rId5"/>
    <p:sldLayoutId id="2147484183" r:id="rId6"/>
    <p:sldLayoutId id="2147484182" r:id="rId7"/>
    <p:sldLayoutId id="2147484181" r:id="rId8"/>
    <p:sldLayoutId id="2147484180" r:id="rId9"/>
    <p:sldLayoutId id="2147484179" r:id="rId10"/>
    <p:sldLayoutId id="2147484178" r:id="rId11"/>
    <p:sldLayoutId id="2147484177" r:id="rId12"/>
    <p:sldLayoutId id="21474841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teacherspayteachers.com/Product/Ecology-Unit-Animal-Interactions-117620"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www.teacherspayteachers.com/Product/Biodiversity-Lesson-Population-Sampling-117784" TargetMode="External"/><Relationship Id="rId13" Type="http://schemas.openxmlformats.org/officeDocument/2006/relationships/hyperlink" Target="http://www.teacherspayteachers.com/Product/Exotic-Species-Lesson-117844" TargetMode="External"/><Relationship Id="rId3" Type="http://schemas.openxmlformats.org/officeDocument/2006/relationships/hyperlink" Target="http://www.teacherspayteachers.com/Product/Ecology-Unit-Animal-Interactions-117620" TargetMode="External"/><Relationship Id="rId7" Type="http://schemas.openxmlformats.org/officeDocument/2006/relationships/hyperlink" Target="http://www.teacherspayteachers.com/Product/Food-Web-Lesson-Predator-and-Prey-Cycles-117781" TargetMode="External"/><Relationship Id="rId12" Type="http://schemas.openxmlformats.org/officeDocument/2006/relationships/hyperlink" Target="http://www.teacherspayteachers.com/Product/Symbiosis-Lesson-117808"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hyperlink" Target="http://www.teacherspayteachers.com/Product/Animal-Habitat-Lesson-159116" TargetMode="External"/><Relationship Id="rId11" Type="http://schemas.openxmlformats.org/officeDocument/2006/relationships/hyperlink" Target="http://www.teacherspayteachers.com/Product/Ecology-Camouflage-and-Mimicry-Quiz-Game-1041559" TargetMode="External"/><Relationship Id="rId5" Type="http://schemas.openxmlformats.org/officeDocument/2006/relationships/hyperlink" Target="http://www.teacherspayteachers.com/Product/Ecosystems-Levels-of-Organization-Lesson-117763" TargetMode="External"/><Relationship Id="rId15" Type="http://schemas.openxmlformats.org/officeDocument/2006/relationships/hyperlink" Target="http://www.teacherspayteachers.com/Product/Food-Web-Ecology-Crossword-Puzzle-245563" TargetMode="External"/><Relationship Id="rId10" Type="http://schemas.openxmlformats.org/officeDocument/2006/relationships/hyperlink" Target="http://www.teacherspayteachers.com/Product/Animal-Adaptations-Lesson-Camouflage-and-Mimicry-117796" TargetMode="External"/><Relationship Id="rId4" Type="http://schemas.openxmlformats.org/officeDocument/2006/relationships/hyperlink" Target="http://www.teacherspayteachers.com/Product/Ecology-Homework-Animal-Interactions-121333" TargetMode="External"/><Relationship Id="rId9" Type="http://schemas.openxmlformats.org/officeDocument/2006/relationships/hyperlink" Target="http://www.teacherspayteachers.com/Product/Community-Ecology-Lesson-Animal-Competition-117776" TargetMode="External"/><Relationship Id="rId14" Type="http://schemas.openxmlformats.org/officeDocument/2006/relationships/hyperlink" Target="http://www.teacherspayteachers.com/Product/Ecology-Symbiosis-Quiz-Game-Invasive-Exotic-Species-1041611"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learningcenter.nsta.org/browse_journals.aspx?journal=tst" TargetMode="External"/><Relationship Id="rId2" Type="http://schemas.openxmlformats.org/officeDocument/2006/relationships/hyperlink" Target="http://www.nabt.org/websites/institution/index.php?p=1"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6.jpeg"/><Relationship Id="rId4" Type="http://schemas.openxmlformats.org/officeDocument/2006/relationships/image" Target="../media/image45.jpeg"/></Relationships>
</file>

<file path=ppt/slides/_rels/slide6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www.teacherspayteachers.com/Product/Astronomy-Unit-Homework-120394" TargetMode="External"/><Relationship Id="rId7" Type="http://schemas.openxmlformats.org/officeDocument/2006/relationships/hyperlink" Target="http://www.teacherspayteachers.com/Product/Rivers-Lakes-and-Water-Quality-Unit-Homework-121275" TargetMode="External"/><Relationship Id="rId2" Type="http://schemas.openxmlformats.org/officeDocument/2006/relationships/hyperlink" Target="http://www.teacherspayteachers.com/Product/Geology-Unit-Homework-121562"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Water-Unit-Homework-120697" TargetMode="External"/><Relationship Id="rId5" Type="http://schemas.openxmlformats.org/officeDocument/2006/relationships/hyperlink" Target="http://www.teacherspayteachers.com/Product/Soil-Science-Erosion-Ice-Ages-and-Glaciers-Unit-Homework-120894" TargetMode="External"/><Relationship Id="rId4" Type="http://schemas.openxmlformats.org/officeDocument/2006/relationships/hyperlink" Target="http://www.teacherspayteachers.com/Product/Weather-and-Climate-Unit-Homework-120604"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www.teacherspayteachers.com/Product/Cell-Unit-Homework-121344" TargetMode="External"/><Relationship Id="rId13" Type="http://schemas.openxmlformats.org/officeDocument/2006/relationships/hyperlink" Target="http://www.teacherspayteachers.com/Product/Food-Chain-Unit-Homework-121331" TargetMode="External"/><Relationship Id="rId3" Type="http://schemas.openxmlformats.org/officeDocument/2006/relationships/hyperlink" Target="http://www.teacherspayteachers.com/Product/Newtons-Laws-Forces-in-Motion-Simple-Machines-Unit-Homework-120084" TargetMode="External"/><Relationship Id="rId7" Type="http://schemas.openxmlformats.org/officeDocument/2006/relationships/hyperlink" Target="http://www.teacherspayteachers.com/Product/DNA-and-Genetics-Unit-Homework-122808" TargetMode="External"/><Relationship Id="rId12" Type="http://schemas.openxmlformats.org/officeDocument/2006/relationships/hyperlink" Target="http://www.teacherspayteachers.com/Product/Botany-Plants-Unit-Homework-121339" TargetMode="External"/><Relationship Id="rId2" Type="http://schemas.openxmlformats.org/officeDocument/2006/relationships/hyperlink" Target="http://www.teacherspayteachers.com/Product/Science-Skills-Unit-Homework-119990" TargetMode="Externa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www.teacherspayteachers.com/Product/Anatomy-Human-Body-and-Health-Unit-Homework-152384" TargetMode="External"/><Relationship Id="rId11" Type="http://schemas.openxmlformats.org/officeDocument/2006/relationships/hyperlink" Target="http://www.teacherspayteachers.com/Product/Evolution-and-Natural-Selection-Unit-Homework-121469" TargetMode="External"/><Relationship Id="rId5" Type="http://schemas.openxmlformats.org/officeDocument/2006/relationships/hyperlink" Target="http://www.teacherspayteachers.com/Product/Atoms-and-Periodic-Table-Homework-120000" TargetMode="External"/><Relationship Id="rId15" Type="http://schemas.openxmlformats.org/officeDocument/2006/relationships/hyperlink" Target="http://www.teacherspayteachers.com/Product/Ecology-Unit-Homework-Nonliving-Factors-and-Cycles-121337" TargetMode="External"/><Relationship Id="rId10" Type="http://schemas.openxmlformats.org/officeDocument/2006/relationships/hyperlink" Target="http://www.teacherspayteachers.com/Product/Taxonomy-and-Classification-Unit-Homework-123382" TargetMode="External"/><Relationship Id="rId4" Type="http://schemas.openxmlformats.org/officeDocument/2006/relationships/hyperlink" Target="http://www.teacherspayteachers.com/Product/Matter-Energy-and-the-Environment-Unit-Homework-120316" TargetMode="External"/><Relationship Id="rId9" Type="http://schemas.openxmlformats.org/officeDocument/2006/relationships/hyperlink" Target="http://www.teacherspayteachers.com/Product/Diseases-Unit-Homework-Virus-Bacteria-251512" TargetMode="External"/><Relationship Id="rId14" Type="http://schemas.openxmlformats.org/officeDocument/2006/relationships/hyperlink" Target="http://www.teacherspayteachers.com/Product/Ecology-Homework-Animal-Interactions-121333" TargetMode="External"/></Relationships>
</file>

<file path=ppt/slides/_rels/slide6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www.teacherspayteachers.com/Product/Physical-Science-Curriculum-596485" TargetMode="External"/><Relationship Id="rId7" Type="http://schemas.openxmlformats.org/officeDocument/2006/relationships/hyperlink" Target="http://www.teacherspayteachers.com/Product/Earth-Science-Curriculum-590950" TargetMode="Externa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hyperlink" Target="http://www.teacherspayteachers.com/Product/Life-Science-Curriculum-601267" TargetMode="External"/><Relationship Id="rId4" Type="http://schemas.openxmlformats.org/officeDocument/2006/relationships/image" Target="../media/image48.jpeg"/></Relationships>
</file>

<file path=ppt/slides/_rels/slide69.xml.rels><?xml version="1.0" encoding="UTF-8" standalone="yes"?>
<Relationships xmlns="http://schemas.openxmlformats.org/package/2006/relationships"><Relationship Id="rId8" Type="http://schemas.openxmlformats.org/officeDocument/2006/relationships/hyperlink" Target="http://www.teacherspayteachers.com/Product/Cells-Cellular-Organelles-Lesson-119087" TargetMode="External"/><Relationship Id="rId13" Type="http://schemas.openxmlformats.org/officeDocument/2006/relationships/hyperlink" Target="http://www.teacherspayteachers.com/Product/Cell-Unit-Homework-121344" TargetMode="External"/><Relationship Id="rId18" Type="http://schemas.openxmlformats.org/officeDocument/2006/relationships/hyperlink" Target="http://www.teacherspayteachers.com/Product/Cell-Division-Quiz-Game-Mitosis-Cancer-136725" TargetMode="External"/><Relationship Id="rId26" Type="http://schemas.openxmlformats.org/officeDocument/2006/relationships/hyperlink" Target="http://www.teacherspayteachers.com/Product/Anatomy-Organization-Skeletal-Muscular-Systems-Human-Body-Quiz-204924" TargetMode="External"/><Relationship Id="rId39" Type="http://schemas.openxmlformats.org/officeDocument/2006/relationships/hyperlink" Target="http://www.teacherspayteachers.com/Product/Human-Reproductive-System-Fertilization-Sperm-Egg-Lesson-153354" TargetMode="External"/><Relationship Id="rId3" Type="http://schemas.openxmlformats.org/officeDocument/2006/relationships/hyperlink" Target="http://www.teacherspayteachers.com/Product/Cell-Lesson-Cheek-and-Onion-Cell-Cell-Theory-251829" TargetMode="External"/><Relationship Id="rId21" Type="http://schemas.openxmlformats.org/officeDocument/2006/relationships/hyperlink" Target="http://www.teacherspayteachers.com/Product/DNA-and-Genetics-Flashcards-257600" TargetMode="External"/><Relationship Id="rId34" Type="http://schemas.openxmlformats.org/officeDocument/2006/relationships/hyperlink" Target="http://www.teacherspayteachers.com/Product/Heart-and-Lungs-Quiz-Game-153366" TargetMode="External"/><Relationship Id="rId42" Type="http://schemas.openxmlformats.org/officeDocument/2006/relationships/hyperlink" Target="http://www.teacherspayteachers.com/Product/Immune-System-HIV-AIDS-STDs-Lesson-Quiz-Game-251565" TargetMode="External"/><Relationship Id="rId7" Type="http://schemas.openxmlformats.org/officeDocument/2006/relationships/hyperlink" Target="http://www.teacherspayteachers.com/Product/Characteristics-of-Life-118825" TargetMode="External"/><Relationship Id="rId12" Type="http://schemas.openxmlformats.org/officeDocument/2006/relationships/hyperlink" Target="http://www.teacherspayteachers.com/Product/Cell-Flashcards-252236" TargetMode="External"/><Relationship Id="rId17" Type="http://schemas.openxmlformats.org/officeDocument/2006/relationships/hyperlink" Target="http://www.teacherspayteachers.com/Product/Mitosis-and-Meiosis-Lesson-119180" TargetMode="External"/><Relationship Id="rId25" Type="http://schemas.openxmlformats.org/officeDocument/2006/relationships/hyperlink" Target="http://www.teacherspayteachers.com/Product/Muscular-System-Lesson-151908" TargetMode="External"/><Relationship Id="rId33" Type="http://schemas.openxmlformats.org/officeDocument/2006/relationships/hyperlink" Target="http://www.teacherspayteachers.com/Product/Dangers-of-Smoking-Lesson-119186" TargetMode="External"/><Relationship Id="rId38" Type="http://schemas.openxmlformats.org/officeDocument/2006/relationships/hyperlink" Target="http://www.teacherspayteachers.com/Product/Endocrine-System-Hormones-Puberty-Lesson-153351" TargetMode="External"/><Relationship Id="rId2" Type="http://schemas.openxmlformats.org/officeDocument/2006/relationships/hyperlink" Target="http://www.teacherspayteachers.com/Product/Life-Science-Curriculum-601267" TargetMode="External"/><Relationship Id="rId16" Type="http://schemas.openxmlformats.org/officeDocument/2006/relationships/hyperlink" Target="http://www.teacherspayteachers.com/Product/DNA-Crossword-Puzzle-122148" TargetMode="External"/><Relationship Id="rId20" Type="http://schemas.openxmlformats.org/officeDocument/2006/relationships/hyperlink" Target="http://www.teacherspayteachers.com/Product/Genetics-Lesson-119195" TargetMode="External"/><Relationship Id="rId29" Type="http://schemas.openxmlformats.org/officeDocument/2006/relationships/hyperlink" Target="http://www.teacherspayteachers.com/Product/Eating-Healthy-Quiz-Game-Life-Molecules-472183" TargetMode="External"/><Relationship Id="rId41" Type="http://schemas.openxmlformats.org/officeDocument/2006/relationships/hyperlink" Target="http://www.teacherspayteachers.com/Product/Immune-System-Lesson-HIV-AIDS-STDs-119055"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Osmosis-Cell-Transport-Quiz-Game-659015" TargetMode="External"/><Relationship Id="rId11" Type="http://schemas.openxmlformats.org/officeDocument/2006/relationships/hyperlink" Target="http://www.teacherspayteachers.com/Product/Cell-Crossword-Puzzle-122105" TargetMode="External"/><Relationship Id="rId24" Type="http://schemas.openxmlformats.org/officeDocument/2006/relationships/hyperlink" Target="http://www.teacherspayteachers.com/Product/Skeletal-System-Lesson-151799" TargetMode="External"/><Relationship Id="rId32" Type="http://schemas.openxmlformats.org/officeDocument/2006/relationships/hyperlink" Target="http://www.teacherspayteachers.com/Product/Circulatory-and-Respiratory-System-Lesson-Heart-and-Lungs-152338" TargetMode="External"/><Relationship Id="rId37" Type="http://schemas.openxmlformats.org/officeDocument/2006/relationships/hyperlink" Target="http://www.teacherspayteachers.com/Product/Brain-Nervous-System-Quiz-Game-242578" TargetMode="External"/><Relationship Id="rId40" Type="http://schemas.openxmlformats.org/officeDocument/2006/relationships/hyperlink" Target="http://www.teacherspayteachers.com/Product/Endocrine-and-Reproductive-System-Quiz-Game-1040278" TargetMode="External"/><Relationship Id="rId45" Type="http://schemas.openxmlformats.org/officeDocument/2006/relationships/image" Target="../media/image35.png"/><Relationship Id="rId5" Type="http://schemas.openxmlformats.org/officeDocument/2006/relationships/hyperlink" Target="http://www.teacherspayteachers.com/Product/Osmosis-Lesson-Cell-Transport-125854" TargetMode="External"/><Relationship Id="rId15" Type="http://schemas.openxmlformats.org/officeDocument/2006/relationships/hyperlink" Target="http://www.teacherspayteachers.com/Product/DNA-Quiz-Game-1039981" TargetMode="External"/><Relationship Id="rId23" Type="http://schemas.openxmlformats.org/officeDocument/2006/relationships/hyperlink" Target="http://www.teacherspayteachers.com/Product/Human-Body-Levels-of-Organization-Cells-Tissues-Organs-Organ-Systems-15157" TargetMode="External"/><Relationship Id="rId28" Type="http://schemas.openxmlformats.org/officeDocument/2006/relationships/hyperlink" Target="http://www.teacherspayteachers.com/Product/Obesity-Dangers-of-Junk-and-Fast-Food-Eating-Disorders-Lesson-121483" TargetMode="External"/><Relationship Id="rId36" Type="http://schemas.openxmlformats.org/officeDocument/2006/relationships/hyperlink" Target="http://www.teacherspayteachers.com/Product/Nervous-System-Lesson-153223" TargetMode="External"/><Relationship Id="rId10" Type="http://schemas.openxmlformats.org/officeDocument/2006/relationships/hyperlink" Target="http://www.teacherspayteachers.com/Product/Cell-Organelles-Quiz-Game-659061" TargetMode="External"/><Relationship Id="rId19" Type="http://schemas.openxmlformats.org/officeDocument/2006/relationships/hyperlink" Target="http://www.teacherspayteachers.com/Product/Mitosis-and-Meiosis-Crossword-Puzzle-122156" TargetMode="External"/><Relationship Id="rId31" Type="http://schemas.openxmlformats.org/officeDocument/2006/relationships/hyperlink" Target="http://www.teacherspayteachers.com/Product/Digestive-System-Lesson-15" TargetMode="External"/><Relationship Id="rId44" Type="http://schemas.openxmlformats.org/officeDocument/2006/relationships/image" Target="../media/image48.jpeg"/><Relationship Id="rId4" Type="http://schemas.openxmlformats.org/officeDocument/2006/relationships/hyperlink" Target="http://www.teacherspayteachers.com/Product/Cell-Biology-Quiz-Game-119167" TargetMode="External"/><Relationship Id="rId9" Type="http://schemas.openxmlformats.org/officeDocument/2006/relationships/hyperlink" Target="http://www.teacherspayteachers.com/Product/Cell-Organelles-Visual-Quiz-119165" TargetMode="External"/><Relationship Id="rId14" Type="http://schemas.openxmlformats.org/officeDocument/2006/relationships/hyperlink" Target="http://www.teacherspayteachers.com/Product/DNA-Lesson-119178" TargetMode="External"/><Relationship Id="rId22" Type="http://schemas.openxmlformats.org/officeDocument/2006/relationships/hyperlink" Target="http://www.teacherspayteachers.com/Product/Genetics-Quiz-1040023" TargetMode="External"/><Relationship Id="rId27" Type="http://schemas.openxmlformats.org/officeDocument/2006/relationships/hyperlink" Target="http://www.teacherspayteachers.com/Product/Healthy-Eating-Molecules-of-Life-Lesson-121473" TargetMode="External"/><Relationship Id="rId30" Type="http://schemas.openxmlformats.org/officeDocument/2006/relationships/hyperlink" Target="http://www.teacherspayteachers.com/Product/Eating-Disorders-Lesson-Anabolic-Steroids-121508" TargetMode="External"/><Relationship Id="rId35" Type="http://schemas.openxmlformats.org/officeDocument/2006/relationships/hyperlink" Target="http://www.teacherspayteachers.com/Product/Excretory-System-Lesson-153207" TargetMode="External"/><Relationship Id="rId43" Type="http://schemas.openxmlformats.org/officeDocument/2006/relationships/hyperlink" Target="http://www.teacherspayteachers.com/Product/Anatomy-Unit-Crossword-Puzzle-and-Solution-104038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hyperlink" Target="http://www.teacherspayteachers.com/Product/Immune-System-Lesson-HIV-AIDS-STDs-119055" TargetMode="External"/><Relationship Id="rId13" Type="http://schemas.openxmlformats.org/officeDocument/2006/relationships/hyperlink" Target="http://www.teacherspayteachers.com/Product/Taxonomy-and-Classification-Quiz-Game-1040599" TargetMode="External"/><Relationship Id="rId18" Type="http://schemas.openxmlformats.org/officeDocument/2006/relationships/hyperlink" Target="http://www.teacherspayteachers.com/Product/Animal-Kingdom-Quiz-Game-and-Mammals-1040661" TargetMode="External"/><Relationship Id="rId26" Type="http://schemas.openxmlformats.org/officeDocument/2006/relationships/hyperlink" Target="http://www.teacherspayteachers.com/Product/Plants-Lesson-Student-Plant-Projects-119385" TargetMode="External"/><Relationship Id="rId39" Type="http://schemas.openxmlformats.org/officeDocument/2006/relationships/hyperlink" Target="http://www.teacherspayteachers.com/Product/Evolution-and-Natural-Selection-Quiz-Game-257009" TargetMode="External"/><Relationship Id="rId3" Type="http://schemas.openxmlformats.org/officeDocument/2006/relationships/hyperlink" Target="http://www.teacherspayteachers.com/Product/Virus-Lesson-244431" TargetMode="External"/><Relationship Id="rId21" Type="http://schemas.openxmlformats.org/officeDocument/2006/relationships/hyperlink" Target="http://www.teacherspayteachers.com/Product/Plant-Kingdom-Lesson-247572" TargetMode="External"/><Relationship Id="rId34" Type="http://schemas.openxmlformats.org/officeDocument/2006/relationships/hyperlink" Target="http://www.teacherspayteachers.com/Product/Leaf-Identification-Lesson-Leaves-119533" TargetMode="External"/><Relationship Id="rId42" Type="http://schemas.openxmlformats.org/officeDocument/2006/relationships/hyperlink" Target="http://www.teacherspayteachers.com/Product/Geologic-Timescale-Lesson-History-of-the-Earth-118612" TargetMode="External"/><Relationship Id="rId47" Type="http://schemas.openxmlformats.org/officeDocument/2006/relationships/image" Target="../media/image35.png"/><Relationship Id="rId7" Type="http://schemas.openxmlformats.org/officeDocument/2006/relationships/hyperlink" Target="http://www.teacherspayteachers.com/Product/Parasites-Lesson-245148" TargetMode="External"/><Relationship Id="rId12" Type="http://schemas.openxmlformats.org/officeDocument/2006/relationships/hyperlink" Target="http://www.teacherspayteachers.com/Product/Taxonomy-and-Classification-Lesson-154266" TargetMode="External"/><Relationship Id="rId17" Type="http://schemas.openxmlformats.org/officeDocument/2006/relationships/hyperlink" Target="http://www.teacherspayteachers.com/Product/Mammals-Lesson-Mammalogy-119277" TargetMode="External"/><Relationship Id="rId25" Type="http://schemas.openxmlformats.org/officeDocument/2006/relationships/hyperlink" Target="http://www.teacherspayteachers.com/Product/Plant-Evolution-Non-vascular-Plants-Plant-Unit-Intro-and-Grow-Study-119389" TargetMode="External"/><Relationship Id="rId33" Type="http://schemas.openxmlformats.org/officeDocument/2006/relationships/hyperlink" Target="http://www.teacherspayteachers.com/Product/Plants-Crossword-Puzzle-261302" TargetMode="External"/><Relationship Id="rId38" Type="http://schemas.openxmlformats.org/officeDocument/2006/relationships/hyperlink" Target="http://www.teacherspayteachers.com/Product/Evolution-and-Natural-Selection-Lesson-118636" TargetMode="External"/><Relationship Id="rId46" Type="http://schemas.openxmlformats.org/officeDocument/2006/relationships/hyperlink" Target="http://www.teacherspayteachers.com/Product/Ecology-Plant-Succession-Quiz-Game-250241" TargetMode="External"/><Relationship Id="rId2" Type="http://schemas.openxmlformats.org/officeDocument/2006/relationships/hyperlink" Target="http://www.teacherspayteachers.com/Product/Life-Science-Curriculum-601267" TargetMode="External"/><Relationship Id="rId16" Type="http://schemas.openxmlformats.org/officeDocument/2006/relationships/hyperlink" Target="http://www.teacherspayteachers.com/Product/Animal-Phylums-Quiz-119268" TargetMode="External"/><Relationship Id="rId20" Type="http://schemas.openxmlformats.org/officeDocument/2006/relationships/hyperlink" Target="http://www.teacherspayteachers.com/Product/Fungi-Quiz-Game-246839" TargetMode="External"/><Relationship Id="rId29" Type="http://schemas.openxmlformats.org/officeDocument/2006/relationships/hyperlink" Target="http://www.teacherspayteachers.com/Product/Plants-Roots-Leaves-Photosynthesis-Lesson-119503" TargetMode="External"/><Relationship Id="rId41" Type="http://schemas.openxmlformats.org/officeDocument/2006/relationships/hyperlink" Target="http://www.teacherspayteachers.com/Product/Life-Origins-and-Human-Evolution-Quiz-Game-257038"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Bacteria-Quiz-Game-251553" TargetMode="External"/><Relationship Id="rId11" Type="http://schemas.openxmlformats.org/officeDocument/2006/relationships/image" Target="../media/image48.jpeg"/><Relationship Id="rId24" Type="http://schemas.openxmlformats.org/officeDocument/2006/relationships/hyperlink" Target="http://www.teacherspayteachers.com/Product/Taxonomy-and-Classification-Crossword-Puzzle-247438" TargetMode="External"/><Relationship Id="rId32" Type="http://schemas.openxmlformats.org/officeDocument/2006/relationships/hyperlink" Target="http://www.teacherspayteachers.com/Product/Plant-Hormones-Lesson-119494" TargetMode="External"/><Relationship Id="rId37" Type="http://schemas.openxmlformats.org/officeDocument/2006/relationships/hyperlink" Target="http://www.teacherspayteachers.com/Product/Flowers-Fruits-and-Plant-Life-Cycles-Review-Game-979340" TargetMode="External"/><Relationship Id="rId40" Type="http://schemas.openxmlformats.org/officeDocument/2006/relationships/hyperlink" Target="http://www.teacherspayteachers.com/Product/Human-Evolution-118856" TargetMode="External"/><Relationship Id="rId45" Type="http://schemas.openxmlformats.org/officeDocument/2006/relationships/hyperlink" Target="http://www.teacherspayteachers.com/Product/Plant-Succession-Lesson-Fire-Ecology-123500" TargetMode="External"/><Relationship Id="rId5" Type="http://schemas.openxmlformats.org/officeDocument/2006/relationships/hyperlink" Target="http://www.teacherspayteachers.com/Product/Bacteria-Lesson-119047" TargetMode="External"/><Relationship Id="rId15" Type="http://schemas.openxmlformats.org/officeDocument/2006/relationships/hyperlink" Target="http://www.teacherspayteachers.com/Product/Animals-Phylums-Lesson-119264" TargetMode="External"/><Relationship Id="rId23" Type="http://schemas.openxmlformats.org/officeDocument/2006/relationships/hyperlink" Target="http://www.teacherspayteachers.com/Product/Taxonomy-and-Classification-Visual-Quiz-Test-119372" TargetMode="External"/><Relationship Id="rId28" Type="http://schemas.openxmlformats.org/officeDocument/2006/relationships/hyperlink" Target="http://www.teacherspayteachers.com/Product/Plants-PowerPoint-Quiz-Game-261282" TargetMode="External"/><Relationship Id="rId36" Type="http://schemas.openxmlformats.org/officeDocument/2006/relationships/hyperlink" Target="http://www.teacherspayteachers.com/Product/Flowers-Fruits-and-Plant-Life-Cycles-119554" TargetMode="External"/><Relationship Id="rId10" Type="http://schemas.openxmlformats.org/officeDocument/2006/relationships/hyperlink" Target="http://www.teacherspayteachers.com/Product/Immune-System-HIV-AIDS-STDs-Lesson-Quiz-Game-251565" TargetMode="External"/><Relationship Id="rId19" Type="http://schemas.openxmlformats.org/officeDocument/2006/relationships/hyperlink" Target="http://www.teacherspayteachers.com/Product/Kingdom-Fungi-Lesson-119371" TargetMode="External"/><Relationship Id="rId31" Type="http://schemas.openxmlformats.org/officeDocument/2006/relationships/hyperlink" Target="http://www.teacherspayteachers.com/Product/Tree-Ring-Dating-Lesson-Dendrochronology-Plant-Vascular-System-980318" TargetMode="External"/><Relationship Id="rId44" Type="http://schemas.openxmlformats.org/officeDocument/2006/relationships/hyperlink" Target="http://www.teacherspayteachers.com/Product/Life-Origins-Miller-Urey-Experiment-Lesson-121905" TargetMode="External"/><Relationship Id="rId4" Type="http://schemas.openxmlformats.org/officeDocument/2006/relationships/hyperlink" Target="http://www.teacherspayteachers.com/Product/Virus-Quiz-Game-Viruses-251529" TargetMode="External"/><Relationship Id="rId9" Type="http://schemas.openxmlformats.org/officeDocument/2006/relationships/hyperlink" Target="http://www.teacherspayteachers.com/Product/Diseases-Crossword-Puzzle-Bacteria-and-Viruses-122085" TargetMode="External"/><Relationship Id="rId14" Type="http://schemas.openxmlformats.org/officeDocument/2006/relationships/hyperlink" Target="http://www.teacherspayteachers.com/Product/Kingdom-Protista-Protist-Lesson-119261" TargetMode="External"/><Relationship Id="rId22" Type="http://schemas.openxmlformats.org/officeDocument/2006/relationships/hyperlink" Target="http://www.teacherspayteachers.com/Product/Plants-Quiz-Game-261268" TargetMode="External"/><Relationship Id="rId27" Type="http://schemas.openxmlformats.org/officeDocument/2006/relationships/hyperlink" Target="http://www.teacherspayteachers.com/Product/Plants-Seed-Dispersal-Lesson-118183" TargetMode="External"/><Relationship Id="rId30" Type="http://schemas.openxmlformats.org/officeDocument/2006/relationships/hyperlink" Target="http://www.teacherspayteachers.com/Product/Seeds-Plants-Monocotyledons-Dicotyledons-Lesson-119463" TargetMode="External"/><Relationship Id="rId35" Type="http://schemas.openxmlformats.org/officeDocument/2006/relationships/hyperlink" Target="http://www.teacherspayteachers.com/Product/Botany-Unit-PowerPoint-Game-979322" TargetMode="External"/><Relationship Id="rId43" Type="http://schemas.openxmlformats.org/officeDocument/2006/relationships/hyperlink" Target="http://www.teacherspayteachers.com/Product/Timeline-of-Earth-Events-Quiz-Game-125913"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www.teacherspayteachers.com/Product/Food-Web-Ecology-Crossword-Puzzle-245563" TargetMode="External"/><Relationship Id="rId13" Type="http://schemas.openxmlformats.org/officeDocument/2006/relationships/hyperlink" Target="http://www.teacherspayteachers.com/Product/Food-Web-Lesson-Predator-and-Prey-Cycles-117781" TargetMode="External"/><Relationship Id="rId18" Type="http://schemas.openxmlformats.org/officeDocument/2006/relationships/hyperlink" Target="http://www.teacherspayteachers.com/Product/Symbiosis-Lesson-117808" TargetMode="External"/><Relationship Id="rId26" Type="http://schemas.openxmlformats.org/officeDocument/2006/relationships/hyperlink" Target="http://www.teacherspayteachers.com/Product/Nitrogen-Cycle-Lesson-548507" TargetMode="External"/><Relationship Id="rId3" Type="http://schemas.openxmlformats.org/officeDocument/2006/relationships/hyperlink" Target="http://www.teacherspayteachers.com/Product/Food-Chain-Lesson-117698" TargetMode="External"/><Relationship Id="rId21" Type="http://schemas.openxmlformats.org/officeDocument/2006/relationships/hyperlink" Target="http://www.teacherspayteachers.com/Product/Ecology-Nonliving-Factor-Light-117980" TargetMode="External"/><Relationship Id="rId7" Type="http://schemas.openxmlformats.org/officeDocument/2006/relationships/hyperlink" Target="http://www.teacherspayteachers.com/Product/Food-Chain-Quiz-Game-786910" TargetMode="External"/><Relationship Id="rId12" Type="http://schemas.openxmlformats.org/officeDocument/2006/relationships/hyperlink" Target="http://www.teacherspayteachers.com/Product/Animal-Habitat-Lesson-159116" TargetMode="External"/><Relationship Id="rId17" Type="http://schemas.openxmlformats.org/officeDocument/2006/relationships/hyperlink" Target="http://www.teacherspayteachers.com/Product/Ecology-Camouflage-and-Mimicry-Quiz-Game-1041559" TargetMode="External"/><Relationship Id="rId25" Type="http://schemas.openxmlformats.org/officeDocument/2006/relationships/hyperlink" Target="http://www.teacherspayteachers.com/Product/Island-Biogeography-Lesson-118195" TargetMode="External"/><Relationship Id="rId2" Type="http://schemas.openxmlformats.org/officeDocument/2006/relationships/hyperlink" Target="http://www.teacherspayteachers.com/Product/Life-Science-Curriculum-601267" TargetMode="External"/><Relationship Id="rId16" Type="http://schemas.openxmlformats.org/officeDocument/2006/relationships/hyperlink" Target="http://www.teacherspayteachers.com/Product/Animal-Adaptations-Lesson-Camouflage-and-Mimicry-117796" TargetMode="External"/><Relationship Id="rId20" Type="http://schemas.openxmlformats.org/officeDocument/2006/relationships/hyperlink" Target="http://www.teacherspayteachers.com/Product/Ecology-Symbiosis-Quiz-Game-Invasive-Exotic-Species-1041611" TargetMode="External"/><Relationship Id="rId29" Type="http://schemas.openxmlformats.org/officeDocument/2006/relationships/hyperlink" Target="http://www.teacherspayteachers.com/Product/Ecology-Plant-Succession-Quiz-Game-250241"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Animal-Teeth-Lesson-117732" TargetMode="External"/><Relationship Id="rId11" Type="http://schemas.openxmlformats.org/officeDocument/2006/relationships/hyperlink" Target="http://www.teacherspayteachers.com/Product/Ecosystems-Levels-of-Organization-Lesson-117763" TargetMode="External"/><Relationship Id="rId24" Type="http://schemas.openxmlformats.org/officeDocument/2006/relationships/hyperlink" Target="http://www.teacherspayteachers.com/Product/Ecology-Quiz-Game-Nonliving-Factors-130723" TargetMode="External"/><Relationship Id="rId5" Type="http://schemas.openxmlformats.org/officeDocument/2006/relationships/hyperlink" Target="http://www.teacherspayteachers.com/Product/Biomass-Pyramid-Lesson-117746" TargetMode="External"/><Relationship Id="rId15" Type="http://schemas.openxmlformats.org/officeDocument/2006/relationships/hyperlink" Target="http://www.teacherspayteachers.com/Product/Community-Ecology-Lesson-Animal-Competition-117776" TargetMode="External"/><Relationship Id="rId23" Type="http://schemas.openxmlformats.org/officeDocument/2006/relationships/hyperlink" Target="http://www.teacherspayteachers.com/Product/Carbon-Cycle-Lesson-Photosynthesis-and-Cell-Respiration-118059" TargetMode="External"/><Relationship Id="rId28" Type="http://schemas.openxmlformats.org/officeDocument/2006/relationships/hyperlink" Target="http://www.teacherspayteachers.com/Product/Plant-Succession-Lesson-Fire-Ecology-123500" TargetMode="External"/><Relationship Id="rId10" Type="http://schemas.openxmlformats.org/officeDocument/2006/relationships/image" Target="../media/image48.jpeg"/><Relationship Id="rId19" Type="http://schemas.openxmlformats.org/officeDocument/2006/relationships/hyperlink" Target="http://www.teacherspayteachers.com/Product/Exotic-Species-Lesson-117844" TargetMode="External"/><Relationship Id="rId31" Type="http://schemas.openxmlformats.org/officeDocument/2006/relationships/image" Target="../media/image35.png"/><Relationship Id="rId4" Type="http://schemas.openxmlformats.org/officeDocument/2006/relationships/hyperlink" Target="http://www.teacherspayteachers.com/Product/Food-Chain-Lesson-Biomagnification-of-Pollution-117719" TargetMode="External"/><Relationship Id="rId9" Type="http://schemas.openxmlformats.org/officeDocument/2006/relationships/hyperlink" Target="http://www.teacherspayteachers.com/Product/Food-Chain-Game-158818" TargetMode="External"/><Relationship Id="rId14" Type="http://schemas.openxmlformats.org/officeDocument/2006/relationships/hyperlink" Target="http://www.teacherspayteachers.com/Product/Biodiversity-Lesson-Population-Sampling-117784" TargetMode="External"/><Relationship Id="rId22" Type="http://schemas.openxmlformats.org/officeDocument/2006/relationships/hyperlink" Target="http://www.teacherspayteachers.com/Product/Animals-and-Temperature-Lesson-117986" TargetMode="External"/><Relationship Id="rId27" Type="http://schemas.openxmlformats.org/officeDocument/2006/relationships/hyperlink" Target="http://www.teacherspayteachers.com/Product/Phosphorus-Cycle-and-Nutrient-Pollution-548711" TargetMode="External"/><Relationship Id="rId30" Type="http://schemas.openxmlformats.org/officeDocument/2006/relationships/hyperlink" Target="http://www.teacherspayteachers.com/Product/Ecology-Flashcards-245593" TargetMode="External"/></Relationships>
</file>

<file path=ppt/slides/_rels/slide72.xml.rels><?xml version="1.0" encoding="UTF-8" standalone="yes"?>
<Relationships xmlns="http://schemas.openxmlformats.org/package/2006/relationships"><Relationship Id="rId13" Type="http://schemas.openxmlformats.org/officeDocument/2006/relationships/hyperlink" Target="http://www.teacherspayteachers.com/Product/Newtons-Laws-of-Motion-and-Simple-Machines-Crossword-Puzzle-248980" TargetMode="External"/><Relationship Id="rId18" Type="http://schemas.openxmlformats.org/officeDocument/2006/relationships/hyperlink" Target="http://www.teacherspayteachers.com/Product/Gas-Laws-Quiz-Game-991864" TargetMode="External"/><Relationship Id="rId26" Type="http://schemas.openxmlformats.org/officeDocument/2006/relationships/hyperlink" Target="http://www.teacherspayteachers.com/Product/Electricity-and-Magnetism-Quiz-Game-991893" TargetMode="External"/><Relationship Id="rId39" Type="http://schemas.openxmlformats.org/officeDocument/2006/relationships/hyperlink" Target="http://www.teacherspayteachers.com/Product/Periodic-Table-of-the-Elements-Lesson-119755" TargetMode="External"/><Relationship Id="rId3" Type="http://schemas.openxmlformats.org/officeDocument/2006/relationships/hyperlink" Target="http://www.teacherspayteachers.com/Product/Physical-Science-Curriculum-596485" TargetMode="External"/><Relationship Id="rId21" Type="http://schemas.openxmlformats.org/officeDocument/2006/relationships/hyperlink" Target="http://www.teacherspayteachers.com/Product/Heat-Transfer-Convection-Conduction-Radiation-Lesson-121518" TargetMode="External"/><Relationship Id="rId34" Type="http://schemas.openxmlformats.org/officeDocument/2006/relationships/hyperlink" Target="http://www.teacherspayteachers.com/Product/Electron-Orbitals-Molecules-Atomic-Theory-Lesson-119597" TargetMode="External"/><Relationship Id="rId42" Type="http://schemas.openxmlformats.org/officeDocument/2006/relationships/hyperlink" Target="http://www.teacherspayteachers.com/Product/Magnification-and-Microscopes-Lesson-119800" TargetMode="External"/><Relationship Id="rId47" Type="http://schemas.openxmlformats.org/officeDocument/2006/relationships/hyperlink" Target="http://www.teacherspayteachers.com/Product/Science-Skills-Unit-Flash-Cards-249875" TargetMode="External"/><Relationship Id="rId50" Type="http://schemas.openxmlformats.org/officeDocument/2006/relationships/hyperlink" Target="http://www.teacherspayteachers.com/Product/Science-Skills-Unit-Homework-11" TargetMode="External"/><Relationship Id="rId7" Type="http://schemas.openxmlformats.org/officeDocument/2006/relationships/hyperlink" Target="http://www.teacherspayteachers.com/Product/Kinetic-and-Potential-Energy-Lesson-467125" TargetMode="External"/><Relationship Id="rId12" Type="http://schemas.openxmlformats.org/officeDocument/2006/relationships/hyperlink" Target="http://www.teacherspayteachers.com/Product/Laws-of-Motion-and-Simple-Machines-Unit-Flash-Cards-249016" TargetMode="External"/><Relationship Id="rId17" Type="http://schemas.openxmlformats.org/officeDocument/2006/relationships/hyperlink" Target="http://www.teacherspayteachers.com/Product/Gas-Laws-Lesson-120130" TargetMode="External"/><Relationship Id="rId25" Type="http://schemas.openxmlformats.org/officeDocument/2006/relationships/hyperlink" Target="http://www.teacherspayteachers.com/Product/Electricity-and-Magnetism-Lesson-120296" TargetMode="External"/><Relationship Id="rId33" Type="http://schemas.openxmlformats.org/officeDocument/2006/relationships/hyperlink" Target="http://www.teacherspayteachers.com/Product/Atoms-Quiz-Game-119777" TargetMode="External"/><Relationship Id="rId38" Type="http://schemas.openxmlformats.org/officeDocument/2006/relationships/hyperlink" Target="http://www.teacherspayteachers.com/Product/Atoms-and-Periodic-Table-Homework-120000" TargetMode="External"/><Relationship Id="rId46" Type="http://schemas.openxmlformats.org/officeDocument/2006/relationships/hyperlink" Target="http://www.teacherspayteachers.com/Product/Scientific-Method-Lesson-Observation-Skills-119971" TargetMode="External"/><Relationship Id="rId2" Type="http://schemas.openxmlformats.org/officeDocument/2006/relationships/image" Target="../media/image47.jpeg"/><Relationship Id="rId16" Type="http://schemas.openxmlformats.org/officeDocument/2006/relationships/hyperlink" Target="http://www.teacherspayteachers.com/Product/States-of-Matter-Phase-Change-Quiz-Game-248232" TargetMode="External"/><Relationship Id="rId20" Type="http://schemas.openxmlformats.org/officeDocument/2006/relationships/hyperlink" Target="http://www.teacherspayteachers.com/Product/Forms-of-Energy-Lesson-120135" TargetMode="External"/><Relationship Id="rId29" Type="http://schemas.openxmlformats.org/officeDocument/2006/relationships/hyperlink" Target="http://www.teacherspayteachers.com/Product/Environment-Unit-120302" TargetMode="External"/><Relationship Id="rId41" Type="http://schemas.openxmlformats.org/officeDocument/2006/relationships/hyperlink" Target="http://www.teacherspayteachers.com/Product/Lab-Safety-Lesson-119790"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Friction-Lesson-120065" TargetMode="External"/><Relationship Id="rId11" Type="http://schemas.openxmlformats.org/officeDocument/2006/relationships/hyperlink" Target="http://www.teacherspayteachers.com/Product/Simple-Machines-Quiz-Game-120082" TargetMode="External"/><Relationship Id="rId24" Type="http://schemas.openxmlformats.org/officeDocument/2006/relationships/hyperlink" Target="http://www.teacherspayteachers.com/Product/Electromagnetic-Spectrum-Visual-Quiz-991779" TargetMode="External"/><Relationship Id="rId32" Type="http://schemas.openxmlformats.org/officeDocument/2006/relationships/hyperlink" Target="http://www.teacherspayteachers.com/Product/Inside-the-Atom-Lesson-119582" TargetMode="External"/><Relationship Id="rId37" Type="http://schemas.openxmlformats.org/officeDocument/2006/relationships/hyperlink" Target="http://www.teacherspayteachers.com/Product/Atoms-and-Periodic-Table-of-the-Elements-Crossword-Puzzle-247905" TargetMode="External"/><Relationship Id="rId40" Type="http://schemas.openxmlformats.org/officeDocument/2006/relationships/hyperlink" Target="http://www.teacherspayteachers.com/Product/Periodic-Table-of-the-Elements-Quiz-Game-119761" TargetMode="External"/><Relationship Id="rId45" Type="http://schemas.openxmlformats.org/officeDocument/2006/relationships/hyperlink" Target="http://www.teacherspayteachers.com/Product/Volume-and-Density-Lesson-156703" TargetMode="External"/><Relationship Id="rId5" Type="http://schemas.openxmlformats.org/officeDocument/2006/relationships/hyperlink" Target="http://www.teacherspayteachers.com/Product/Newtons-Laws-of-Motion-Unit-Review-Game-Force-Mass-Friction-248940" TargetMode="External"/><Relationship Id="rId15" Type="http://schemas.openxmlformats.org/officeDocument/2006/relationships/hyperlink" Target="http://www.teacherspayteachers.com/Product/Matter-States-of-Matter-Phase-Change-Chemical-Change-Lesson-120117" TargetMode="External"/><Relationship Id="rId23" Type="http://schemas.openxmlformats.org/officeDocument/2006/relationships/hyperlink" Target="http://www.teacherspayteachers.com/Product/Electromagnetic-Spectrum-Quiz-Game-Energy-248245" TargetMode="External"/><Relationship Id="rId28" Type="http://schemas.openxmlformats.org/officeDocument/2006/relationships/hyperlink" Target="http://www.teacherspayteachers.com/Product/Matter-Energy-and-the-Environment-Unit-Homework-120316" TargetMode="External"/><Relationship Id="rId36" Type="http://schemas.openxmlformats.org/officeDocument/2006/relationships/hyperlink" Target="http://www.teacherspayteachers.com/Product/Atomic-Bonding-and-Balancing-Equations-Lesson-119672" TargetMode="External"/><Relationship Id="rId49" Type="http://schemas.openxmlformats.org/officeDocument/2006/relationships/hyperlink" Target="http://www.teacherspayteachers.com/Product/Science-Skills-Quiz-Game-119979" TargetMode="External"/><Relationship Id="rId10" Type="http://schemas.openxmlformats.org/officeDocument/2006/relationships/hyperlink" Target="http://www.teacherspayteachers.com/Product/Simple-Machines-Lesson-120076" TargetMode="External"/><Relationship Id="rId19" Type="http://schemas.openxmlformats.org/officeDocument/2006/relationships/hyperlink" Target="http://www.teacherspayteachers.com/Product/Viscosity-Lesson-122602" TargetMode="External"/><Relationship Id="rId31" Type="http://schemas.openxmlformats.org/officeDocument/2006/relationships/hyperlink" Target="http://www.teacherspayteachers.com/Product/Atoms-Lesson-Isotopes-Atomic-Number-Atomic-Mass-119570" TargetMode="External"/><Relationship Id="rId44" Type="http://schemas.openxmlformats.org/officeDocument/2006/relationships/hyperlink" Target="http://www.teacherspayteachers.com/Product/Scientific-Notation-Lesson-119816" TargetMode="External"/><Relationship Id="rId4" Type="http://schemas.openxmlformats.org/officeDocument/2006/relationships/hyperlink" Target="http://www.teacherspayteachers.com/Product/Newtons-Laws-of-Motion-and-Forces-in-Motion-Unit-120069" TargetMode="External"/><Relationship Id="rId9" Type="http://schemas.openxmlformats.org/officeDocument/2006/relationships/hyperlink" Target="http://www.teacherspayteachers.com/Product/Catapults-Lesson-Trajectory-120108" TargetMode="External"/><Relationship Id="rId14" Type="http://schemas.openxmlformats.org/officeDocument/2006/relationships/hyperlink" Target="http://www.teacherspayteachers.com/Product/Newtons-Laws-Forces-in-Motion-Simple-Machines-Unit-Homework-120084" TargetMode="External"/><Relationship Id="rId22" Type="http://schemas.openxmlformats.org/officeDocument/2006/relationships/hyperlink" Target="http://www.teacherspayteachers.com/Product/Electromagnetic-Spectrum-Lesson-Particles-Waves-120299" TargetMode="External"/><Relationship Id="rId27" Type="http://schemas.openxmlformats.org/officeDocument/2006/relationships/hyperlink" Target="http://www.teacherspayteachers.com/Product/Matter-and-Energy-Crossword-Puzzle-248357" TargetMode="External"/><Relationship Id="rId30" Type="http://schemas.openxmlformats.org/officeDocument/2006/relationships/hyperlink" Target="http://www.teacherspayteachers.com/Product/Environment-Quiz-Game-248258" TargetMode="External"/><Relationship Id="rId35" Type="http://schemas.openxmlformats.org/officeDocument/2006/relationships/hyperlink" Target="http://www.teacherspayteachers.com/Product/Atomic-Theory-Electron-Orbitals-Molecules-Quiz-Game-499934" TargetMode="External"/><Relationship Id="rId43" Type="http://schemas.openxmlformats.org/officeDocument/2006/relationships/hyperlink" Target="http://www.teacherspayteachers.com/Product/Metric-System-Lesson-119846" TargetMode="External"/><Relationship Id="rId48" Type="http://schemas.openxmlformats.org/officeDocument/2006/relationships/hyperlink" Target="http://www.teacherspayteachers.com/Product/Science-Skills-Crossword-Puzzle-249866" TargetMode="External"/><Relationship Id="rId8" Type="http://schemas.openxmlformats.org/officeDocument/2006/relationships/hyperlink" Target="http://www.teacherspayteachers.com/Product/Forces-in-Motion-Quiz-Kinetic-and-Potential-Energy-Velocity-Speed-859796" TargetMode="External"/><Relationship Id="rId51" Type="http://schemas.openxmlformats.org/officeDocument/2006/relationships/image" Target="../media/image35.png"/></Relationships>
</file>

<file path=ppt/slides/_rels/slide73.xml.rels><?xml version="1.0" encoding="UTF-8" standalone="yes"?>
<Relationships xmlns="http://schemas.openxmlformats.org/package/2006/relationships"><Relationship Id="rId8" Type="http://schemas.openxmlformats.org/officeDocument/2006/relationships/hyperlink" Target="http://www.teacherspayteachers.com/Product/Volcanoes-Quiz-Game-125885" TargetMode="External"/><Relationship Id="rId13" Type="http://schemas.openxmlformats.org/officeDocument/2006/relationships/hyperlink" Target="http://www.teacherspayteachers.com/Product/Minerals-Quiz-Game-125882" TargetMode="External"/><Relationship Id="rId18" Type="http://schemas.openxmlformats.org/officeDocument/2006/relationships/hyperlink" Target="http://www.teacherspayteachers.com/Product/Rocks-and-the-Rock-Cycle-Lesson-124705" TargetMode="External"/><Relationship Id="rId26" Type="http://schemas.openxmlformats.org/officeDocument/2006/relationships/hyperlink" Target="http://www.teacherspayteachers.com/Product/Solar-System-and-the-Sun-Quiz-Game-237819" TargetMode="External"/><Relationship Id="rId39" Type="http://schemas.openxmlformats.org/officeDocument/2006/relationships/hyperlink" Target="http://www.teacherspayteachers.com/Product/Galaxy-Lesson-Hubble-Space-Telescope-120392" TargetMode="External"/><Relationship Id="rId3" Type="http://schemas.openxmlformats.org/officeDocument/2006/relationships/hyperlink" Target="http://www.teacherspayteachers.com/Product/Continental-Drift-Plate-Tectonics-Earth-Core-Plate-Boundaries-121532" TargetMode="External"/><Relationship Id="rId21" Type="http://schemas.openxmlformats.org/officeDocument/2006/relationships/hyperlink" Target="http://www.teacherspayteachers.com/Product/Timeline-of-Earth-Events-Quiz-Game-125913" TargetMode="External"/><Relationship Id="rId34" Type="http://schemas.openxmlformats.org/officeDocument/2006/relationships/hyperlink" Target="http://www.teacherspayteachers.com/Product/Mission-to-the-Moon-Apollo-Lesson-522692" TargetMode="External"/><Relationship Id="rId42" Type="http://schemas.openxmlformats.org/officeDocument/2006/relationships/image" Target="../media/image49.jpeg"/><Relationship Id="rId7" Type="http://schemas.openxmlformats.org/officeDocument/2006/relationships/hyperlink" Target="http://www.teacherspayteachers.com/Product/Types-of-Volcanoes-Lesson-1033167" TargetMode="External"/><Relationship Id="rId12" Type="http://schemas.openxmlformats.org/officeDocument/2006/relationships/hyperlink" Target="http://www.teacherspayteachers.com/Product/Minerals-Lesson-124662" TargetMode="External"/><Relationship Id="rId17" Type="http://schemas.openxmlformats.org/officeDocument/2006/relationships/hyperlink" Target="http://www.teacherspayteachers.com/Product/Types-of-Rocks-Visual-Quiz-Igneous-Metamophic-Sedimentary-1033469" TargetMode="External"/><Relationship Id="rId25" Type="http://schemas.openxmlformats.org/officeDocument/2006/relationships/hyperlink" Target="http://www.teacherspayteachers.com/Product/Sun-Lesson-120324" TargetMode="External"/><Relationship Id="rId33" Type="http://schemas.openxmlformats.org/officeDocument/2006/relationships/hyperlink" Target="http://www.teacherspayteachers.com/Product/Rocketry-and-Asteroid-Belt-Quiz-Game-802907" TargetMode="External"/><Relationship Id="rId38" Type="http://schemas.openxmlformats.org/officeDocument/2006/relationships/hyperlink" Target="http://www.teacherspayteachers.com/Product/Beyond-the-Solar-System-Galaxies-Black-Holes-Constellations-Quiz-1039226" TargetMode="External"/><Relationship Id="rId2" Type="http://schemas.openxmlformats.org/officeDocument/2006/relationships/hyperlink" Target="http://www.teacherspayteachers.com/Product/Earth-Science-Curriculum-590950" TargetMode="External"/><Relationship Id="rId16" Type="http://schemas.openxmlformats.org/officeDocument/2006/relationships/hyperlink" Target="http://www.teacherspayteachers.com/Product/Rocks-and-Mineral-Flashcards-124631" TargetMode="External"/><Relationship Id="rId20" Type="http://schemas.openxmlformats.org/officeDocument/2006/relationships/hyperlink" Target="http://www.teacherspayteachers.com/Product/Geologic-Timescale-Lesson-History-of-the-Earth-118612" TargetMode="External"/><Relationship Id="rId29" Type="http://schemas.openxmlformats.org/officeDocument/2006/relationships/hyperlink" Target="http://www.teacherspayteachers.com/Product/Inner-Planets-Mercury-Venus-Earth-Mars-Quiz-Game-120397" TargetMode="External"/><Relationship Id="rId41" Type="http://schemas.openxmlformats.org/officeDocument/2006/relationships/hyperlink" Target="http://www.teacherspayteachers.com/Product/Astronomy-Unit-in-Spanish-937915"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Volcanoes-Lesson-122600" TargetMode="External"/><Relationship Id="rId11" Type="http://schemas.openxmlformats.org/officeDocument/2006/relationships/hyperlink" Target="http://www.teacherspayteachers.com/Product/Rock-Deformation-Shearing-Tension-Compression-1033275" TargetMode="External"/><Relationship Id="rId24" Type="http://schemas.openxmlformats.org/officeDocument/2006/relationships/hyperlink" Target="http://www.teacherspayteachers.com/Product/Solar-System-and-the-Sun-Lesson-120320" TargetMode="External"/><Relationship Id="rId32" Type="http://schemas.openxmlformats.org/officeDocument/2006/relationships/hyperlink" Target="http://www.teacherspayteachers.com/Product/Asteroid-Belt-Meteors-Meteorites-Lesson-237561" TargetMode="External"/><Relationship Id="rId37" Type="http://schemas.openxmlformats.org/officeDocument/2006/relationships/hyperlink" Target="http://www.teacherspayteachers.com/Product/Beyond-Solar-System-Galaxies-Big-Bang-Lesson-120391" TargetMode="External"/><Relationship Id="rId40" Type="http://schemas.openxmlformats.org/officeDocument/2006/relationships/hyperlink" Target="http://www.teacherspayteachers.com/Product/Astronomy-Crossword-Puzzle-500885" TargetMode="External"/><Relationship Id="rId5" Type="http://schemas.openxmlformats.org/officeDocument/2006/relationships/hyperlink" Target="http://www.teacherspayteachers.com/Product/Plate-Boundaries-Visual-Quiz-1033158" TargetMode="External"/><Relationship Id="rId15" Type="http://schemas.openxmlformats.org/officeDocument/2006/relationships/hyperlink" Target="http://www.teacherspayteachers.com/Product/Rocks-Rock-Cycle-and-Minerals-Lesson-Bundle-1032970" TargetMode="External"/><Relationship Id="rId23" Type="http://schemas.openxmlformats.org/officeDocument/2006/relationships/hyperlink" Target="http://www.teacherspayteachers.com/Product/Geology-Unit-Homework-121562" TargetMode="External"/><Relationship Id="rId28" Type="http://schemas.openxmlformats.org/officeDocument/2006/relationships/hyperlink" Target="http://www.teacherspayteachers.com/Product/Planets-Lesson-Mercury-Venus-Earth-Mars-120333" TargetMode="External"/><Relationship Id="rId36" Type="http://schemas.openxmlformats.org/officeDocument/2006/relationships/hyperlink" Target="http://www.teacherspayteachers.com/Product/Planets-Quiz-Game-Jupiter-Saturn-Uranus-Neptune-120401" TargetMode="External"/><Relationship Id="rId10" Type="http://schemas.openxmlformats.org/officeDocument/2006/relationships/hyperlink" Target="http://www.teacherspayteachers.com/Product/Earthquakes-Quiz-Game-125895" TargetMode="External"/><Relationship Id="rId19" Type="http://schemas.openxmlformats.org/officeDocument/2006/relationships/hyperlink" Target="http://www.teacherspayteachers.com/Product/Rocks-Quiz-Game-Rock-Cycle-242780" TargetMode="External"/><Relationship Id="rId31" Type="http://schemas.openxmlformats.org/officeDocument/2006/relationships/hyperlink" Target="http://www.teacherspayteachers.com/Product/Rocketry-Lesson-120383" TargetMode="External"/><Relationship Id="rId44" Type="http://schemas.openxmlformats.org/officeDocument/2006/relationships/image" Target="../media/image35.png"/><Relationship Id="rId4" Type="http://schemas.openxmlformats.org/officeDocument/2006/relationships/hyperlink" Target="http://www.teacherspayteachers.com/Product/Dynamic-Earth-Geology-Quiz-Game-125898" TargetMode="External"/><Relationship Id="rId9" Type="http://schemas.openxmlformats.org/officeDocument/2006/relationships/hyperlink" Target="http://www.teacherspayteachers.com/Product/Earthquakes-Lesson-123730" TargetMode="External"/><Relationship Id="rId14" Type="http://schemas.openxmlformats.org/officeDocument/2006/relationships/hyperlink" Target="http://www.teacherspayteachers.com/Product/Rock-or-Mineral-PowerPoint-Quiz-1033190" TargetMode="External"/><Relationship Id="rId22" Type="http://schemas.openxmlformats.org/officeDocument/2006/relationships/hyperlink" Target="http://www.teacherspayteachers.com/Product/Geology-Crossword-Puzzle-122032" TargetMode="External"/><Relationship Id="rId27" Type="http://schemas.openxmlformats.org/officeDocument/2006/relationships/hyperlink" Target="http://www.teacherspayteachers.com/Product/Solar-and-Lunar-Eclipse-Lesson-120330" TargetMode="External"/><Relationship Id="rId30" Type="http://schemas.openxmlformats.org/officeDocument/2006/relationships/hyperlink" Target="http://www.teacherspayteachers.com/Product/Moon-Phases-of-the-Moon-with-OREOS-Tides-Seasons-Lesson-120339" TargetMode="External"/><Relationship Id="rId35" Type="http://schemas.openxmlformats.org/officeDocument/2006/relationships/hyperlink" Target="http://www.teacherspayteachers.com/Product/Outer-Planets-Lesson-Jupiter-Saturn-Uranus-Neptune-120386" TargetMode="External"/><Relationship Id="rId43" Type="http://schemas.openxmlformats.org/officeDocument/2006/relationships/image" Target="../media/image50.png"/></Relationships>
</file>

<file path=ppt/slides/_rels/slide74.xml.rels><?xml version="1.0" encoding="UTF-8" standalone="yes"?>
<Relationships xmlns="http://schemas.openxmlformats.org/package/2006/relationships"><Relationship Id="rId8" Type="http://schemas.openxmlformats.org/officeDocument/2006/relationships/hyperlink" Target="http://www.teacherspayteachers.com/Product/Seasons-Lesson-Axial-Tilt-120455" TargetMode="External"/><Relationship Id="rId13" Type="http://schemas.openxmlformats.org/officeDocument/2006/relationships/hyperlink" Target="http://www.teacherspayteachers.com/Product/Mechanical-and-Chemical-Weathering-Lesson-120698" TargetMode="External"/><Relationship Id="rId18" Type="http://schemas.openxmlformats.org/officeDocument/2006/relationships/hyperlink" Target="http://www.teacherspayteachers.com/Product/Soil-Science-Erosion-Particles-Weathering-Flash-Cards-243991" TargetMode="External"/><Relationship Id="rId26" Type="http://schemas.openxmlformats.org/officeDocument/2006/relationships/image" Target="../media/image50.png"/><Relationship Id="rId3" Type="http://schemas.openxmlformats.org/officeDocument/2006/relationships/hyperlink" Target="http://www.teacherspayteachers.com/Product/Atmosphere-Lesson-120429" TargetMode="External"/><Relationship Id="rId21" Type="http://schemas.openxmlformats.org/officeDocument/2006/relationships/hyperlink" Target="http://www.teacherspayteachers.com/Product/Ice-Ages-and-Glaciers-Quiz-Game-120956" TargetMode="External"/><Relationship Id="rId7" Type="http://schemas.openxmlformats.org/officeDocument/2006/relationships/hyperlink" Target="http://www.teacherspayteachers.com/Product/Severe-Weather-Lesson-Hurricane-Tornado-132627" TargetMode="External"/><Relationship Id="rId12" Type="http://schemas.openxmlformats.org/officeDocument/2006/relationships/hyperlink" Target="http://www.teacherspayteachers.com/Product/Water-Cycle-and-Clouds-Lesson-120467" TargetMode="External"/><Relationship Id="rId17" Type="http://schemas.openxmlformats.org/officeDocument/2006/relationships/hyperlink" Target="http://www.teacherspayteachers.com/Product/Soil-Science-Erosion-Particles-Soil-Conservation-Review-Game-243051" TargetMode="External"/><Relationship Id="rId25" Type="http://schemas.openxmlformats.org/officeDocument/2006/relationships/image" Target="../media/image49.jpeg"/><Relationship Id="rId2" Type="http://schemas.openxmlformats.org/officeDocument/2006/relationships/hyperlink" Target="http://www.teacherspayteachers.com/Product/Earth-Science-Curriculum-590950" TargetMode="External"/><Relationship Id="rId16" Type="http://schemas.openxmlformats.org/officeDocument/2006/relationships/hyperlink" Target="http://www.teacherspayteachers.com/Product/Erosion-Lesson-Soil-Conservation-120739" TargetMode="External"/><Relationship Id="rId20" Type="http://schemas.openxmlformats.org/officeDocument/2006/relationships/hyperlink" Target="http://www.teacherspayteachers.com/Product/Ice-Ages-Lesson-Glaciers-Glacial-Landforms-120764"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Air-Pressure-and-Winds-Lesson-120441" TargetMode="External"/><Relationship Id="rId11" Type="http://schemas.openxmlformats.org/officeDocument/2006/relationships/hyperlink" Target="http://www.teacherspayteachers.com/Product/Weather-and-Oceans-Water-Cycle-Clouds-Quiz-Game-905612" TargetMode="External"/><Relationship Id="rId24" Type="http://schemas.openxmlformats.org/officeDocument/2006/relationships/hyperlink" Target="http://www.teacherspayteachers.com/Product/Soil-Science-Erosion-Ice-Ages-and-Glaciers-Unit-Homework-120894" TargetMode="External"/><Relationship Id="rId5" Type="http://schemas.openxmlformats.org/officeDocument/2006/relationships/hyperlink" Target="http://www.teacherspayteachers.com/Product/Atmophere-Quiz-Game-Air-Pressure-238003" TargetMode="External"/><Relationship Id="rId15" Type="http://schemas.openxmlformats.org/officeDocument/2006/relationships/hyperlink" Target="http://www.teacherspayteachers.com/Product/Soil-Science-Unit-120703" TargetMode="External"/><Relationship Id="rId23" Type="http://schemas.openxmlformats.org/officeDocument/2006/relationships/hyperlink" Target="http://www.teacherspayteachers.com/Product/Ice-Ages-Glaciers-Glacial-Landforms-Flash-Cards-244015" TargetMode="External"/><Relationship Id="rId10" Type="http://schemas.openxmlformats.org/officeDocument/2006/relationships/hyperlink" Target="http://www.teacherspayteachers.com/Product/Wind-Global-Winds-Wind-Chill-Lesson-120445" TargetMode="External"/><Relationship Id="rId19" Type="http://schemas.openxmlformats.org/officeDocument/2006/relationships/hyperlink" Target="http://www.teacherspayteachers.com/Product/Weathering-and-Soil-Crossword-Puzzle-243093" TargetMode="External"/><Relationship Id="rId4" Type="http://schemas.openxmlformats.org/officeDocument/2006/relationships/hyperlink" Target="http://www.teacherspayteachers.com/Product/Air-Pollution-Lesson-Ozone-Layer-Skin-Cancer-120438" TargetMode="External"/><Relationship Id="rId9" Type="http://schemas.openxmlformats.org/officeDocument/2006/relationships/hyperlink" Target="http://www.teacherspayteachers.com/Product/Weather-Winds-Seasons-Temperature-Quiz-Game-905562" TargetMode="External"/><Relationship Id="rId14" Type="http://schemas.openxmlformats.org/officeDocument/2006/relationships/hyperlink" Target="http://www.teacherspayteachers.com/Product/Mechanical-and-Chemical-Weathering-Quiz-Game-120905" TargetMode="External"/><Relationship Id="rId22" Type="http://schemas.openxmlformats.org/officeDocument/2006/relationships/hyperlink" Target="http://www.teacherspayteachers.com/Product/Ice-Ages-Glaciers-Glacial-Landforms-Crossword-Puzzle-243971" TargetMode="External"/><Relationship Id="rId27" Type="http://schemas.openxmlformats.org/officeDocument/2006/relationships/image" Target="../media/image35.png"/></Relationships>
</file>

<file path=ppt/slides/_rels/slide75.xml.rels><?xml version="1.0" encoding="UTF-8" standalone="yes"?>
<Relationships xmlns="http://schemas.openxmlformats.org/package/2006/relationships"><Relationship Id="rId8" Type="http://schemas.openxmlformats.org/officeDocument/2006/relationships/hyperlink" Target="http://www.teacherspayteachers.com/Product/Water-Unit-Homework-120697" TargetMode="External"/><Relationship Id="rId13" Type="http://schemas.openxmlformats.org/officeDocument/2006/relationships/hyperlink" Target="http://www.teacherspayteachers.com/Product/Salmon-Lesson-121185" TargetMode="External"/><Relationship Id="rId18" Type="http://schemas.openxmlformats.org/officeDocument/2006/relationships/image" Target="../media/image49.jpeg"/><Relationship Id="rId3" Type="http://schemas.openxmlformats.org/officeDocument/2006/relationships/hyperlink" Target="http://www.teacherspayteachers.com/Product/Water-Use-Water-Conservation-Water-on-Earth-Lesson-120610" TargetMode="External"/><Relationship Id="rId7" Type="http://schemas.openxmlformats.org/officeDocument/2006/relationships/hyperlink" Target="http://www.teacherspayteachers.com/Product/Water-Quiz-Game-239492" TargetMode="External"/><Relationship Id="rId12" Type="http://schemas.openxmlformats.org/officeDocument/2006/relationships/hyperlink" Target="http://www.teacherspayteachers.com/Product/Lake-Turnover-Lesson-121279" TargetMode="External"/><Relationship Id="rId17" Type="http://schemas.openxmlformats.org/officeDocument/2006/relationships/hyperlink" Target="http://www.teacherspayteachers.com/Product/Rivers-Lakes-and-Water-Quality-Unit-Homework-121275" TargetMode="External"/><Relationship Id="rId2" Type="http://schemas.openxmlformats.org/officeDocument/2006/relationships/hyperlink" Target="http://www.teacherspayteachers.com/Product/Earth-Science-Curriculum-590950" TargetMode="External"/><Relationship Id="rId16" Type="http://schemas.openxmlformats.org/officeDocument/2006/relationships/hyperlink" Target="http://www.teacherspayteachers.com/Product/Rivers-Lakes-and-Water-Qualiy-Unit-Crossword-Puzzle-241618" TargetMode="External"/><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www.teacherspayteachers.com/Product/Water-Cycle-Lesson-118050" TargetMode="External"/><Relationship Id="rId11" Type="http://schemas.openxmlformats.org/officeDocument/2006/relationships/hyperlink" Target="http://www.teacherspayteachers.com/Product/Benthic-Macroinvertebrates-Lesson-121154" TargetMode="External"/><Relationship Id="rId5" Type="http://schemas.openxmlformats.org/officeDocument/2006/relationships/hyperlink" Target="http://www.teacherspayteachers.com/Product/Properties-of-Water-Lesson-120635" TargetMode="External"/><Relationship Id="rId15" Type="http://schemas.openxmlformats.org/officeDocument/2006/relationships/hyperlink" Target="http://www.teacherspayteachers.com/Product/Rivers-Lakes-and-Water-Quality-Quiz-Game-121284" TargetMode="External"/><Relationship Id="rId10" Type="http://schemas.openxmlformats.org/officeDocument/2006/relationships/hyperlink" Target="http://www.teacherspayteachers.com/Product/Flooding-Lesson-Dam-Role-Playing-Project-121170" TargetMode="External"/><Relationship Id="rId19" Type="http://schemas.openxmlformats.org/officeDocument/2006/relationships/image" Target="../media/image50.png"/><Relationship Id="rId4" Type="http://schemas.openxmlformats.org/officeDocument/2006/relationships/hyperlink" Target="http://www.teacherspayteachers.com/Product/Groundwater-Lesson-Groundwater-Pollution-120619" TargetMode="External"/><Relationship Id="rId9" Type="http://schemas.openxmlformats.org/officeDocument/2006/relationships/hyperlink" Target="http://www.teacherspayteachers.com/Product/Rivers-and-Watersheds-Unit-121118" TargetMode="External"/><Relationship Id="rId14" Type="http://schemas.openxmlformats.org/officeDocument/2006/relationships/hyperlink" Target="http://www.teacherspayteachers.com/Product/Fish-Lesson-Fashion-A-Fish-Project-121257" TargetMode="External"/></Relationships>
</file>

<file path=ppt/slides/_rels/slide7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www.teacherspayteachers.com/Product/Astronomy-Unit-237876" TargetMode="External"/><Relationship Id="rId7" Type="http://schemas.openxmlformats.org/officeDocument/2006/relationships/hyperlink" Target="http://www.teacherspayteachers.com/Product/Rivers-Lakes-Water-Quality-Unit-110106" TargetMode="External"/><Relationship Id="rId2" Type="http://schemas.openxmlformats.org/officeDocument/2006/relationships/hyperlink" Target="http://www.teacherspayteachers.com/Product/Geology-Unit-110104"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Water-Unit-110217" TargetMode="External"/><Relationship Id="rId5" Type="http://schemas.openxmlformats.org/officeDocument/2006/relationships/hyperlink" Target="http://www.teacherspayteachers.com/Product/Weathering-Soil-Science-Erosion-Soil-Conservation-Ice-Ages-Glaciers-Unit-110228" TargetMode="External"/><Relationship Id="rId4" Type="http://schemas.openxmlformats.org/officeDocument/2006/relationships/hyperlink" Target="http://www.teacherspayteachers.com/Product/Weather-and-Climate-Unit-110223"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www.teacherspayteachers.com/Product/Cell-Biology-Unit-110344" TargetMode="External"/><Relationship Id="rId13" Type="http://schemas.openxmlformats.org/officeDocument/2006/relationships/hyperlink" Target="http://www.teacherspayteachers.com/Product/Ecology-Unit-Food-Chains-and-Food-Webs-117616" TargetMode="External"/><Relationship Id="rId3" Type="http://schemas.openxmlformats.org/officeDocument/2006/relationships/hyperlink" Target="http://www.teacherspayteachers.com/Product/Newtons-Laws-of-Motion-Forces-in-Motion-Simple-Machines-Unit-110094" TargetMode="External"/><Relationship Id="rId7" Type="http://schemas.openxmlformats.org/officeDocument/2006/relationships/hyperlink" Target="http://www.teacherspayteachers.com/Product/DNA-and-Genetics-Unit-110347" TargetMode="External"/><Relationship Id="rId12" Type="http://schemas.openxmlformats.org/officeDocument/2006/relationships/hyperlink" Target="http://www.teacherspayteachers.com/Product/Botany-Unit-Plant-Unit-117629" TargetMode="External"/><Relationship Id="rId2" Type="http://schemas.openxmlformats.org/officeDocument/2006/relationships/hyperlink" Target="http://www.teacherspayteachers.com/Product/Science-Skills-Unit-110098" TargetMode="Externa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www.teacherspayteachers.com/Product/Anatomy-Human-Body-and-Health-Unit-151807" TargetMode="External"/><Relationship Id="rId11" Type="http://schemas.openxmlformats.org/officeDocument/2006/relationships/hyperlink" Target="http://www.teacherspayteachers.com/Product/Evolution-and-Natural-Selection-Unit-Change-Unit-110342" TargetMode="External"/><Relationship Id="rId5" Type="http://schemas.openxmlformats.org/officeDocument/2006/relationships/hyperlink" Target="http://www.teacherspayteachers.com/Product/Atoms-Molecules-Periodic-Table-of-the-Elements-Unit-110095" TargetMode="External"/><Relationship Id="rId15" Type="http://schemas.openxmlformats.org/officeDocument/2006/relationships/hyperlink" Target="http://www.teacherspayteachers.com/Product/Ecology-Unit-Nonliving-Factors-Cycles-117624" TargetMode="External"/><Relationship Id="rId10" Type="http://schemas.openxmlformats.org/officeDocument/2006/relationships/hyperlink" Target="http://www.teacherspayteachers.com/Product/Taxonomy-and-Classification-Unit-121605" TargetMode="External"/><Relationship Id="rId4" Type="http://schemas.openxmlformats.org/officeDocument/2006/relationships/hyperlink" Target="http://www.teacherspayteachers.com/Product/Matter-Energy-and-the-Environment-Unit-110058" TargetMode="External"/><Relationship Id="rId9" Type="http://schemas.openxmlformats.org/officeDocument/2006/relationships/hyperlink" Target="http://www.teacherspayteachers.com/Product/Virus-Bacteria-Parasites-Diseases-Unit-841420" TargetMode="External"/><Relationship Id="rId14" Type="http://schemas.openxmlformats.org/officeDocument/2006/relationships/hyperlink" Target="http://www.teacherspayteachers.com/Product/Ecology-Unit-Animal-Interactions-117620"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mailto:ryemurf@gmail.com" TargetMode="External"/><Relationship Id="rId2" Type="http://schemas.openxmlformats.org/officeDocument/2006/relationships/hyperlink" Target="http://www.teacherspayteachers.com/Product/Science-from-Murf-Curriculum-Tour-148474" TargetMode="Externa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51.jpeg"/></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teacherspayteachers.com/Product/Science-Curriculum-4-Years-20-Units-50000-Slides-HW-Much-More-119377" TargetMode="Externa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rgbClr val="CC66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6926" y="23413"/>
            <a:ext cx="9020419"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Ecology Interactions Unit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04800" y="5638800"/>
            <a:ext cx="7479933" cy="923330"/>
          </a:xfrm>
          <a:prstGeom prst="rect">
            <a:avLst/>
          </a:prstGeom>
          <a:noFill/>
        </p:spPr>
        <p:txBody>
          <a:bodyPr wrap="none" lIns="91440" tIns="45720" rIns="91440" bIns="45720">
            <a:spAutoFit/>
          </a:bodyPr>
          <a:lstStyle/>
          <a:p>
            <a:pPr algn="ctr">
              <a:buNone/>
            </a:pPr>
            <a:r>
              <a:rPr lang="en-US" sz="5400" b="1" cap="none" spc="0" dirty="0" smtClean="0">
                <a:ln w="17780" cmpd="sng">
                  <a:solidFill>
                    <a:sysClr val="windowText" lastClr="000000"/>
                  </a:solidFill>
                  <a:prstDash val="solid"/>
                  <a:miter lim="800000"/>
                </a:ln>
                <a:solidFill>
                  <a:srgbClr val="FF9966"/>
                </a:solidFill>
                <a:effectLst>
                  <a:outerShdw blurRad="50800" algn="tl" rotWithShape="0">
                    <a:srgbClr val="000000"/>
                  </a:outerShdw>
                </a:effectLst>
              </a:rPr>
              <a:t>Part II Review Game</a:t>
            </a:r>
            <a:endParaRPr lang="en-US" sz="5400" b="1" cap="none" spc="0" dirty="0">
              <a:ln w="17780" cmpd="sng">
                <a:solidFill>
                  <a:sysClr val="windowText" lastClr="000000"/>
                </a:solidFill>
                <a:prstDash val="solid"/>
                <a:miter lim="800000"/>
              </a:ln>
              <a:solidFill>
                <a:srgbClr val="FF9966"/>
              </a:solidFill>
              <a:effectLst>
                <a:outerShdw blurRad="50800" algn="tl" rotWithShape="0">
                  <a:srgbClr val="000000"/>
                </a:outerShdw>
              </a:effectLst>
            </a:endParaRPr>
          </a:p>
        </p:txBody>
      </p:sp>
    </p:spTree>
    <p:extLst>
      <p:ext uri="{BB962C8B-B14F-4D97-AF65-F5344CB8AC3E}">
        <p14:creationId xmlns:p14="http://schemas.microsoft.com/office/powerpoint/2010/main" val="282070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8963" name="Rectangle 3"/>
          <p:cNvSpPr>
            <a:spLocks noGrp="1" noChangeArrowheads="1"/>
          </p:cNvSpPr>
          <p:nvPr>
            <p:ph type="body" idx="4294967295"/>
          </p:nvPr>
        </p:nvSpPr>
        <p:spPr>
          <a:xfrm>
            <a:off x="457200" y="228600"/>
            <a:ext cx="8153400" cy="5902325"/>
          </a:xfrm>
        </p:spPr>
        <p:txBody>
          <a:bodyPr/>
          <a:lstStyle/>
          <a:p>
            <a:pPr eaLnBrk="1" hangingPunct="1">
              <a:defRPr/>
            </a:pPr>
            <a:r>
              <a:rPr lang="en-US" dirty="0" smtClean="0"/>
              <a:t>This is the term for the variety, or number of kinds of species living in an area. </a:t>
            </a:r>
          </a:p>
        </p:txBody>
      </p:sp>
      <p:pic>
        <p:nvPicPr>
          <p:cNvPr id="115715" name="Picture 4" descr="biod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10600" cy="5181600"/>
          </a:xfrm>
          <a:prstGeom prst="rect">
            <a:avLst/>
          </a:prstGeom>
          <a:noFill/>
          <a:ln w="762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5370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000000"/>
                </a:outerShdw>
              </a:effectLst>
              <a:latin typeface="Tahoma" charset="0"/>
            </a:endParaRPr>
          </a:p>
        </p:txBody>
      </p:sp>
      <p:sp>
        <p:nvSpPr>
          <p:cNvPr id="2" name="Rectangle 1"/>
          <p:cNvSpPr/>
          <p:nvPr/>
        </p:nvSpPr>
        <p:spPr>
          <a:xfrm>
            <a:off x="244549" y="1371600"/>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120293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smtClean="0"/>
              <a:t>Which is </a:t>
            </a:r>
            <a:r>
              <a:rPr lang="en-US" b="1" u="sng" dirty="0" smtClean="0">
                <a:solidFill>
                  <a:srgbClr val="FFFF00"/>
                </a:solidFill>
              </a:rPr>
              <a:t>not</a:t>
            </a:r>
            <a:r>
              <a:rPr lang="en-US" dirty="0" smtClean="0"/>
              <a:t> an importance of biodiversity</a:t>
            </a:r>
          </a:p>
          <a:p>
            <a:pPr marL="457200" lvl="1" indent="0" eaLnBrk="1" hangingPunct="1">
              <a:lnSpc>
                <a:spcPct val="90000"/>
              </a:lnSpc>
              <a:buFontTx/>
              <a:buNone/>
            </a:pPr>
            <a:r>
              <a:rPr lang="en-US" dirty="0" smtClean="0">
                <a:solidFill>
                  <a:srgbClr val="996633"/>
                </a:solidFill>
              </a:rPr>
              <a:t>A.) </a:t>
            </a:r>
            <a:r>
              <a:rPr lang="en-US" dirty="0" smtClean="0">
                <a:solidFill>
                  <a:schemeClr val="bg1"/>
                </a:solidFill>
              </a:rPr>
              <a:t>Generation of soils and maintenance of soil quality.</a:t>
            </a:r>
          </a:p>
          <a:p>
            <a:pPr marL="457200" lvl="1" indent="0" eaLnBrk="1" hangingPunct="1">
              <a:lnSpc>
                <a:spcPct val="90000"/>
              </a:lnSpc>
              <a:buFontTx/>
              <a:buNone/>
            </a:pPr>
            <a:r>
              <a:rPr lang="en-US" dirty="0" smtClean="0">
                <a:solidFill>
                  <a:srgbClr val="6699FF"/>
                </a:solidFill>
              </a:rPr>
              <a:t>B.) </a:t>
            </a:r>
            <a:r>
              <a:rPr lang="en-US" dirty="0" smtClean="0">
                <a:solidFill>
                  <a:schemeClr val="bg1"/>
                </a:solidFill>
              </a:rPr>
              <a:t>Maintenance of air quality.</a:t>
            </a:r>
          </a:p>
          <a:p>
            <a:pPr marL="457200" lvl="1" indent="0" eaLnBrk="1" hangingPunct="1">
              <a:lnSpc>
                <a:spcPct val="90000"/>
              </a:lnSpc>
              <a:buFontTx/>
              <a:buNone/>
            </a:pPr>
            <a:r>
              <a:rPr lang="en-US" dirty="0" smtClean="0">
                <a:solidFill>
                  <a:schemeClr val="hlink"/>
                </a:solidFill>
              </a:rPr>
              <a:t>C.) </a:t>
            </a:r>
            <a:r>
              <a:rPr lang="en-US" dirty="0" smtClean="0">
                <a:solidFill>
                  <a:schemeClr val="bg1"/>
                </a:solidFill>
              </a:rPr>
              <a:t>Maintenance of water quality. </a:t>
            </a:r>
          </a:p>
          <a:p>
            <a:pPr marL="457200" lvl="1" indent="0" eaLnBrk="1" hangingPunct="1">
              <a:lnSpc>
                <a:spcPct val="90000"/>
              </a:lnSpc>
              <a:buFontTx/>
              <a:buNone/>
            </a:pPr>
            <a:r>
              <a:rPr lang="en-US" dirty="0" smtClean="0">
                <a:solidFill>
                  <a:srgbClr val="FF00FF"/>
                </a:solidFill>
              </a:rPr>
              <a:t>D.) </a:t>
            </a:r>
            <a:r>
              <a:rPr lang="en-US" dirty="0" smtClean="0">
                <a:solidFill>
                  <a:schemeClr val="bg1"/>
                </a:solidFill>
              </a:rPr>
              <a:t>Pest Control </a:t>
            </a:r>
          </a:p>
          <a:p>
            <a:pPr marL="457200" lvl="1" indent="0" eaLnBrk="1" hangingPunct="1">
              <a:lnSpc>
                <a:spcPct val="90000"/>
              </a:lnSpc>
              <a:buFontTx/>
              <a:buNone/>
            </a:pPr>
            <a:r>
              <a:rPr lang="en-US" dirty="0" smtClean="0">
                <a:solidFill>
                  <a:srgbClr val="CC9900"/>
                </a:solidFill>
              </a:rPr>
              <a:t>E.) </a:t>
            </a:r>
            <a:r>
              <a:rPr lang="en-US" dirty="0" smtClean="0">
                <a:solidFill>
                  <a:schemeClr val="bg1"/>
                </a:solidFill>
              </a:rPr>
              <a:t>Detoxification and decomposition of wastes. </a:t>
            </a:r>
          </a:p>
          <a:p>
            <a:pPr marL="457200" lvl="1" indent="0" eaLnBrk="1" hangingPunct="1">
              <a:lnSpc>
                <a:spcPct val="90000"/>
              </a:lnSpc>
              <a:buFontTx/>
              <a:buNone/>
            </a:pPr>
            <a:r>
              <a:rPr lang="en-US" dirty="0" smtClean="0">
                <a:solidFill>
                  <a:schemeClr val="accent2"/>
                </a:solidFill>
              </a:rPr>
              <a:t>F.) </a:t>
            </a:r>
            <a:r>
              <a:rPr lang="en-US" dirty="0" smtClean="0">
                <a:solidFill>
                  <a:schemeClr val="bg1"/>
                </a:solidFill>
              </a:rPr>
              <a:t>Pollination and crop production. </a:t>
            </a:r>
          </a:p>
          <a:p>
            <a:pPr marL="457200" lvl="1" indent="0" eaLnBrk="1" hangingPunct="1">
              <a:lnSpc>
                <a:spcPct val="90000"/>
              </a:lnSpc>
              <a:buFontTx/>
              <a:buNone/>
            </a:pPr>
            <a:r>
              <a:rPr lang="en-US" dirty="0" smtClean="0">
                <a:solidFill>
                  <a:srgbClr val="FF9900"/>
                </a:solidFill>
              </a:rPr>
              <a:t>G.) </a:t>
            </a:r>
            <a:r>
              <a:rPr lang="en-US" dirty="0" smtClean="0">
                <a:solidFill>
                  <a:schemeClr val="bg1"/>
                </a:solidFill>
              </a:rPr>
              <a:t>Decrease in food security. </a:t>
            </a:r>
          </a:p>
          <a:p>
            <a:pPr marL="457200" lvl="1" indent="0" eaLnBrk="1" hangingPunct="1">
              <a:lnSpc>
                <a:spcPct val="90000"/>
              </a:lnSpc>
              <a:buFontTx/>
              <a:buNone/>
            </a:pPr>
            <a:r>
              <a:rPr lang="en-US" dirty="0" smtClean="0">
                <a:solidFill>
                  <a:srgbClr val="9933FF"/>
                </a:solidFill>
              </a:rPr>
              <a:t>H.) </a:t>
            </a:r>
            <a:r>
              <a:rPr lang="en-US" dirty="0" smtClean="0">
                <a:solidFill>
                  <a:schemeClr val="bg1"/>
                </a:solidFill>
              </a:rPr>
              <a:t>Provision of health care (Medicines).</a:t>
            </a:r>
          </a:p>
          <a:p>
            <a:pPr marL="457200" lvl="1" indent="0" eaLnBrk="1" hangingPunct="1">
              <a:lnSpc>
                <a:spcPct val="90000"/>
              </a:lnSpc>
              <a:buFontTx/>
              <a:buNone/>
            </a:pPr>
            <a:r>
              <a:rPr lang="en-US" dirty="0" smtClean="0">
                <a:solidFill>
                  <a:srgbClr val="99FFCC"/>
                </a:solidFill>
              </a:rPr>
              <a:t>I.) </a:t>
            </a:r>
            <a:r>
              <a:rPr lang="en-US" dirty="0" smtClean="0">
                <a:solidFill>
                  <a:schemeClr val="bg1"/>
                </a:solidFill>
              </a:rPr>
              <a:t>Income generation. </a:t>
            </a:r>
          </a:p>
          <a:p>
            <a:pPr marL="457200" lvl="1" indent="0" eaLnBrk="1" hangingPunct="1">
              <a:lnSpc>
                <a:spcPct val="90000"/>
              </a:lnSpc>
              <a:buFontTx/>
              <a:buNone/>
            </a:pPr>
            <a:r>
              <a:rPr lang="en-US" dirty="0" smtClean="0">
                <a:solidFill>
                  <a:srgbClr val="CC00FF"/>
                </a:solidFill>
              </a:rPr>
              <a:t>J.) </a:t>
            </a:r>
            <a:r>
              <a:rPr lang="en-US" dirty="0" smtClean="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50600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smtClean="0"/>
              <a:t>Which is </a:t>
            </a:r>
            <a:r>
              <a:rPr lang="en-US" b="1" u="sng" dirty="0" smtClean="0">
                <a:solidFill>
                  <a:srgbClr val="FFFF00"/>
                </a:solidFill>
              </a:rPr>
              <a:t>not</a:t>
            </a:r>
            <a:r>
              <a:rPr lang="en-US" dirty="0" smtClean="0"/>
              <a:t> an importance of biodiversity</a:t>
            </a:r>
          </a:p>
          <a:p>
            <a:pPr marL="457200" lvl="1" indent="0" eaLnBrk="1" hangingPunct="1">
              <a:lnSpc>
                <a:spcPct val="90000"/>
              </a:lnSpc>
              <a:buFontTx/>
              <a:buNone/>
            </a:pPr>
            <a:r>
              <a:rPr lang="en-US" dirty="0" smtClean="0">
                <a:solidFill>
                  <a:srgbClr val="996633"/>
                </a:solidFill>
              </a:rPr>
              <a:t>A.) Generation of soils and maintenance of soil quality.</a:t>
            </a:r>
          </a:p>
          <a:p>
            <a:pPr marL="457200" lvl="1" indent="0" eaLnBrk="1" hangingPunct="1">
              <a:lnSpc>
                <a:spcPct val="90000"/>
              </a:lnSpc>
              <a:buFontTx/>
              <a:buNone/>
            </a:pPr>
            <a:r>
              <a:rPr lang="en-US" dirty="0" smtClean="0">
                <a:solidFill>
                  <a:srgbClr val="6699FF"/>
                </a:solidFill>
              </a:rPr>
              <a:t>B.) </a:t>
            </a:r>
            <a:r>
              <a:rPr lang="en-US" dirty="0" smtClean="0">
                <a:solidFill>
                  <a:schemeClr val="bg1"/>
                </a:solidFill>
              </a:rPr>
              <a:t>Maintenance of air quality.</a:t>
            </a:r>
          </a:p>
          <a:p>
            <a:pPr marL="457200" lvl="1" indent="0" eaLnBrk="1" hangingPunct="1">
              <a:lnSpc>
                <a:spcPct val="90000"/>
              </a:lnSpc>
              <a:buFontTx/>
              <a:buNone/>
            </a:pPr>
            <a:r>
              <a:rPr lang="en-US" dirty="0" smtClean="0">
                <a:solidFill>
                  <a:schemeClr val="hlink"/>
                </a:solidFill>
              </a:rPr>
              <a:t>C.) </a:t>
            </a:r>
            <a:r>
              <a:rPr lang="en-US" dirty="0" smtClean="0">
                <a:solidFill>
                  <a:schemeClr val="bg1"/>
                </a:solidFill>
              </a:rPr>
              <a:t>Maintenance of water quality. </a:t>
            </a:r>
          </a:p>
          <a:p>
            <a:pPr marL="457200" lvl="1" indent="0" eaLnBrk="1" hangingPunct="1">
              <a:lnSpc>
                <a:spcPct val="90000"/>
              </a:lnSpc>
              <a:buFontTx/>
              <a:buNone/>
            </a:pPr>
            <a:r>
              <a:rPr lang="en-US" dirty="0" smtClean="0">
                <a:solidFill>
                  <a:srgbClr val="FF00FF"/>
                </a:solidFill>
              </a:rPr>
              <a:t>D.) </a:t>
            </a:r>
            <a:r>
              <a:rPr lang="en-US" dirty="0" smtClean="0">
                <a:solidFill>
                  <a:schemeClr val="bg1"/>
                </a:solidFill>
              </a:rPr>
              <a:t>Pest Control </a:t>
            </a:r>
          </a:p>
          <a:p>
            <a:pPr marL="457200" lvl="1" indent="0" eaLnBrk="1" hangingPunct="1">
              <a:lnSpc>
                <a:spcPct val="90000"/>
              </a:lnSpc>
              <a:buFontTx/>
              <a:buNone/>
            </a:pPr>
            <a:r>
              <a:rPr lang="en-US" dirty="0" smtClean="0">
                <a:solidFill>
                  <a:srgbClr val="CC9900"/>
                </a:solidFill>
              </a:rPr>
              <a:t>E.) </a:t>
            </a:r>
            <a:r>
              <a:rPr lang="en-US" dirty="0" smtClean="0">
                <a:solidFill>
                  <a:schemeClr val="bg1"/>
                </a:solidFill>
              </a:rPr>
              <a:t>Detoxification and decomposition of wastes. </a:t>
            </a:r>
          </a:p>
          <a:p>
            <a:pPr marL="457200" lvl="1" indent="0" eaLnBrk="1" hangingPunct="1">
              <a:lnSpc>
                <a:spcPct val="90000"/>
              </a:lnSpc>
              <a:buFontTx/>
              <a:buNone/>
            </a:pPr>
            <a:r>
              <a:rPr lang="en-US" dirty="0" smtClean="0">
                <a:solidFill>
                  <a:schemeClr val="accent2"/>
                </a:solidFill>
              </a:rPr>
              <a:t>F.) </a:t>
            </a:r>
            <a:r>
              <a:rPr lang="en-US" dirty="0" smtClean="0">
                <a:solidFill>
                  <a:schemeClr val="bg1"/>
                </a:solidFill>
              </a:rPr>
              <a:t>Pollination and crop production. </a:t>
            </a:r>
          </a:p>
          <a:p>
            <a:pPr marL="457200" lvl="1" indent="0" eaLnBrk="1" hangingPunct="1">
              <a:lnSpc>
                <a:spcPct val="90000"/>
              </a:lnSpc>
              <a:buFontTx/>
              <a:buNone/>
            </a:pPr>
            <a:r>
              <a:rPr lang="en-US" dirty="0" smtClean="0">
                <a:solidFill>
                  <a:srgbClr val="FF9900"/>
                </a:solidFill>
              </a:rPr>
              <a:t>G.) </a:t>
            </a:r>
            <a:r>
              <a:rPr lang="en-US" dirty="0" smtClean="0">
                <a:solidFill>
                  <a:schemeClr val="bg1"/>
                </a:solidFill>
              </a:rPr>
              <a:t>Decrease in food security. </a:t>
            </a:r>
          </a:p>
          <a:p>
            <a:pPr marL="457200" lvl="1" indent="0" eaLnBrk="1" hangingPunct="1">
              <a:lnSpc>
                <a:spcPct val="90000"/>
              </a:lnSpc>
              <a:buFontTx/>
              <a:buNone/>
            </a:pPr>
            <a:r>
              <a:rPr lang="en-US" dirty="0" smtClean="0">
                <a:solidFill>
                  <a:srgbClr val="9933FF"/>
                </a:solidFill>
              </a:rPr>
              <a:t>H.) </a:t>
            </a:r>
            <a:r>
              <a:rPr lang="en-US" dirty="0" smtClean="0">
                <a:solidFill>
                  <a:schemeClr val="bg1"/>
                </a:solidFill>
              </a:rPr>
              <a:t>Provision of health care (Medicines).</a:t>
            </a:r>
          </a:p>
          <a:p>
            <a:pPr marL="457200" lvl="1" indent="0" eaLnBrk="1" hangingPunct="1">
              <a:lnSpc>
                <a:spcPct val="90000"/>
              </a:lnSpc>
              <a:buFontTx/>
              <a:buNone/>
            </a:pPr>
            <a:r>
              <a:rPr lang="en-US" dirty="0" smtClean="0">
                <a:solidFill>
                  <a:srgbClr val="99FFCC"/>
                </a:solidFill>
              </a:rPr>
              <a:t>I.) </a:t>
            </a:r>
            <a:r>
              <a:rPr lang="en-US" dirty="0" smtClean="0">
                <a:solidFill>
                  <a:schemeClr val="bg1"/>
                </a:solidFill>
              </a:rPr>
              <a:t>Income generation. </a:t>
            </a:r>
          </a:p>
          <a:p>
            <a:pPr marL="457200" lvl="1" indent="0" eaLnBrk="1" hangingPunct="1">
              <a:lnSpc>
                <a:spcPct val="90000"/>
              </a:lnSpc>
              <a:buFontTx/>
              <a:buNone/>
            </a:pPr>
            <a:r>
              <a:rPr lang="en-US" dirty="0" smtClean="0">
                <a:solidFill>
                  <a:srgbClr val="CC00FF"/>
                </a:solidFill>
              </a:rPr>
              <a:t>J.) </a:t>
            </a:r>
            <a:r>
              <a:rPr lang="en-US" dirty="0" smtClean="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67854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smtClean="0"/>
              <a:t>Which is </a:t>
            </a:r>
            <a:r>
              <a:rPr lang="en-US" b="1" u="sng" dirty="0" smtClean="0">
                <a:solidFill>
                  <a:srgbClr val="FFFF00"/>
                </a:solidFill>
              </a:rPr>
              <a:t>not</a:t>
            </a:r>
            <a:r>
              <a:rPr lang="en-US" dirty="0" smtClean="0"/>
              <a:t> an importance of biodiversity</a:t>
            </a:r>
          </a:p>
          <a:p>
            <a:pPr marL="457200" lvl="1" indent="0" eaLnBrk="1" hangingPunct="1">
              <a:lnSpc>
                <a:spcPct val="90000"/>
              </a:lnSpc>
              <a:buFontTx/>
              <a:buNone/>
            </a:pPr>
            <a:r>
              <a:rPr lang="en-US" dirty="0" smtClean="0">
                <a:solidFill>
                  <a:srgbClr val="996633"/>
                </a:solidFill>
              </a:rPr>
              <a:t>A.) Generation of soils and maintenance of soil quality.</a:t>
            </a:r>
          </a:p>
          <a:p>
            <a:pPr marL="457200" lvl="1" indent="0" eaLnBrk="1" hangingPunct="1">
              <a:lnSpc>
                <a:spcPct val="90000"/>
              </a:lnSpc>
              <a:buFontTx/>
              <a:buNone/>
            </a:pPr>
            <a:r>
              <a:rPr lang="en-US" dirty="0" smtClean="0">
                <a:solidFill>
                  <a:srgbClr val="6699FF"/>
                </a:solidFill>
              </a:rPr>
              <a:t>B.) Maintenance of air quality.</a:t>
            </a:r>
          </a:p>
          <a:p>
            <a:pPr marL="457200" lvl="1" indent="0" eaLnBrk="1" hangingPunct="1">
              <a:lnSpc>
                <a:spcPct val="90000"/>
              </a:lnSpc>
              <a:buFontTx/>
              <a:buNone/>
            </a:pPr>
            <a:r>
              <a:rPr lang="en-US" dirty="0" smtClean="0">
                <a:solidFill>
                  <a:schemeClr val="hlink"/>
                </a:solidFill>
              </a:rPr>
              <a:t>C.) </a:t>
            </a:r>
            <a:r>
              <a:rPr lang="en-US" dirty="0" smtClean="0">
                <a:solidFill>
                  <a:schemeClr val="bg1"/>
                </a:solidFill>
              </a:rPr>
              <a:t>Maintenance of water quality. </a:t>
            </a:r>
          </a:p>
          <a:p>
            <a:pPr marL="457200" lvl="1" indent="0" eaLnBrk="1" hangingPunct="1">
              <a:lnSpc>
                <a:spcPct val="90000"/>
              </a:lnSpc>
              <a:buFontTx/>
              <a:buNone/>
            </a:pPr>
            <a:r>
              <a:rPr lang="en-US" dirty="0" smtClean="0">
                <a:solidFill>
                  <a:srgbClr val="FF00FF"/>
                </a:solidFill>
              </a:rPr>
              <a:t>D.) </a:t>
            </a:r>
            <a:r>
              <a:rPr lang="en-US" dirty="0" smtClean="0">
                <a:solidFill>
                  <a:schemeClr val="bg1"/>
                </a:solidFill>
              </a:rPr>
              <a:t>Pest Control </a:t>
            </a:r>
          </a:p>
          <a:p>
            <a:pPr marL="457200" lvl="1" indent="0" eaLnBrk="1" hangingPunct="1">
              <a:lnSpc>
                <a:spcPct val="90000"/>
              </a:lnSpc>
              <a:buFontTx/>
              <a:buNone/>
            </a:pPr>
            <a:r>
              <a:rPr lang="en-US" dirty="0" smtClean="0">
                <a:solidFill>
                  <a:srgbClr val="CC9900"/>
                </a:solidFill>
              </a:rPr>
              <a:t>E.) </a:t>
            </a:r>
            <a:r>
              <a:rPr lang="en-US" dirty="0" smtClean="0">
                <a:solidFill>
                  <a:schemeClr val="bg1"/>
                </a:solidFill>
              </a:rPr>
              <a:t>Detoxification and decomposition of wastes.</a:t>
            </a:r>
            <a:r>
              <a:rPr lang="en-US" dirty="0" smtClean="0"/>
              <a:t> </a:t>
            </a:r>
          </a:p>
          <a:p>
            <a:pPr marL="457200" lvl="1" indent="0" eaLnBrk="1" hangingPunct="1">
              <a:lnSpc>
                <a:spcPct val="90000"/>
              </a:lnSpc>
              <a:buFontTx/>
              <a:buNone/>
            </a:pPr>
            <a:r>
              <a:rPr lang="en-US" dirty="0" smtClean="0">
                <a:solidFill>
                  <a:schemeClr val="accent2"/>
                </a:solidFill>
              </a:rPr>
              <a:t>F.) </a:t>
            </a:r>
            <a:r>
              <a:rPr lang="en-US" dirty="0" smtClean="0">
                <a:solidFill>
                  <a:schemeClr val="bg1"/>
                </a:solidFill>
              </a:rPr>
              <a:t>Pollination and crop production. </a:t>
            </a:r>
          </a:p>
          <a:p>
            <a:pPr marL="457200" lvl="1" indent="0" eaLnBrk="1" hangingPunct="1">
              <a:lnSpc>
                <a:spcPct val="90000"/>
              </a:lnSpc>
              <a:buFontTx/>
              <a:buNone/>
            </a:pPr>
            <a:r>
              <a:rPr lang="en-US" dirty="0" smtClean="0">
                <a:solidFill>
                  <a:srgbClr val="FF9900"/>
                </a:solidFill>
              </a:rPr>
              <a:t>G.) </a:t>
            </a:r>
            <a:r>
              <a:rPr lang="en-US" dirty="0" smtClean="0">
                <a:solidFill>
                  <a:schemeClr val="bg1"/>
                </a:solidFill>
              </a:rPr>
              <a:t>Decrease in food security. </a:t>
            </a:r>
          </a:p>
          <a:p>
            <a:pPr marL="457200" lvl="1" indent="0" eaLnBrk="1" hangingPunct="1">
              <a:lnSpc>
                <a:spcPct val="90000"/>
              </a:lnSpc>
              <a:buFontTx/>
              <a:buNone/>
            </a:pPr>
            <a:r>
              <a:rPr lang="en-US" dirty="0" smtClean="0">
                <a:solidFill>
                  <a:srgbClr val="9933FF"/>
                </a:solidFill>
              </a:rPr>
              <a:t>H.) </a:t>
            </a:r>
            <a:r>
              <a:rPr lang="en-US" dirty="0" smtClean="0">
                <a:solidFill>
                  <a:schemeClr val="bg1"/>
                </a:solidFill>
              </a:rPr>
              <a:t>Provision of health care (Medicines).</a:t>
            </a:r>
          </a:p>
          <a:p>
            <a:pPr marL="457200" lvl="1" indent="0" eaLnBrk="1" hangingPunct="1">
              <a:lnSpc>
                <a:spcPct val="90000"/>
              </a:lnSpc>
              <a:buFontTx/>
              <a:buNone/>
            </a:pPr>
            <a:r>
              <a:rPr lang="en-US" dirty="0" smtClean="0">
                <a:solidFill>
                  <a:srgbClr val="99FFCC"/>
                </a:solidFill>
              </a:rPr>
              <a:t>I.) </a:t>
            </a:r>
            <a:r>
              <a:rPr lang="en-US" dirty="0" smtClean="0">
                <a:solidFill>
                  <a:schemeClr val="bg1"/>
                </a:solidFill>
              </a:rPr>
              <a:t>Income generation. </a:t>
            </a:r>
          </a:p>
          <a:p>
            <a:pPr marL="457200" lvl="1" indent="0" eaLnBrk="1" hangingPunct="1">
              <a:lnSpc>
                <a:spcPct val="90000"/>
              </a:lnSpc>
              <a:buFontTx/>
              <a:buNone/>
            </a:pPr>
            <a:r>
              <a:rPr lang="en-US" dirty="0" smtClean="0">
                <a:solidFill>
                  <a:srgbClr val="CC00FF"/>
                </a:solidFill>
              </a:rPr>
              <a:t>J.) </a:t>
            </a:r>
            <a:r>
              <a:rPr lang="en-US" dirty="0" smtClean="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745255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smtClean="0"/>
              <a:t>Which is </a:t>
            </a:r>
            <a:r>
              <a:rPr lang="en-US" b="1" u="sng" dirty="0" smtClean="0">
                <a:solidFill>
                  <a:srgbClr val="FFFF00"/>
                </a:solidFill>
              </a:rPr>
              <a:t>not</a:t>
            </a:r>
            <a:r>
              <a:rPr lang="en-US" dirty="0" smtClean="0"/>
              <a:t> an importance of biodiversity</a:t>
            </a:r>
          </a:p>
          <a:p>
            <a:pPr marL="457200" lvl="1" indent="0" eaLnBrk="1" hangingPunct="1">
              <a:lnSpc>
                <a:spcPct val="90000"/>
              </a:lnSpc>
              <a:buFontTx/>
              <a:buNone/>
            </a:pPr>
            <a:r>
              <a:rPr lang="en-US" dirty="0" smtClean="0">
                <a:solidFill>
                  <a:srgbClr val="996633"/>
                </a:solidFill>
              </a:rPr>
              <a:t>A.) Generation of soils and maintenance of soil quality.</a:t>
            </a:r>
          </a:p>
          <a:p>
            <a:pPr marL="457200" lvl="1" indent="0" eaLnBrk="1" hangingPunct="1">
              <a:lnSpc>
                <a:spcPct val="90000"/>
              </a:lnSpc>
              <a:buFontTx/>
              <a:buNone/>
            </a:pPr>
            <a:r>
              <a:rPr lang="en-US" dirty="0" smtClean="0">
                <a:solidFill>
                  <a:srgbClr val="6699FF"/>
                </a:solidFill>
              </a:rPr>
              <a:t>B.) Maintenance of air quality.</a:t>
            </a:r>
          </a:p>
          <a:p>
            <a:pPr marL="457200" lvl="1" indent="0" eaLnBrk="1" hangingPunct="1">
              <a:lnSpc>
                <a:spcPct val="90000"/>
              </a:lnSpc>
              <a:buFontTx/>
              <a:buNone/>
            </a:pPr>
            <a:r>
              <a:rPr lang="en-US" dirty="0" smtClean="0">
                <a:solidFill>
                  <a:schemeClr val="hlink"/>
                </a:solidFill>
              </a:rPr>
              <a:t>C.) Maintenance of water quality. </a:t>
            </a:r>
          </a:p>
          <a:p>
            <a:pPr marL="457200" lvl="1" indent="0" eaLnBrk="1" hangingPunct="1">
              <a:lnSpc>
                <a:spcPct val="90000"/>
              </a:lnSpc>
              <a:buFontTx/>
              <a:buNone/>
            </a:pPr>
            <a:r>
              <a:rPr lang="en-US" dirty="0" smtClean="0">
                <a:solidFill>
                  <a:srgbClr val="FF00FF"/>
                </a:solidFill>
              </a:rPr>
              <a:t>D.) </a:t>
            </a:r>
            <a:r>
              <a:rPr lang="en-US" dirty="0" smtClean="0">
                <a:solidFill>
                  <a:schemeClr val="bg1"/>
                </a:solidFill>
              </a:rPr>
              <a:t>Pest Control </a:t>
            </a:r>
          </a:p>
          <a:p>
            <a:pPr marL="457200" lvl="1" indent="0" eaLnBrk="1" hangingPunct="1">
              <a:lnSpc>
                <a:spcPct val="90000"/>
              </a:lnSpc>
              <a:buFontTx/>
              <a:buNone/>
            </a:pPr>
            <a:r>
              <a:rPr lang="en-US" dirty="0" smtClean="0">
                <a:solidFill>
                  <a:srgbClr val="CC9900"/>
                </a:solidFill>
              </a:rPr>
              <a:t>E.) </a:t>
            </a:r>
            <a:r>
              <a:rPr lang="en-US" dirty="0" smtClean="0">
                <a:solidFill>
                  <a:schemeClr val="bg1"/>
                </a:solidFill>
              </a:rPr>
              <a:t>Detoxification and decomposition of wastes. </a:t>
            </a:r>
          </a:p>
          <a:p>
            <a:pPr marL="457200" lvl="1" indent="0" eaLnBrk="1" hangingPunct="1">
              <a:lnSpc>
                <a:spcPct val="90000"/>
              </a:lnSpc>
              <a:buFontTx/>
              <a:buNone/>
            </a:pPr>
            <a:r>
              <a:rPr lang="en-US" dirty="0" smtClean="0">
                <a:solidFill>
                  <a:schemeClr val="accent2"/>
                </a:solidFill>
              </a:rPr>
              <a:t>F.) </a:t>
            </a:r>
            <a:r>
              <a:rPr lang="en-US" dirty="0" smtClean="0">
                <a:solidFill>
                  <a:schemeClr val="bg1"/>
                </a:solidFill>
              </a:rPr>
              <a:t>Pollination and crop production. </a:t>
            </a:r>
          </a:p>
          <a:p>
            <a:pPr marL="457200" lvl="1" indent="0" eaLnBrk="1" hangingPunct="1">
              <a:lnSpc>
                <a:spcPct val="90000"/>
              </a:lnSpc>
              <a:buFontTx/>
              <a:buNone/>
            </a:pPr>
            <a:r>
              <a:rPr lang="en-US" dirty="0" smtClean="0">
                <a:solidFill>
                  <a:srgbClr val="FF9900"/>
                </a:solidFill>
              </a:rPr>
              <a:t>G.) </a:t>
            </a:r>
            <a:r>
              <a:rPr lang="en-US" dirty="0" smtClean="0">
                <a:solidFill>
                  <a:schemeClr val="bg1"/>
                </a:solidFill>
              </a:rPr>
              <a:t>Decrease in food security. </a:t>
            </a:r>
          </a:p>
          <a:p>
            <a:pPr marL="457200" lvl="1" indent="0" eaLnBrk="1" hangingPunct="1">
              <a:lnSpc>
                <a:spcPct val="90000"/>
              </a:lnSpc>
              <a:buFontTx/>
              <a:buNone/>
            </a:pPr>
            <a:r>
              <a:rPr lang="en-US" dirty="0" smtClean="0">
                <a:solidFill>
                  <a:srgbClr val="9933FF"/>
                </a:solidFill>
              </a:rPr>
              <a:t>H.) </a:t>
            </a:r>
            <a:r>
              <a:rPr lang="en-US" dirty="0" smtClean="0">
                <a:solidFill>
                  <a:schemeClr val="bg1"/>
                </a:solidFill>
              </a:rPr>
              <a:t>Provision of health care (Medicines).</a:t>
            </a:r>
          </a:p>
          <a:p>
            <a:pPr marL="457200" lvl="1" indent="0" eaLnBrk="1" hangingPunct="1">
              <a:lnSpc>
                <a:spcPct val="90000"/>
              </a:lnSpc>
              <a:buFontTx/>
              <a:buNone/>
            </a:pPr>
            <a:r>
              <a:rPr lang="en-US" dirty="0" smtClean="0">
                <a:solidFill>
                  <a:srgbClr val="99FFCC"/>
                </a:solidFill>
              </a:rPr>
              <a:t>I.) </a:t>
            </a:r>
            <a:r>
              <a:rPr lang="en-US" dirty="0" smtClean="0">
                <a:solidFill>
                  <a:schemeClr val="bg1"/>
                </a:solidFill>
              </a:rPr>
              <a:t>Income generation. </a:t>
            </a:r>
          </a:p>
          <a:p>
            <a:pPr marL="457200" lvl="1" indent="0" eaLnBrk="1" hangingPunct="1">
              <a:lnSpc>
                <a:spcPct val="90000"/>
              </a:lnSpc>
              <a:buFontTx/>
              <a:buNone/>
            </a:pPr>
            <a:r>
              <a:rPr lang="en-US" dirty="0" smtClean="0">
                <a:solidFill>
                  <a:srgbClr val="CC00FF"/>
                </a:solidFill>
              </a:rPr>
              <a:t>J.) </a:t>
            </a:r>
            <a:r>
              <a:rPr lang="en-US" dirty="0" smtClean="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528670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smtClean="0"/>
              <a:t>Which is </a:t>
            </a:r>
            <a:r>
              <a:rPr lang="en-US" b="1" u="sng" dirty="0" smtClean="0">
                <a:solidFill>
                  <a:srgbClr val="FFFF00"/>
                </a:solidFill>
              </a:rPr>
              <a:t>not</a:t>
            </a:r>
            <a:r>
              <a:rPr lang="en-US" dirty="0" smtClean="0"/>
              <a:t> an importance of biodiversity</a:t>
            </a:r>
          </a:p>
          <a:p>
            <a:pPr marL="457200" lvl="1" indent="0" eaLnBrk="1" hangingPunct="1">
              <a:lnSpc>
                <a:spcPct val="90000"/>
              </a:lnSpc>
              <a:buFontTx/>
              <a:buNone/>
            </a:pPr>
            <a:r>
              <a:rPr lang="en-US" dirty="0" smtClean="0">
                <a:solidFill>
                  <a:srgbClr val="996633"/>
                </a:solidFill>
              </a:rPr>
              <a:t>A.) Generation of soils and maintenance of soil quality.</a:t>
            </a:r>
          </a:p>
          <a:p>
            <a:pPr marL="457200" lvl="1" indent="0" eaLnBrk="1" hangingPunct="1">
              <a:lnSpc>
                <a:spcPct val="90000"/>
              </a:lnSpc>
              <a:buFontTx/>
              <a:buNone/>
            </a:pPr>
            <a:r>
              <a:rPr lang="en-US" dirty="0" smtClean="0">
                <a:solidFill>
                  <a:srgbClr val="6699FF"/>
                </a:solidFill>
              </a:rPr>
              <a:t>B.) Maintenance of air quality.</a:t>
            </a:r>
          </a:p>
          <a:p>
            <a:pPr marL="457200" lvl="1" indent="0" eaLnBrk="1" hangingPunct="1">
              <a:lnSpc>
                <a:spcPct val="90000"/>
              </a:lnSpc>
              <a:buFontTx/>
              <a:buNone/>
            </a:pPr>
            <a:r>
              <a:rPr lang="en-US" dirty="0" smtClean="0">
                <a:solidFill>
                  <a:schemeClr val="hlink"/>
                </a:solidFill>
              </a:rPr>
              <a:t>C.) Maintenance of water quality. </a:t>
            </a:r>
          </a:p>
          <a:p>
            <a:pPr marL="457200" lvl="1" indent="0" eaLnBrk="1" hangingPunct="1">
              <a:lnSpc>
                <a:spcPct val="90000"/>
              </a:lnSpc>
              <a:buFontTx/>
              <a:buNone/>
            </a:pPr>
            <a:r>
              <a:rPr lang="en-US" dirty="0" smtClean="0">
                <a:solidFill>
                  <a:srgbClr val="FF00FF"/>
                </a:solidFill>
              </a:rPr>
              <a:t>D.) Pest Control </a:t>
            </a:r>
          </a:p>
          <a:p>
            <a:pPr marL="457200" lvl="1" indent="0" eaLnBrk="1" hangingPunct="1">
              <a:lnSpc>
                <a:spcPct val="90000"/>
              </a:lnSpc>
              <a:buFontTx/>
              <a:buNone/>
            </a:pPr>
            <a:r>
              <a:rPr lang="en-US" dirty="0" smtClean="0">
                <a:solidFill>
                  <a:srgbClr val="CC9900"/>
                </a:solidFill>
              </a:rPr>
              <a:t>E.) </a:t>
            </a:r>
            <a:r>
              <a:rPr lang="en-US" dirty="0" smtClean="0">
                <a:solidFill>
                  <a:schemeClr val="bg1"/>
                </a:solidFill>
              </a:rPr>
              <a:t>Detoxification and decomposition of wastes. </a:t>
            </a:r>
          </a:p>
          <a:p>
            <a:pPr marL="457200" lvl="1" indent="0" eaLnBrk="1" hangingPunct="1">
              <a:lnSpc>
                <a:spcPct val="90000"/>
              </a:lnSpc>
              <a:buFontTx/>
              <a:buNone/>
            </a:pPr>
            <a:r>
              <a:rPr lang="en-US" dirty="0" smtClean="0">
                <a:solidFill>
                  <a:schemeClr val="accent2"/>
                </a:solidFill>
              </a:rPr>
              <a:t>F.) </a:t>
            </a:r>
            <a:r>
              <a:rPr lang="en-US" dirty="0" smtClean="0">
                <a:solidFill>
                  <a:schemeClr val="bg1"/>
                </a:solidFill>
              </a:rPr>
              <a:t>Pollination and crop production. </a:t>
            </a:r>
          </a:p>
          <a:p>
            <a:pPr marL="457200" lvl="1" indent="0" eaLnBrk="1" hangingPunct="1">
              <a:lnSpc>
                <a:spcPct val="90000"/>
              </a:lnSpc>
              <a:buFontTx/>
              <a:buNone/>
            </a:pPr>
            <a:r>
              <a:rPr lang="en-US" dirty="0" smtClean="0">
                <a:solidFill>
                  <a:srgbClr val="FF9900"/>
                </a:solidFill>
              </a:rPr>
              <a:t>G.) </a:t>
            </a:r>
            <a:r>
              <a:rPr lang="en-US" dirty="0" smtClean="0">
                <a:solidFill>
                  <a:schemeClr val="bg1"/>
                </a:solidFill>
              </a:rPr>
              <a:t>Decrease in food security. </a:t>
            </a:r>
          </a:p>
          <a:p>
            <a:pPr marL="457200" lvl="1" indent="0" eaLnBrk="1" hangingPunct="1">
              <a:lnSpc>
                <a:spcPct val="90000"/>
              </a:lnSpc>
              <a:buFontTx/>
              <a:buNone/>
            </a:pPr>
            <a:r>
              <a:rPr lang="en-US" dirty="0" smtClean="0">
                <a:solidFill>
                  <a:srgbClr val="9933FF"/>
                </a:solidFill>
              </a:rPr>
              <a:t>H.) </a:t>
            </a:r>
            <a:r>
              <a:rPr lang="en-US" dirty="0" smtClean="0">
                <a:solidFill>
                  <a:schemeClr val="bg1"/>
                </a:solidFill>
              </a:rPr>
              <a:t>Provision of health care (Medicines).</a:t>
            </a:r>
          </a:p>
          <a:p>
            <a:pPr marL="457200" lvl="1" indent="0" eaLnBrk="1" hangingPunct="1">
              <a:lnSpc>
                <a:spcPct val="90000"/>
              </a:lnSpc>
              <a:buFontTx/>
              <a:buNone/>
            </a:pPr>
            <a:r>
              <a:rPr lang="en-US" dirty="0" smtClean="0">
                <a:solidFill>
                  <a:srgbClr val="99FFCC"/>
                </a:solidFill>
              </a:rPr>
              <a:t>I.) </a:t>
            </a:r>
            <a:r>
              <a:rPr lang="en-US" dirty="0" smtClean="0">
                <a:solidFill>
                  <a:schemeClr val="bg1"/>
                </a:solidFill>
              </a:rPr>
              <a:t>Income generation. </a:t>
            </a:r>
          </a:p>
          <a:p>
            <a:pPr marL="457200" lvl="1" indent="0" eaLnBrk="1" hangingPunct="1">
              <a:lnSpc>
                <a:spcPct val="90000"/>
              </a:lnSpc>
              <a:buFontTx/>
              <a:buNone/>
            </a:pPr>
            <a:r>
              <a:rPr lang="en-US" dirty="0" smtClean="0">
                <a:solidFill>
                  <a:srgbClr val="CC00FF"/>
                </a:solidFill>
              </a:rPr>
              <a:t>J.) </a:t>
            </a:r>
            <a:r>
              <a:rPr lang="en-US" dirty="0" smtClean="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528670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smtClean="0"/>
              <a:t>Which is </a:t>
            </a:r>
            <a:r>
              <a:rPr lang="en-US" b="1" u="sng" dirty="0" smtClean="0">
                <a:solidFill>
                  <a:srgbClr val="FFFF00"/>
                </a:solidFill>
              </a:rPr>
              <a:t>not</a:t>
            </a:r>
            <a:r>
              <a:rPr lang="en-US" dirty="0" smtClean="0"/>
              <a:t> an importance of biodiversity</a:t>
            </a:r>
          </a:p>
          <a:p>
            <a:pPr marL="457200" lvl="1" indent="0" eaLnBrk="1" hangingPunct="1">
              <a:lnSpc>
                <a:spcPct val="90000"/>
              </a:lnSpc>
              <a:buFontTx/>
              <a:buNone/>
            </a:pPr>
            <a:r>
              <a:rPr lang="en-US" dirty="0" smtClean="0">
                <a:solidFill>
                  <a:srgbClr val="996633"/>
                </a:solidFill>
              </a:rPr>
              <a:t>A.) Generation of soils and maintenance of soil quality.</a:t>
            </a:r>
          </a:p>
          <a:p>
            <a:pPr marL="457200" lvl="1" indent="0" eaLnBrk="1" hangingPunct="1">
              <a:lnSpc>
                <a:spcPct val="90000"/>
              </a:lnSpc>
              <a:buFontTx/>
              <a:buNone/>
            </a:pPr>
            <a:r>
              <a:rPr lang="en-US" dirty="0" smtClean="0">
                <a:solidFill>
                  <a:srgbClr val="6699FF"/>
                </a:solidFill>
              </a:rPr>
              <a:t>B.) Maintenance of air quality.</a:t>
            </a:r>
          </a:p>
          <a:p>
            <a:pPr marL="457200" lvl="1" indent="0" eaLnBrk="1" hangingPunct="1">
              <a:lnSpc>
                <a:spcPct val="90000"/>
              </a:lnSpc>
              <a:buFontTx/>
              <a:buNone/>
            </a:pPr>
            <a:r>
              <a:rPr lang="en-US" dirty="0" smtClean="0">
                <a:solidFill>
                  <a:schemeClr val="hlink"/>
                </a:solidFill>
              </a:rPr>
              <a:t>C.) Maintenance of water quality. </a:t>
            </a:r>
          </a:p>
          <a:p>
            <a:pPr marL="457200" lvl="1" indent="0" eaLnBrk="1" hangingPunct="1">
              <a:lnSpc>
                <a:spcPct val="90000"/>
              </a:lnSpc>
              <a:buFontTx/>
              <a:buNone/>
            </a:pPr>
            <a:r>
              <a:rPr lang="en-US" dirty="0" smtClean="0">
                <a:solidFill>
                  <a:srgbClr val="FF00FF"/>
                </a:solidFill>
              </a:rPr>
              <a:t>D.) Pest Control </a:t>
            </a:r>
          </a:p>
          <a:p>
            <a:pPr marL="457200" lvl="1" indent="0" eaLnBrk="1" hangingPunct="1">
              <a:lnSpc>
                <a:spcPct val="90000"/>
              </a:lnSpc>
              <a:buFontTx/>
              <a:buNone/>
            </a:pPr>
            <a:r>
              <a:rPr lang="en-US" dirty="0" smtClean="0">
                <a:solidFill>
                  <a:srgbClr val="CC9900"/>
                </a:solidFill>
              </a:rPr>
              <a:t>E.) Detoxification and decomposition of wastes.</a:t>
            </a:r>
            <a:r>
              <a:rPr lang="en-US" dirty="0" smtClean="0"/>
              <a:t> </a:t>
            </a:r>
          </a:p>
          <a:p>
            <a:pPr marL="457200" lvl="1" indent="0" eaLnBrk="1" hangingPunct="1">
              <a:lnSpc>
                <a:spcPct val="90000"/>
              </a:lnSpc>
              <a:buFontTx/>
              <a:buNone/>
            </a:pPr>
            <a:r>
              <a:rPr lang="en-US" dirty="0" smtClean="0">
                <a:solidFill>
                  <a:schemeClr val="accent2"/>
                </a:solidFill>
              </a:rPr>
              <a:t>F.) </a:t>
            </a:r>
            <a:r>
              <a:rPr lang="en-US" dirty="0" smtClean="0">
                <a:solidFill>
                  <a:schemeClr val="bg1"/>
                </a:solidFill>
              </a:rPr>
              <a:t>Pollination and crop production. </a:t>
            </a:r>
          </a:p>
          <a:p>
            <a:pPr marL="457200" lvl="1" indent="0" eaLnBrk="1" hangingPunct="1">
              <a:lnSpc>
                <a:spcPct val="90000"/>
              </a:lnSpc>
              <a:buFontTx/>
              <a:buNone/>
            </a:pPr>
            <a:r>
              <a:rPr lang="en-US" dirty="0" smtClean="0">
                <a:solidFill>
                  <a:srgbClr val="FF9900"/>
                </a:solidFill>
              </a:rPr>
              <a:t>G.) </a:t>
            </a:r>
            <a:r>
              <a:rPr lang="en-US" dirty="0" smtClean="0">
                <a:solidFill>
                  <a:schemeClr val="bg1"/>
                </a:solidFill>
              </a:rPr>
              <a:t>Decrease in food security. </a:t>
            </a:r>
          </a:p>
          <a:p>
            <a:pPr marL="457200" lvl="1" indent="0" eaLnBrk="1" hangingPunct="1">
              <a:lnSpc>
                <a:spcPct val="90000"/>
              </a:lnSpc>
              <a:buFontTx/>
              <a:buNone/>
            </a:pPr>
            <a:r>
              <a:rPr lang="en-US" dirty="0" smtClean="0">
                <a:solidFill>
                  <a:srgbClr val="9933FF"/>
                </a:solidFill>
              </a:rPr>
              <a:t>H.) </a:t>
            </a:r>
            <a:r>
              <a:rPr lang="en-US" dirty="0" smtClean="0">
                <a:solidFill>
                  <a:schemeClr val="bg1"/>
                </a:solidFill>
              </a:rPr>
              <a:t>Provision of health care (Medicines).</a:t>
            </a:r>
          </a:p>
          <a:p>
            <a:pPr marL="457200" lvl="1" indent="0" eaLnBrk="1" hangingPunct="1">
              <a:lnSpc>
                <a:spcPct val="90000"/>
              </a:lnSpc>
              <a:buFontTx/>
              <a:buNone/>
            </a:pPr>
            <a:r>
              <a:rPr lang="en-US" dirty="0" smtClean="0">
                <a:solidFill>
                  <a:srgbClr val="99FFCC"/>
                </a:solidFill>
              </a:rPr>
              <a:t>I.) </a:t>
            </a:r>
            <a:r>
              <a:rPr lang="en-US" dirty="0" smtClean="0">
                <a:solidFill>
                  <a:schemeClr val="bg1"/>
                </a:solidFill>
              </a:rPr>
              <a:t>Income generation. </a:t>
            </a:r>
          </a:p>
          <a:p>
            <a:pPr marL="457200" lvl="1" indent="0" eaLnBrk="1" hangingPunct="1">
              <a:lnSpc>
                <a:spcPct val="90000"/>
              </a:lnSpc>
              <a:buFontTx/>
              <a:buNone/>
            </a:pPr>
            <a:r>
              <a:rPr lang="en-US" dirty="0" smtClean="0">
                <a:solidFill>
                  <a:srgbClr val="CC00FF"/>
                </a:solidFill>
              </a:rPr>
              <a:t>J.) </a:t>
            </a:r>
            <a:r>
              <a:rPr lang="en-US" dirty="0" smtClean="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528670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smtClean="0"/>
              <a:t>Which is </a:t>
            </a:r>
            <a:r>
              <a:rPr lang="en-US" b="1" u="sng" dirty="0" smtClean="0">
                <a:solidFill>
                  <a:srgbClr val="FFFF00"/>
                </a:solidFill>
              </a:rPr>
              <a:t>not</a:t>
            </a:r>
            <a:r>
              <a:rPr lang="en-US" dirty="0" smtClean="0"/>
              <a:t> an importance of biodiversity</a:t>
            </a:r>
          </a:p>
          <a:p>
            <a:pPr marL="457200" lvl="1" indent="0" eaLnBrk="1" hangingPunct="1">
              <a:lnSpc>
                <a:spcPct val="90000"/>
              </a:lnSpc>
              <a:buFontTx/>
              <a:buNone/>
            </a:pPr>
            <a:r>
              <a:rPr lang="en-US" dirty="0" smtClean="0">
                <a:solidFill>
                  <a:srgbClr val="996633"/>
                </a:solidFill>
              </a:rPr>
              <a:t>A.) Generation of soils and maintenance of soil quality.</a:t>
            </a:r>
          </a:p>
          <a:p>
            <a:pPr marL="457200" lvl="1" indent="0" eaLnBrk="1" hangingPunct="1">
              <a:lnSpc>
                <a:spcPct val="90000"/>
              </a:lnSpc>
              <a:buFontTx/>
              <a:buNone/>
            </a:pPr>
            <a:r>
              <a:rPr lang="en-US" dirty="0" smtClean="0">
                <a:solidFill>
                  <a:srgbClr val="6699FF"/>
                </a:solidFill>
              </a:rPr>
              <a:t>B.) Maintenance of air quality.</a:t>
            </a:r>
          </a:p>
          <a:p>
            <a:pPr marL="457200" lvl="1" indent="0" eaLnBrk="1" hangingPunct="1">
              <a:lnSpc>
                <a:spcPct val="90000"/>
              </a:lnSpc>
              <a:buFontTx/>
              <a:buNone/>
            </a:pPr>
            <a:r>
              <a:rPr lang="en-US" dirty="0" smtClean="0">
                <a:solidFill>
                  <a:schemeClr val="hlink"/>
                </a:solidFill>
              </a:rPr>
              <a:t>C.) Maintenance of water quality. </a:t>
            </a:r>
          </a:p>
          <a:p>
            <a:pPr marL="457200" lvl="1" indent="0" eaLnBrk="1" hangingPunct="1">
              <a:lnSpc>
                <a:spcPct val="90000"/>
              </a:lnSpc>
              <a:buFontTx/>
              <a:buNone/>
            </a:pPr>
            <a:r>
              <a:rPr lang="en-US" dirty="0" smtClean="0">
                <a:solidFill>
                  <a:srgbClr val="FF00FF"/>
                </a:solidFill>
              </a:rPr>
              <a:t>D.) Pest Control </a:t>
            </a:r>
          </a:p>
          <a:p>
            <a:pPr marL="457200" lvl="1" indent="0" eaLnBrk="1" hangingPunct="1">
              <a:lnSpc>
                <a:spcPct val="90000"/>
              </a:lnSpc>
              <a:buFontTx/>
              <a:buNone/>
            </a:pPr>
            <a:r>
              <a:rPr lang="en-US" dirty="0" smtClean="0">
                <a:solidFill>
                  <a:srgbClr val="CC9900"/>
                </a:solidFill>
              </a:rPr>
              <a:t>E.) Detoxification and decomposition of wastes.</a:t>
            </a:r>
            <a:r>
              <a:rPr lang="en-US" dirty="0" smtClean="0"/>
              <a:t> </a:t>
            </a:r>
          </a:p>
          <a:p>
            <a:pPr marL="457200" lvl="1" indent="0" eaLnBrk="1" hangingPunct="1">
              <a:lnSpc>
                <a:spcPct val="90000"/>
              </a:lnSpc>
              <a:buFontTx/>
              <a:buNone/>
            </a:pPr>
            <a:r>
              <a:rPr lang="en-US" dirty="0" smtClean="0">
                <a:solidFill>
                  <a:schemeClr val="accent2"/>
                </a:solidFill>
              </a:rPr>
              <a:t>F.) Pollination and crop production. </a:t>
            </a:r>
          </a:p>
          <a:p>
            <a:pPr marL="457200" lvl="1" indent="0" eaLnBrk="1" hangingPunct="1">
              <a:lnSpc>
                <a:spcPct val="90000"/>
              </a:lnSpc>
              <a:buFontTx/>
              <a:buNone/>
            </a:pPr>
            <a:r>
              <a:rPr lang="en-US" dirty="0" smtClean="0">
                <a:solidFill>
                  <a:srgbClr val="FF9900"/>
                </a:solidFill>
              </a:rPr>
              <a:t>G.) </a:t>
            </a:r>
            <a:r>
              <a:rPr lang="en-US" dirty="0" smtClean="0">
                <a:solidFill>
                  <a:schemeClr val="bg1"/>
                </a:solidFill>
              </a:rPr>
              <a:t>Decrease in food security. </a:t>
            </a:r>
          </a:p>
          <a:p>
            <a:pPr marL="457200" lvl="1" indent="0" eaLnBrk="1" hangingPunct="1">
              <a:lnSpc>
                <a:spcPct val="90000"/>
              </a:lnSpc>
              <a:buFontTx/>
              <a:buNone/>
            </a:pPr>
            <a:r>
              <a:rPr lang="en-US" dirty="0" smtClean="0">
                <a:solidFill>
                  <a:srgbClr val="9933FF"/>
                </a:solidFill>
              </a:rPr>
              <a:t>H.) </a:t>
            </a:r>
            <a:r>
              <a:rPr lang="en-US" dirty="0" smtClean="0">
                <a:solidFill>
                  <a:schemeClr val="bg1"/>
                </a:solidFill>
              </a:rPr>
              <a:t>Provision of health care (Medicines).</a:t>
            </a:r>
          </a:p>
          <a:p>
            <a:pPr marL="457200" lvl="1" indent="0" eaLnBrk="1" hangingPunct="1">
              <a:lnSpc>
                <a:spcPct val="90000"/>
              </a:lnSpc>
              <a:buFontTx/>
              <a:buNone/>
            </a:pPr>
            <a:r>
              <a:rPr lang="en-US" dirty="0" smtClean="0">
                <a:solidFill>
                  <a:srgbClr val="99FFCC"/>
                </a:solidFill>
              </a:rPr>
              <a:t>I.) </a:t>
            </a:r>
            <a:r>
              <a:rPr lang="en-US" dirty="0" smtClean="0">
                <a:solidFill>
                  <a:schemeClr val="bg1"/>
                </a:solidFill>
              </a:rPr>
              <a:t>Income generation. </a:t>
            </a:r>
          </a:p>
          <a:p>
            <a:pPr marL="457200" lvl="1" indent="0" eaLnBrk="1" hangingPunct="1">
              <a:lnSpc>
                <a:spcPct val="90000"/>
              </a:lnSpc>
              <a:buFontTx/>
              <a:buNone/>
            </a:pPr>
            <a:r>
              <a:rPr lang="en-US" dirty="0" smtClean="0">
                <a:solidFill>
                  <a:srgbClr val="CC00FF"/>
                </a:solidFill>
              </a:rPr>
              <a:t>J.) </a:t>
            </a:r>
            <a:r>
              <a:rPr lang="en-US" dirty="0" smtClean="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620188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smtClean="0"/>
              <a:t>Which is </a:t>
            </a:r>
            <a:r>
              <a:rPr lang="en-US" b="1" u="sng" dirty="0" smtClean="0">
                <a:solidFill>
                  <a:srgbClr val="FFFF00"/>
                </a:solidFill>
              </a:rPr>
              <a:t>not</a:t>
            </a:r>
            <a:r>
              <a:rPr lang="en-US" dirty="0" smtClean="0"/>
              <a:t> an importance of biodiversity</a:t>
            </a:r>
          </a:p>
          <a:p>
            <a:pPr marL="457200" lvl="1" indent="0" eaLnBrk="1" hangingPunct="1">
              <a:lnSpc>
                <a:spcPct val="90000"/>
              </a:lnSpc>
              <a:buFontTx/>
              <a:buNone/>
            </a:pPr>
            <a:r>
              <a:rPr lang="en-US" dirty="0" smtClean="0">
                <a:solidFill>
                  <a:srgbClr val="996633"/>
                </a:solidFill>
              </a:rPr>
              <a:t>A.) Generation of soils and maintenance of soil quality.</a:t>
            </a:r>
          </a:p>
          <a:p>
            <a:pPr marL="457200" lvl="1" indent="0" eaLnBrk="1" hangingPunct="1">
              <a:lnSpc>
                <a:spcPct val="90000"/>
              </a:lnSpc>
              <a:buFontTx/>
              <a:buNone/>
            </a:pPr>
            <a:r>
              <a:rPr lang="en-US" dirty="0" smtClean="0">
                <a:solidFill>
                  <a:srgbClr val="6699FF"/>
                </a:solidFill>
              </a:rPr>
              <a:t>B.) Maintenance of air quality.</a:t>
            </a:r>
          </a:p>
          <a:p>
            <a:pPr marL="457200" lvl="1" indent="0" eaLnBrk="1" hangingPunct="1">
              <a:lnSpc>
                <a:spcPct val="90000"/>
              </a:lnSpc>
              <a:buFontTx/>
              <a:buNone/>
            </a:pPr>
            <a:r>
              <a:rPr lang="en-US" dirty="0" smtClean="0">
                <a:solidFill>
                  <a:schemeClr val="hlink"/>
                </a:solidFill>
              </a:rPr>
              <a:t>C.) Maintenance of water quality. </a:t>
            </a:r>
          </a:p>
          <a:p>
            <a:pPr marL="457200" lvl="1" indent="0" eaLnBrk="1" hangingPunct="1">
              <a:lnSpc>
                <a:spcPct val="90000"/>
              </a:lnSpc>
              <a:buFontTx/>
              <a:buNone/>
            </a:pPr>
            <a:r>
              <a:rPr lang="en-US" dirty="0" smtClean="0">
                <a:solidFill>
                  <a:srgbClr val="FF00FF"/>
                </a:solidFill>
              </a:rPr>
              <a:t>D.) Pest Control </a:t>
            </a:r>
          </a:p>
          <a:p>
            <a:pPr marL="457200" lvl="1" indent="0" eaLnBrk="1" hangingPunct="1">
              <a:lnSpc>
                <a:spcPct val="90000"/>
              </a:lnSpc>
              <a:buFontTx/>
              <a:buNone/>
            </a:pPr>
            <a:r>
              <a:rPr lang="en-US" dirty="0" smtClean="0">
                <a:solidFill>
                  <a:srgbClr val="CC9900"/>
                </a:solidFill>
              </a:rPr>
              <a:t>E.) Detoxification and decomposition of wastes.</a:t>
            </a:r>
            <a:r>
              <a:rPr lang="en-US" dirty="0" smtClean="0"/>
              <a:t> </a:t>
            </a:r>
          </a:p>
          <a:p>
            <a:pPr marL="457200" lvl="1" indent="0" eaLnBrk="1" hangingPunct="1">
              <a:lnSpc>
                <a:spcPct val="90000"/>
              </a:lnSpc>
              <a:buFontTx/>
              <a:buNone/>
            </a:pPr>
            <a:r>
              <a:rPr lang="en-US" dirty="0" smtClean="0">
                <a:solidFill>
                  <a:schemeClr val="accent2"/>
                </a:solidFill>
              </a:rPr>
              <a:t>F.) Pollination and crop production. </a:t>
            </a:r>
          </a:p>
          <a:p>
            <a:pPr marL="457200" lvl="1" indent="0" eaLnBrk="1" hangingPunct="1">
              <a:lnSpc>
                <a:spcPct val="90000"/>
              </a:lnSpc>
              <a:buFontTx/>
              <a:buNone/>
            </a:pPr>
            <a:r>
              <a:rPr lang="en-US" dirty="0" smtClean="0">
                <a:solidFill>
                  <a:srgbClr val="FF9900"/>
                </a:solidFill>
              </a:rPr>
              <a:t>G.) Decrease in food security. </a:t>
            </a:r>
          </a:p>
          <a:p>
            <a:pPr marL="457200" lvl="1" indent="0" eaLnBrk="1" hangingPunct="1">
              <a:lnSpc>
                <a:spcPct val="90000"/>
              </a:lnSpc>
              <a:buFontTx/>
              <a:buNone/>
            </a:pPr>
            <a:r>
              <a:rPr lang="en-US" dirty="0" smtClean="0">
                <a:solidFill>
                  <a:srgbClr val="9933FF"/>
                </a:solidFill>
              </a:rPr>
              <a:t>H.) </a:t>
            </a:r>
            <a:r>
              <a:rPr lang="en-US" dirty="0" smtClean="0">
                <a:solidFill>
                  <a:schemeClr val="bg1"/>
                </a:solidFill>
              </a:rPr>
              <a:t>Provision of health care (Medicines).</a:t>
            </a:r>
          </a:p>
          <a:p>
            <a:pPr marL="457200" lvl="1" indent="0" eaLnBrk="1" hangingPunct="1">
              <a:lnSpc>
                <a:spcPct val="90000"/>
              </a:lnSpc>
              <a:buFontTx/>
              <a:buNone/>
            </a:pPr>
            <a:r>
              <a:rPr lang="en-US" dirty="0" smtClean="0">
                <a:solidFill>
                  <a:srgbClr val="99FFCC"/>
                </a:solidFill>
              </a:rPr>
              <a:t>I.) </a:t>
            </a:r>
            <a:r>
              <a:rPr lang="en-US" dirty="0" smtClean="0">
                <a:solidFill>
                  <a:schemeClr val="bg1"/>
                </a:solidFill>
              </a:rPr>
              <a:t>Income generation. </a:t>
            </a:r>
          </a:p>
          <a:p>
            <a:pPr marL="457200" lvl="1" indent="0" eaLnBrk="1" hangingPunct="1">
              <a:lnSpc>
                <a:spcPct val="90000"/>
              </a:lnSpc>
              <a:buFontTx/>
              <a:buNone/>
            </a:pPr>
            <a:r>
              <a:rPr lang="en-US" dirty="0" smtClean="0">
                <a:solidFill>
                  <a:srgbClr val="CC00FF"/>
                </a:solidFill>
              </a:rPr>
              <a:t>J.) </a:t>
            </a:r>
            <a:r>
              <a:rPr lang="en-US" dirty="0" smtClean="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450755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smtClean="0"/>
              <a:t>Which is </a:t>
            </a:r>
            <a:r>
              <a:rPr lang="en-US" b="1" u="sng" dirty="0" smtClean="0">
                <a:solidFill>
                  <a:srgbClr val="FFFF00"/>
                </a:solidFill>
              </a:rPr>
              <a:t>not</a:t>
            </a:r>
            <a:r>
              <a:rPr lang="en-US" dirty="0" smtClean="0"/>
              <a:t> an importance of biodiversity</a:t>
            </a:r>
          </a:p>
          <a:p>
            <a:pPr marL="457200" lvl="1" indent="0" eaLnBrk="1" hangingPunct="1">
              <a:lnSpc>
                <a:spcPct val="90000"/>
              </a:lnSpc>
              <a:buFontTx/>
              <a:buNone/>
            </a:pPr>
            <a:r>
              <a:rPr lang="en-US" dirty="0" smtClean="0">
                <a:solidFill>
                  <a:srgbClr val="996633"/>
                </a:solidFill>
              </a:rPr>
              <a:t>A.) Generation of soils and maintenance of soil quality.</a:t>
            </a:r>
          </a:p>
          <a:p>
            <a:pPr marL="457200" lvl="1" indent="0" eaLnBrk="1" hangingPunct="1">
              <a:lnSpc>
                <a:spcPct val="90000"/>
              </a:lnSpc>
              <a:buFontTx/>
              <a:buNone/>
            </a:pPr>
            <a:r>
              <a:rPr lang="en-US" dirty="0" smtClean="0">
                <a:solidFill>
                  <a:srgbClr val="6699FF"/>
                </a:solidFill>
              </a:rPr>
              <a:t>B.) Maintenance of air quality.</a:t>
            </a:r>
          </a:p>
          <a:p>
            <a:pPr marL="457200" lvl="1" indent="0" eaLnBrk="1" hangingPunct="1">
              <a:lnSpc>
                <a:spcPct val="90000"/>
              </a:lnSpc>
              <a:buFontTx/>
              <a:buNone/>
            </a:pPr>
            <a:r>
              <a:rPr lang="en-US" dirty="0" smtClean="0">
                <a:solidFill>
                  <a:schemeClr val="hlink"/>
                </a:solidFill>
              </a:rPr>
              <a:t>C.) Maintenance of water quality. </a:t>
            </a:r>
          </a:p>
          <a:p>
            <a:pPr marL="457200" lvl="1" indent="0" eaLnBrk="1" hangingPunct="1">
              <a:lnSpc>
                <a:spcPct val="90000"/>
              </a:lnSpc>
              <a:buFontTx/>
              <a:buNone/>
            </a:pPr>
            <a:r>
              <a:rPr lang="en-US" dirty="0" smtClean="0">
                <a:solidFill>
                  <a:srgbClr val="FF00FF"/>
                </a:solidFill>
              </a:rPr>
              <a:t>D.) Pest Control </a:t>
            </a:r>
          </a:p>
          <a:p>
            <a:pPr marL="457200" lvl="1" indent="0" eaLnBrk="1" hangingPunct="1">
              <a:lnSpc>
                <a:spcPct val="90000"/>
              </a:lnSpc>
              <a:buFontTx/>
              <a:buNone/>
            </a:pPr>
            <a:r>
              <a:rPr lang="en-US" dirty="0" smtClean="0">
                <a:solidFill>
                  <a:srgbClr val="CC9900"/>
                </a:solidFill>
              </a:rPr>
              <a:t>E.) Detoxification and decomposition of wastes.</a:t>
            </a:r>
            <a:r>
              <a:rPr lang="en-US" dirty="0" smtClean="0"/>
              <a:t> </a:t>
            </a:r>
          </a:p>
          <a:p>
            <a:pPr marL="457200" lvl="1" indent="0" eaLnBrk="1" hangingPunct="1">
              <a:lnSpc>
                <a:spcPct val="90000"/>
              </a:lnSpc>
              <a:buFontTx/>
              <a:buNone/>
            </a:pPr>
            <a:r>
              <a:rPr lang="en-US" dirty="0" smtClean="0">
                <a:solidFill>
                  <a:schemeClr val="accent2"/>
                </a:solidFill>
              </a:rPr>
              <a:t>F.) Pollination and crop production. </a:t>
            </a:r>
          </a:p>
          <a:p>
            <a:pPr marL="457200" lvl="1" indent="0" eaLnBrk="1" hangingPunct="1">
              <a:lnSpc>
                <a:spcPct val="90000"/>
              </a:lnSpc>
              <a:buFontTx/>
              <a:buNone/>
            </a:pPr>
            <a:r>
              <a:rPr lang="en-US" dirty="0" smtClean="0">
                <a:solidFill>
                  <a:srgbClr val="FF9900"/>
                </a:solidFill>
              </a:rPr>
              <a:t>G.) Decrease in food security. </a:t>
            </a:r>
          </a:p>
          <a:p>
            <a:pPr marL="457200" lvl="1" indent="0" eaLnBrk="1" hangingPunct="1">
              <a:lnSpc>
                <a:spcPct val="90000"/>
              </a:lnSpc>
              <a:buFontTx/>
              <a:buNone/>
            </a:pPr>
            <a:r>
              <a:rPr lang="en-US" dirty="0" smtClean="0">
                <a:solidFill>
                  <a:srgbClr val="9933FF"/>
                </a:solidFill>
              </a:rPr>
              <a:t>H.) Provision of health care (Medicines).</a:t>
            </a:r>
          </a:p>
          <a:p>
            <a:pPr marL="457200" lvl="1" indent="0" eaLnBrk="1" hangingPunct="1">
              <a:lnSpc>
                <a:spcPct val="90000"/>
              </a:lnSpc>
              <a:buFontTx/>
              <a:buNone/>
            </a:pPr>
            <a:r>
              <a:rPr lang="en-US" dirty="0" smtClean="0">
                <a:solidFill>
                  <a:srgbClr val="99FFCC"/>
                </a:solidFill>
              </a:rPr>
              <a:t>I.) </a:t>
            </a:r>
            <a:r>
              <a:rPr lang="en-US" dirty="0" smtClean="0">
                <a:solidFill>
                  <a:schemeClr val="bg1"/>
                </a:solidFill>
              </a:rPr>
              <a:t>Income generation. </a:t>
            </a:r>
          </a:p>
          <a:p>
            <a:pPr marL="457200" lvl="1" indent="0" eaLnBrk="1" hangingPunct="1">
              <a:lnSpc>
                <a:spcPct val="90000"/>
              </a:lnSpc>
              <a:buFontTx/>
              <a:buNone/>
            </a:pPr>
            <a:r>
              <a:rPr lang="en-US" dirty="0" smtClean="0">
                <a:solidFill>
                  <a:srgbClr val="CC00FF"/>
                </a:solidFill>
              </a:rPr>
              <a:t>J.) </a:t>
            </a:r>
            <a:r>
              <a:rPr lang="en-US" dirty="0" smtClean="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620188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24200032"/>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HOUSE</a:t>
                      </a:r>
                      <a:r>
                        <a:rPr lang="en-US" baseline="0" dirty="0" smtClean="0"/>
                        <a:t> OF</a:t>
                      </a:r>
                      <a:br>
                        <a:rPr lang="en-US" baseline="0" dirty="0" smtClean="0"/>
                      </a:br>
                      <a:r>
                        <a:rPr lang="en-US" baseline="0" dirty="0" smtClean="0"/>
                        <a:t>CARDS</a:t>
                      </a:r>
                      <a:endParaRPr lang="en-US" dirty="0"/>
                    </a:p>
                  </a:txBody>
                  <a:tcPr>
                    <a:noFill/>
                  </a:tcPr>
                </a:tc>
                <a:tc>
                  <a:txBody>
                    <a:bodyPr/>
                    <a:lstStyle/>
                    <a:p>
                      <a:pPr algn="ctr"/>
                      <a:r>
                        <a:rPr lang="en-US" dirty="0" smtClean="0"/>
                        <a:t>SNEAK</a:t>
                      </a:r>
                      <a:r>
                        <a:rPr lang="en-US" baseline="0" dirty="0" smtClean="0"/>
                        <a:t> PEEK</a:t>
                      </a:r>
                      <a:endParaRPr lang="en-US" dirty="0"/>
                    </a:p>
                  </a:txBody>
                  <a:tcPr>
                    <a:noFill/>
                  </a:tcPr>
                </a:tc>
                <a:tc>
                  <a:txBody>
                    <a:bodyPr/>
                    <a:lstStyle/>
                    <a:p>
                      <a:pPr algn="ctr"/>
                      <a:r>
                        <a:rPr lang="en-US" dirty="0" smtClean="0"/>
                        <a:t>SIMON </a:t>
                      </a:r>
                      <a:br>
                        <a:rPr lang="en-US" dirty="0" smtClean="0"/>
                      </a:br>
                      <a:r>
                        <a:rPr lang="en-US" dirty="0" smtClean="0"/>
                        <a:t>SAYS</a:t>
                      </a:r>
                    </a:p>
                  </a:txBody>
                  <a:tcPr>
                    <a:noFill/>
                  </a:tcPr>
                </a:tc>
                <a:tc>
                  <a:txBody>
                    <a:bodyPr/>
                    <a:lstStyle/>
                    <a:p>
                      <a:pPr algn="ctr"/>
                      <a:r>
                        <a:rPr lang="en-US" baseline="0" dirty="0" smtClean="0"/>
                        <a:t>HELPING HAND?</a:t>
                      </a:r>
                      <a:br>
                        <a:rPr lang="en-US" baseline="0" dirty="0" smtClean="0"/>
                      </a:br>
                      <a:endParaRPr lang="en-US" dirty="0"/>
                    </a:p>
                  </a:txBody>
                  <a:tcPr>
                    <a:noFill/>
                  </a:tcPr>
                </a:tc>
                <a:tc>
                  <a:txBody>
                    <a:bodyPr/>
                    <a:lstStyle/>
                    <a:p>
                      <a:pPr algn="ctr"/>
                      <a:r>
                        <a:rPr lang="en-US" dirty="0" smtClean="0"/>
                        <a:t>-Bonus-</a:t>
                      </a:r>
                    </a:p>
                    <a:p>
                      <a:pPr algn="ctr"/>
                      <a:r>
                        <a:rPr lang="en-US" dirty="0" smtClean="0"/>
                        <a:t>MIX</a:t>
                      </a:r>
                      <a:r>
                        <a:rPr lang="en-US" baseline="0" dirty="0" smtClean="0"/>
                        <a:t> UP</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280942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smtClean="0"/>
              <a:t>Which is </a:t>
            </a:r>
            <a:r>
              <a:rPr lang="en-US" b="1" u="sng" dirty="0" smtClean="0">
                <a:solidFill>
                  <a:srgbClr val="FFFF00"/>
                </a:solidFill>
              </a:rPr>
              <a:t>not</a:t>
            </a:r>
            <a:r>
              <a:rPr lang="en-US" dirty="0" smtClean="0"/>
              <a:t> an importance of biodiversity</a:t>
            </a:r>
          </a:p>
          <a:p>
            <a:pPr marL="457200" lvl="1" indent="0" eaLnBrk="1" hangingPunct="1">
              <a:lnSpc>
                <a:spcPct val="90000"/>
              </a:lnSpc>
              <a:buFontTx/>
              <a:buNone/>
            </a:pPr>
            <a:r>
              <a:rPr lang="en-US" dirty="0" smtClean="0">
                <a:solidFill>
                  <a:srgbClr val="996633"/>
                </a:solidFill>
              </a:rPr>
              <a:t>A.) Generation of soils and maintenance of soil quality.</a:t>
            </a:r>
          </a:p>
          <a:p>
            <a:pPr marL="457200" lvl="1" indent="0" eaLnBrk="1" hangingPunct="1">
              <a:lnSpc>
                <a:spcPct val="90000"/>
              </a:lnSpc>
              <a:buFontTx/>
              <a:buNone/>
            </a:pPr>
            <a:r>
              <a:rPr lang="en-US" dirty="0" smtClean="0">
                <a:solidFill>
                  <a:srgbClr val="6699FF"/>
                </a:solidFill>
              </a:rPr>
              <a:t>B.) Maintenance of air quality.</a:t>
            </a:r>
          </a:p>
          <a:p>
            <a:pPr marL="457200" lvl="1" indent="0" eaLnBrk="1" hangingPunct="1">
              <a:lnSpc>
                <a:spcPct val="90000"/>
              </a:lnSpc>
              <a:buFontTx/>
              <a:buNone/>
            </a:pPr>
            <a:r>
              <a:rPr lang="en-US" dirty="0" smtClean="0">
                <a:solidFill>
                  <a:schemeClr val="hlink"/>
                </a:solidFill>
              </a:rPr>
              <a:t>C.) Maintenance of water quality. </a:t>
            </a:r>
          </a:p>
          <a:p>
            <a:pPr marL="457200" lvl="1" indent="0" eaLnBrk="1" hangingPunct="1">
              <a:lnSpc>
                <a:spcPct val="90000"/>
              </a:lnSpc>
              <a:buFontTx/>
              <a:buNone/>
            </a:pPr>
            <a:r>
              <a:rPr lang="en-US" dirty="0" smtClean="0">
                <a:solidFill>
                  <a:srgbClr val="FF00FF"/>
                </a:solidFill>
              </a:rPr>
              <a:t>D.) Pest Control </a:t>
            </a:r>
          </a:p>
          <a:p>
            <a:pPr marL="457200" lvl="1" indent="0" eaLnBrk="1" hangingPunct="1">
              <a:lnSpc>
                <a:spcPct val="90000"/>
              </a:lnSpc>
              <a:buFontTx/>
              <a:buNone/>
            </a:pPr>
            <a:r>
              <a:rPr lang="en-US" dirty="0" smtClean="0">
                <a:solidFill>
                  <a:srgbClr val="CC9900"/>
                </a:solidFill>
              </a:rPr>
              <a:t>E.) Detoxification and decomposition of wastes.</a:t>
            </a:r>
            <a:r>
              <a:rPr lang="en-US" dirty="0" smtClean="0"/>
              <a:t> </a:t>
            </a:r>
          </a:p>
          <a:p>
            <a:pPr marL="457200" lvl="1" indent="0" eaLnBrk="1" hangingPunct="1">
              <a:lnSpc>
                <a:spcPct val="90000"/>
              </a:lnSpc>
              <a:buFontTx/>
              <a:buNone/>
            </a:pPr>
            <a:r>
              <a:rPr lang="en-US" dirty="0" smtClean="0">
                <a:solidFill>
                  <a:schemeClr val="accent2"/>
                </a:solidFill>
              </a:rPr>
              <a:t>F.) Pollination and crop production. </a:t>
            </a:r>
          </a:p>
          <a:p>
            <a:pPr marL="457200" lvl="1" indent="0" eaLnBrk="1" hangingPunct="1">
              <a:lnSpc>
                <a:spcPct val="90000"/>
              </a:lnSpc>
              <a:buFontTx/>
              <a:buNone/>
            </a:pPr>
            <a:r>
              <a:rPr lang="en-US" dirty="0" smtClean="0">
                <a:solidFill>
                  <a:srgbClr val="FF9900"/>
                </a:solidFill>
              </a:rPr>
              <a:t>G.) Decrease in food security. </a:t>
            </a:r>
          </a:p>
          <a:p>
            <a:pPr marL="457200" lvl="1" indent="0" eaLnBrk="1" hangingPunct="1">
              <a:lnSpc>
                <a:spcPct val="90000"/>
              </a:lnSpc>
              <a:buFontTx/>
              <a:buNone/>
            </a:pPr>
            <a:r>
              <a:rPr lang="en-US" dirty="0" smtClean="0">
                <a:solidFill>
                  <a:srgbClr val="9933FF"/>
                </a:solidFill>
              </a:rPr>
              <a:t>H.) Provision of health care (Medicines).</a:t>
            </a:r>
          </a:p>
          <a:p>
            <a:pPr marL="457200" lvl="1" indent="0" eaLnBrk="1" hangingPunct="1">
              <a:lnSpc>
                <a:spcPct val="90000"/>
              </a:lnSpc>
              <a:buFontTx/>
              <a:buNone/>
            </a:pPr>
            <a:r>
              <a:rPr lang="en-US" dirty="0" smtClean="0">
                <a:solidFill>
                  <a:srgbClr val="99FFCC"/>
                </a:solidFill>
              </a:rPr>
              <a:t>I.) Income generation. </a:t>
            </a:r>
          </a:p>
          <a:p>
            <a:pPr marL="457200" lvl="1" indent="0" eaLnBrk="1" hangingPunct="1">
              <a:lnSpc>
                <a:spcPct val="90000"/>
              </a:lnSpc>
              <a:buFontTx/>
              <a:buNone/>
            </a:pPr>
            <a:r>
              <a:rPr lang="en-US" dirty="0" smtClean="0">
                <a:solidFill>
                  <a:srgbClr val="CC00FF"/>
                </a:solidFill>
              </a:rPr>
              <a:t>J.) </a:t>
            </a:r>
            <a:r>
              <a:rPr lang="en-US" dirty="0" smtClean="0">
                <a:solidFill>
                  <a:schemeClr val="bg1"/>
                </a:solidFill>
              </a:rPr>
              <a:t>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00726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381000"/>
            <a:ext cx="8915400" cy="5745163"/>
          </a:xfrm>
        </p:spPr>
        <p:txBody>
          <a:bodyPr/>
          <a:lstStyle/>
          <a:p>
            <a:pPr eaLnBrk="1" hangingPunct="1">
              <a:lnSpc>
                <a:spcPct val="90000"/>
              </a:lnSpc>
            </a:pPr>
            <a:r>
              <a:rPr lang="en-US" dirty="0" smtClean="0"/>
              <a:t>Which is </a:t>
            </a:r>
            <a:r>
              <a:rPr lang="en-US" b="1" u="sng" dirty="0" smtClean="0">
                <a:solidFill>
                  <a:srgbClr val="FFFF00"/>
                </a:solidFill>
              </a:rPr>
              <a:t>not</a:t>
            </a:r>
            <a:r>
              <a:rPr lang="en-US" dirty="0" smtClean="0"/>
              <a:t> an importance of biodiversity</a:t>
            </a:r>
          </a:p>
          <a:p>
            <a:pPr marL="457200" lvl="1" indent="0" eaLnBrk="1" hangingPunct="1">
              <a:lnSpc>
                <a:spcPct val="90000"/>
              </a:lnSpc>
              <a:buFontTx/>
              <a:buNone/>
            </a:pPr>
            <a:r>
              <a:rPr lang="en-US" dirty="0" smtClean="0">
                <a:solidFill>
                  <a:srgbClr val="996633"/>
                </a:solidFill>
              </a:rPr>
              <a:t>A.) Generation of soils and maintenance of soil quality.</a:t>
            </a:r>
          </a:p>
          <a:p>
            <a:pPr marL="457200" lvl="1" indent="0" eaLnBrk="1" hangingPunct="1">
              <a:lnSpc>
                <a:spcPct val="90000"/>
              </a:lnSpc>
              <a:buFontTx/>
              <a:buNone/>
            </a:pPr>
            <a:r>
              <a:rPr lang="en-US" dirty="0" smtClean="0">
                <a:solidFill>
                  <a:srgbClr val="6699FF"/>
                </a:solidFill>
              </a:rPr>
              <a:t>B.) Maintenance of air quality.</a:t>
            </a:r>
          </a:p>
          <a:p>
            <a:pPr marL="457200" lvl="1" indent="0" eaLnBrk="1" hangingPunct="1">
              <a:lnSpc>
                <a:spcPct val="90000"/>
              </a:lnSpc>
              <a:buFontTx/>
              <a:buNone/>
            </a:pPr>
            <a:r>
              <a:rPr lang="en-US" dirty="0" smtClean="0">
                <a:solidFill>
                  <a:schemeClr val="hlink"/>
                </a:solidFill>
              </a:rPr>
              <a:t>C.) Maintenance of water quality. </a:t>
            </a:r>
          </a:p>
          <a:p>
            <a:pPr marL="457200" lvl="1" indent="0" eaLnBrk="1" hangingPunct="1">
              <a:lnSpc>
                <a:spcPct val="90000"/>
              </a:lnSpc>
              <a:buFontTx/>
              <a:buNone/>
            </a:pPr>
            <a:r>
              <a:rPr lang="en-US" dirty="0" smtClean="0">
                <a:solidFill>
                  <a:srgbClr val="FF00FF"/>
                </a:solidFill>
              </a:rPr>
              <a:t>D.) Pest Control </a:t>
            </a:r>
          </a:p>
          <a:p>
            <a:pPr marL="457200" lvl="1" indent="0" eaLnBrk="1" hangingPunct="1">
              <a:lnSpc>
                <a:spcPct val="90000"/>
              </a:lnSpc>
              <a:buFontTx/>
              <a:buNone/>
            </a:pPr>
            <a:r>
              <a:rPr lang="en-US" dirty="0" smtClean="0">
                <a:solidFill>
                  <a:srgbClr val="CC9900"/>
                </a:solidFill>
              </a:rPr>
              <a:t>E.) Detoxification and decomposition of wastes.</a:t>
            </a:r>
            <a:r>
              <a:rPr lang="en-US" dirty="0" smtClean="0"/>
              <a:t> </a:t>
            </a:r>
          </a:p>
          <a:p>
            <a:pPr marL="457200" lvl="1" indent="0" eaLnBrk="1" hangingPunct="1">
              <a:lnSpc>
                <a:spcPct val="90000"/>
              </a:lnSpc>
              <a:buFontTx/>
              <a:buNone/>
            </a:pPr>
            <a:r>
              <a:rPr lang="en-US" dirty="0" smtClean="0">
                <a:solidFill>
                  <a:schemeClr val="accent2"/>
                </a:solidFill>
              </a:rPr>
              <a:t>F.) Pollination and crop production. </a:t>
            </a:r>
          </a:p>
          <a:p>
            <a:pPr marL="457200" lvl="1" indent="0" eaLnBrk="1" hangingPunct="1">
              <a:lnSpc>
                <a:spcPct val="90000"/>
              </a:lnSpc>
              <a:buFontTx/>
              <a:buNone/>
            </a:pPr>
            <a:r>
              <a:rPr lang="en-US" dirty="0" smtClean="0">
                <a:solidFill>
                  <a:srgbClr val="FF9900"/>
                </a:solidFill>
              </a:rPr>
              <a:t>G.) Decrease in food security. </a:t>
            </a:r>
          </a:p>
          <a:p>
            <a:pPr marL="457200" lvl="1" indent="0" eaLnBrk="1" hangingPunct="1">
              <a:lnSpc>
                <a:spcPct val="90000"/>
              </a:lnSpc>
              <a:buFontTx/>
              <a:buNone/>
            </a:pPr>
            <a:r>
              <a:rPr lang="en-US" dirty="0" smtClean="0">
                <a:solidFill>
                  <a:srgbClr val="9933FF"/>
                </a:solidFill>
              </a:rPr>
              <a:t>H.) Provision of health care (Medicines).</a:t>
            </a:r>
          </a:p>
          <a:p>
            <a:pPr marL="457200" lvl="1" indent="0" eaLnBrk="1" hangingPunct="1">
              <a:lnSpc>
                <a:spcPct val="90000"/>
              </a:lnSpc>
              <a:buFontTx/>
              <a:buNone/>
            </a:pPr>
            <a:r>
              <a:rPr lang="en-US" dirty="0" smtClean="0">
                <a:solidFill>
                  <a:srgbClr val="99FFCC"/>
                </a:solidFill>
              </a:rPr>
              <a:t>I.) Income generation. </a:t>
            </a:r>
          </a:p>
          <a:p>
            <a:pPr marL="457200" lvl="1" indent="0" eaLnBrk="1" hangingPunct="1">
              <a:lnSpc>
                <a:spcPct val="90000"/>
              </a:lnSpc>
              <a:buFontTx/>
              <a:buNone/>
            </a:pPr>
            <a:r>
              <a:rPr lang="en-US" dirty="0" smtClean="0">
                <a:solidFill>
                  <a:srgbClr val="CC00FF"/>
                </a:solidFill>
              </a:rPr>
              <a:t>J.) Spiritual / cultural value.</a:t>
            </a: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charset="0"/>
            </a:endParaRPr>
          </a:p>
        </p:txBody>
      </p:sp>
      <p:sp>
        <p:nvSpPr>
          <p:cNvPr id="2" name="Rectangle 1"/>
          <p:cNvSpPr/>
          <p:nvPr/>
        </p:nvSpPr>
        <p:spPr>
          <a:xfrm>
            <a:off x="8001000" y="4572000"/>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620188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smtClean="0"/>
              <a:t>How can we maintain biodiversity?</a:t>
            </a:r>
          </a:p>
          <a:p>
            <a:pPr lvl="1"/>
            <a:endParaRPr lang="en-US" dirty="0"/>
          </a:p>
        </p:txBody>
      </p:sp>
      <p:pic>
        <p:nvPicPr>
          <p:cNvPr id="1026" name="Picture 2" descr="https://encrypted-tbn3.gstatic.com/images?q=tbn:ANd9GcTx89A53fnEyf_2SAGZA6b0Yb4UqYVt4ytBbqOfK4tl-UnGL4OI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7347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533400" y="1066800"/>
            <a:ext cx="8153400" cy="1143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TextBox 3"/>
          <p:cNvSpPr txBox="1"/>
          <p:nvPr/>
        </p:nvSpPr>
        <p:spPr>
          <a:xfrm>
            <a:off x="685800" y="1066800"/>
            <a:ext cx="7848600" cy="954107"/>
          </a:xfrm>
          <a:prstGeom prst="rect">
            <a:avLst/>
          </a:prstGeom>
          <a:noFill/>
        </p:spPr>
        <p:txBody>
          <a:bodyPr wrap="square" rtlCol="0">
            <a:spAutoFit/>
          </a:bodyPr>
          <a:lstStyle/>
          <a:p>
            <a:pPr>
              <a:buNone/>
            </a:pPr>
            <a:r>
              <a:rPr lang="en-US" sz="2800" dirty="0" smtClean="0"/>
              <a:t>Please provide at least </a:t>
            </a:r>
            <a:r>
              <a:rPr lang="en-US" sz="2800" u="sng" dirty="0" smtClean="0">
                <a:solidFill>
                  <a:schemeClr val="accent2">
                    <a:lumMod val="60000"/>
                    <a:lumOff val="40000"/>
                  </a:schemeClr>
                </a:solidFill>
              </a:rPr>
              <a:t>one</a:t>
            </a:r>
            <a:r>
              <a:rPr lang="en-US" sz="2800" dirty="0" smtClean="0"/>
              <a:t> way that humans can maintain biodiversity.</a:t>
            </a:r>
            <a:endParaRPr lang="en-US" sz="2800" dirty="0"/>
          </a:p>
        </p:txBody>
      </p:sp>
      <p:sp>
        <p:nvSpPr>
          <p:cNvPr id="5" name="AutoShape 2" descr="data:image/jpeg;base64,/9j/4AAQSkZJRgABAQAAAQABAAD/2wCEAAkGBggGDg0IBw0KFQkQDRYWDxUSDRocDxMQFhIXIB8UHh4ZJycqGCUjJRUeITssJycpMywvFh8xNTUrNiY3LCkBCQoKBQUFDQUFDSkYEhgpKSkpKSkpKSkpKSkpKSkpKSkpKSkpKSkpKSkpKSkpKSkpKSkpKSkpKSkpKSkpKSkpKf/AABEIAL4BCgMBIgACEQEDEQH/xAAcAAEAAgMBAQEAAAAAAAAAAAAABgcBBQgEAwL/xABJEAABAgMCBw0FBAYLAAAAAAAAAQIDBAUGEQcXITFUlNIIEhg1QVFVYXF0o7HCExQiNLMyQlNzJCVDgaGyFRYjM2JlkcHR4fD/xAAUAQEAAAAAAAAAAAAAAAAAAAAA/8QAFBEBAAAAAAAAAAAAAAAAAAAAAP/aAAwDAQACEQMRAD8AvEAAAV5afDjZmzkd8i33mPHY66J7BrfZscmdu+cqXqnVf2mm4SFB0KpeHtAW4Co+EhQdCqXh7Q4SFB0KpeHtAW4Co+EhQdCqXh7Q4SFB0KpeHtAW4Co+EhQdCqXh7Q4SFB0KpeHtAW4Co+EhQdCqXh7Q4SFB0KpeHtAW4Co+EhQdCqXh7Q4SFB0KpeHtAW4Co+EhQdCqXh7Q4SFB0KpeHtAW4Co+EhQdCqXh7Q4SFB0KpeHtAW4Co+EhQdCqXh7Q4SFB0KpeHtAW4Co+EhQdCqXh7Q4SFB0KpeHtAW4Co+EhQdCqXh7Q4SFB0KpeHtAW4Co+EhQdCqXh7Q4SFB0KpeHtAW4Co+EhQdCqXh7Q4SFB0KpeHtAW4Co+EhQdCqXh7Q4SFB0KpeHtAW4Cq5HdFWZmYjYU1AqMKGq/bVjXNb1qjXKt3YilnSc5L1CHDmpOIx8vEajmOat7XNXMqKB9gAAI7hDqcej0ipTkqqpHZKu3jkXK1zvh3ydab6/9xIiJYWOIqp3f1tA5KUwAAAAAAAAAAAAAAAAAAAAAAAAAAAAAAAAAAAAA6G3OVXiTchOU2I5VSWmUcxF+6yK1VuTq3zHL2uU55Lz3M2asdst5RwLwAAAiWFjiKqd39bSWkSwscRVTu/raBySAAAAAAAAAAAAAAAAAAAB7INHqMw1IkGWmnQ1TIrYLlaqdSomUDxg9/wDQNV0Sc1d//B+XUSpsRXOlZxGol6qsB9yJz5gPEAAAAAAAAAAAAAF57mbNWO2W8o5Rhee5mzVjtlvKOBeAAAESwscRVTu/raS0iWFjiKqd39bQOSQAAAAAAAAAAAAAAAADa2Ys3PWsm4NLprb4sR2Vbvhhs5YjuZE/6TKoEhwV4PYlu5y6PvkpcC50y5M7r1yQk63XLl5ERVz3X9Uy8vClWMgS7WtgsajWNalzWtRLkaiJmREQ1llbNSVkZODSpBqezht+N11zokRU+KI7rVf9MiZkNuANbaT5Ge7nG+k42RrbS/IT3c430nAcXAAAAAAAAAAAAABee5mzVjtlvKOUYXnuZs1Y7ZbyjgXgAABEsLHEVU7v62ktIlhY4iqnd/W0DkkAAAAAAAAAAAAAAAH0l5eLNPZAl2PdGe5Gsa1L3Ocq3IiImdVOpsFeDqDYSV38wjVq0dqLMOvvRqckJvUnKvKuXMiXRDAXg0SUYy1NXZ/bvb+hscn2GKn98vW5M3Mi38qXXQANZO2hkpGblKRFcvvk0kRYbU5GQ2K5XLzJyJzr2Ld87V2nkbIScWq1FV9kxLmtT7b4i5mJ1r/BEVcyFDYNLSTtrLVwarUHKsWI2PvW3/DDh+wiXQ28yIn+651A6QNbaX5Ce7nG+k42RrbS/IT3c430nAcXAAAAAAAAAAAAABee5mzVjtlvKOUYXnuZs1Y7ZbyjgXgAABEsLHEVU7v62ktIlhY4iqnd/W0DkkAAAAAAAAAAAAALHwOYN/64zC1GpN/VEu/40X9tFuRUhdiXoq9SonLkjVhbGTluJ2HTZW9sL7UeJde2FCTO7rVcyJyqqcl6p1pRqPJ0CXg06mw2slYTN6xqea86quVV5VVVA9jWo1Ea1EuTNzH4mJiFKMfMTDmtgsYrnuctzWtal6qq8iIiXn0KCw64SUn3usxSIi+7w3/pj2uyPiJ+xyZ0aufnciJ93KEQwq4QolupxfdnPSlQFVss1cm+54qpzu/glyZ77/vgN4/k/wAuN9B5ASfYDeP5P8uN9B4HUprbS/IT3c430nGyNbaX5Ce7nG+k4Di4AAAAAAAAAAAAALz3M2asdst5RyjC89zNmrHbLeUcC8AAAIlhY4iqnd/W0lpEsLHEVU7v62gckgAAAAAAAAAAeqm02arEaFIyENz5mK9Gw2tzq5fLt5ES88p0fgUwapZyA2u1Vn6zjs/smuTLAgr6nJlXmS5MmUCV4PLDSthJJslC3rpx9zpmIiZXxLsyf4W5kTtXOqkpBHLeW0k7DST6jNfFGVd7Ah35YkVUyJ1ImdV5ETnVEUIzhkwk/wBT5f8Ao2mP/W8wxd6qLlgQlyLE7VzN7FXkuXmZVV2Vc57a1WZy0EzGqdRerpmM9XPXk6kTmREREROREQ8IAn2A3j+T/LjfQeQEn2A3j+T/AC430HgdSmttL8hPdzjfScbI1tpfkJ7ucb6TgOLgAAAAAAAAAAAAAvPczZqx2y3lHKMLz3M2asdst5RwLwAAAiWFjiKqd39bSWkSwscRVTu/raBySAAAAAAAAAAModrUf5WW7vD/AJEOKUO1qP8AKy3d4f8AIgHsIravBtRLZxWTVa97c5jN7Da2YVsNqX3rc1OVeVeW5OZCVACusQljfwpvWnDEJY38Kb1pxYoArrEJY38Kb1pxsrOYJbNWWmodUpkOZSaho5Gq6Oqtuc1WrkXqUmYAHxm5WHPQoktGv9lEhuY65bl3rmqi9mc+wArrEJY38Kb1pxFMKGCazVlaTMVSmQ5hJpj4aNV0dVbc6K1FyL1KpeBAcOfEE5+ZB+uwDloAAAAAAAAAAC89zNmrHbLeUcowvPczZqx2y3lHAvAAACJYWOIqp3f1tJaRLCxxFVO7+toHJIAAAAAAAAAAE6g4a7ay7Wwoc7DRjWojU90hZERLk+6QUATzHjbjTYeqQdkY8bcabD1SDskDAE8x42402HqkHZGPG3Gmw9Ug7JAwBPMeNuNNh6pB2Sa4IsJtprVVVtPrEyx8qsvEcrUl4bfiaiXLe1qKUcWRgB48Z3WL5IB02eKtzMSTlJqYgLdFhy0RzFuvuc2GqouXPmPaa20vyE93ON9JwHNWPG3Gmw9Ug7Jr69hStTaaXfTarNMfKPVquakvDaqq1yKmVrUVMqIRMAAAAAAAAAAAALz3M2asdst5RyjC89zNmrHbLeUcC8AAAIlhY4iqnd/W0lpEsLHEVU7v62gckgAAAAAAAAAAAAAAAAAATDBVamQsfU21Oqe193SBEb8DN87fORLsl6cxDwB0xwgrIf5hqybR46xh4snPSszKwvf/AGkSXiMbfLpdvnMVE+91nOYAAAAAAAAAAAAAABee5mzVjtlvKOUYXnuZs1Y7ZbyjgXgAABEsLHEVU7v62ktNRa2iLaOnztKaqI+PLuaxVzI+74VXqvRAOMwemo06apUaJJT8N7JmG5WxGOT4mqn/AL9557lAwDNyi5QMAzcouUDAM3KLlAwDNyi5QMAzcouUDAM3KLlAwDNyi5QMAzcouUDAM3KLlAwDNyi5QMAzcouUDAM3KLlAwDNyi5QMF57mbNWO2W8o5RtynTeAyyc3ZqmOj1FjmTM3F9pvHJc9sJGojUVORVyu7HJygWOAAAAA1lWsxRa8rX1aSk4z2pc1YkFrnInMiql6Ia7FvZHommau0kgAjeLeyPRNM1doxb2R6JpmrtJIAI3i3sj0TTNXaMW9keiaZq7SSACN4t7I9E0zV2jFvZHommau0kgAjeLeyPRNM1doxb2R6JpmrtJIAI3i3sj0TTNXaMW9keiaZq7SSACN4t7I9E0zV2jFvZHommau0kgAjeLeyPRNM1doxb2R6JpmrtJIAI3i3sj0TTNXaMW9keiaZq7SSACN4t7I9E0zV2jFvZHommau0kgAjeLeyPRNM1doxb2R6JpmrtJIAI3i3sj0TTNXaMW9keiaZq7SSACN4t7I9E0zV2jFvZHommau0kgAjeLeyPRNM1doxb2R6JpmrtJIANHI2Gs1TIjZmSptOZHat7XNlm75q86LdkXsN4AAA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encrypted-tbn1.gstatic.com/images?q=tbn:ANd9GcQrfl5DNvPFSR3oAUf4MTPM-Jg5zgynCYwr_7dWIt8SD8VdvAv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9455" y="161777"/>
            <a:ext cx="946294"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505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smtClean="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lvl="1">
              <a:buNone/>
            </a:pPr>
            <a:r>
              <a:rPr lang="en-US" sz="2800" dirty="0">
                <a:solidFill>
                  <a:schemeClr val="accent1">
                    <a:lumMod val="60000"/>
                    <a:lumOff val="40000"/>
                  </a:schemeClr>
                </a:solidFill>
              </a:rPr>
              <a:t>A.) </a:t>
            </a:r>
            <a:r>
              <a:rPr lang="en-US" sz="2800" dirty="0">
                <a:solidFill>
                  <a:schemeClr val="bg1"/>
                </a:solidFill>
              </a:rPr>
              <a:t>7-10 species</a:t>
            </a:r>
          </a:p>
          <a:p>
            <a:pPr lvl="1">
              <a:buNone/>
            </a:pPr>
            <a:r>
              <a:rPr lang="en-US" sz="2800" dirty="0">
                <a:solidFill>
                  <a:srgbClr val="92D050"/>
                </a:solidFill>
              </a:rPr>
              <a:t>B.) </a:t>
            </a:r>
            <a:r>
              <a:rPr lang="en-US" sz="2800" dirty="0">
                <a:solidFill>
                  <a:schemeClr val="bg1"/>
                </a:solidFill>
              </a:rPr>
              <a:t>70-100 species </a:t>
            </a:r>
          </a:p>
          <a:p>
            <a:pPr lvl="1">
              <a:buNone/>
            </a:pPr>
            <a:r>
              <a:rPr lang="en-US" sz="2800" dirty="0">
                <a:solidFill>
                  <a:srgbClr val="FFCC99"/>
                </a:solidFill>
              </a:rPr>
              <a:t>C.) </a:t>
            </a:r>
            <a:r>
              <a:rPr lang="en-US" sz="2800" dirty="0">
                <a:solidFill>
                  <a:schemeClr val="bg1"/>
                </a:solidFill>
              </a:rPr>
              <a:t>7,000 species</a:t>
            </a:r>
          </a:p>
          <a:p>
            <a:pPr lvl="1">
              <a:buNone/>
            </a:pPr>
            <a:r>
              <a:rPr lang="en-US" sz="2800" dirty="0">
                <a:solidFill>
                  <a:srgbClr val="996633"/>
                </a:solidFill>
              </a:rPr>
              <a:t>D.) </a:t>
            </a:r>
            <a:r>
              <a:rPr lang="en-US" sz="2800" dirty="0">
                <a:solidFill>
                  <a:schemeClr val="bg1"/>
                </a:solidFill>
              </a:rPr>
              <a:t>70,000 species</a:t>
            </a:r>
          </a:p>
          <a:p>
            <a:pPr lvl="1">
              <a:buNone/>
            </a:pPr>
            <a:r>
              <a:rPr lang="en-US" sz="2800" dirty="0">
                <a:solidFill>
                  <a:srgbClr val="FFCCFF"/>
                </a:solidFill>
              </a:rPr>
              <a:t>E.) </a:t>
            </a:r>
            <a:r>
              <a:rPr lang="en-US" sz="2800" dirty="0">
                <a:solidFill>
                  <a:schemeClr val="bg1"/>
                </a:solidFill>
              </a:rPr>
              <a:t>700 million</a:t>
            </a:r>
          </a:p>
          <a:p>
            <a:endParaRPr lang="en-US" sz="3200" dirty="0"/>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373276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smtClean="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lvl="1">
              <a:buNone/>
            </a:pPr>
            <a:r>
              <a:rPr lang="en-US" sz="2800" dirty="0">
                <a:solidFill>
                  <a:schemeClr val="accent1">
                    <a:lumMod val="60000"/>
                    <a:lumOff val="40000"/>
                  </a:schemeClr>
                </a:solidFill>
              </a:rPr>
              <a:t>A.) 7-10 species</a:t>
            </a:r>
          </a:p>
          <a:p>
            <a:pPr lvl="1">
              <a:buNone/>
            </a:pPr>
            <a:r>
              <a:rPr lang="en-US" sz="2800" dirty="0">
                <a:solidFill>
                  <a:srgbClr val="92D050"/>
                </a:solidFill>
              </a:rPr>
              <a:t>B.) </a:t>
            </a:r>
            <a:r>
              <a:rPr lang="en-US" sz="2800" dirty="0">
                <a:solidFill>
                  <a:schemeClr val="bg1"/>
                </a:solidFill>
              </a:rPr>
              <a:t>70-100 species </a:t>
            </a:r>
          </a:p>
          <a:p>
            <a:pPr lvl="1">
              <a:buNone/>
            </a:pPr>
            <a:r>
              <a:rPr lang="en-US" sz="2800" dirty="0">
                <a:solidFill>
                  <a:srgbClr val="FFCC99"/>
                </a:solidFill>
              </a:rPr>
              <a:t>C.) </a:t>
            </a:r>
            <a:r>
              <a:rPr lang="en-US" sz="2800" dirty="0">
                <a:solidFill>
                  <a:schemeClr val="bg1"/>
                </a:solidFill>
              </a:rPr>
              <a:t>7,000 species</a:t>
            </a:r>
          </a:p>
          <a:p>
            <a:pPr lvl="1">
              <a:buNone/>
            </a:pPr>
            <a:r>
              <a:rPr lang="en-US" sz="2800" dirty="0">
                <a:solidFill>
                  <a:srgbClr val="996633"/>
                </a:solidFill>
              </a:rPr>
              <a:t>D.) </a:t>
            </a:r>
            <a:r>
              <a:rPr lang="en-US" sz="2800" dirty="0">
                <a:solidFill>
                  <a:schemeClr val="bg1"/>
                </a:solidFill>
              </a:rPr>
              <a:t>70,000 species</a:t>
            </a:r>
          </a:p>
          <a:p>
            <a:pPr lvl="1">
              <a:buNone/>
            </a:pPr>
            <a:r>
              <a:rPr lang="en-US" sz="2800" dirty="0">
                <a:solidFill>
                  <a:srgbClr val="FFCCFF"/>
                </a:solidFill>
              </a:rPr>
              <a:t>E.) </a:t>
            </a:r>
            <a:r>
              <a:rPr lang="en-US" sz="2800" dirty="0">
                <a:solidFill>
                  <a:schemeClr val="bg1"/>
                </a:solidFill>
              </a:rPr>
              <a:t>700 million</a:t>
            </a:r>
          </a:p>
          <a:p>
            <a:endParaRPr lang="en-US" sz="3200" dirty="0"/>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141277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smtClean="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lvl="1">
              <a:buNone/>
            </a:pPr>
            <a:r>
              <a:rPr lang="en-US" sz="2800" dirty="0">
                <a:solidFill>
                  <a:schemeClr val="accent1">
                    <a:lumMod val="60000"/>
                    <a:lumOff val="40000"/>
                  </a:schemeClr>
                </a:solidFill>
              </a:rPr>
              <a:t>A.) 7-10 species</a:t>
            </a:r>
          </a:p>
          <a:p>
            <a:pPr lvl="1">
              <a:buNone/>
            </a:pPr>
            <a:r>
              <a:rPr lang="en-US" sz="2800" dirty="0">
                <a:solidFill>
                  <a:srgbClr val="92D050"/>
                </a:solidFill>
              </a:rPr>
              <a:t>B.) 70-100 species </a:t>
            </a:r>
          </a:p>
          <a:p>
            <a:pPr lvl="1">
              <a:buNone/>
            </a:pPr>
            <a:r>
              <a:rPr lang="en-US" sz="2800" dirty="0">
                <a:solidFill>
                  <a:srgbClr val="FFCC99"/>
                </a:solidFill>
              </a:rPr>
              <a:t>C.) </a:t>
            </a:r>
            <a:r>
              <a:rPr lang="en-US" sz="2800" dirty="0">
                <a:solidFill>
                  <a:schemeClr val="bg1"/>
                </a:solidFill>
              </a:rPr>
              <a:t>7,000 species</a:t>
            </a:r>
          </a:p>
          <a:p>
            <a:pPr lvl="1">
              <a:buNone/>
            </a:pPr>
            <a:r>
              <a:rPr lang="en-US" sz="2800" dirty="0">
                <a:solidFill>
                  <a:srgbClr val="996633"/>
                </a:solidFill>
              </a:rPr>
              <a:t>D.) </a:t>
            </a:r>
            <a:r>
              <a:rPr lang="en-US" sz="2800" dirty="0">
                <a:solidFill>
                  <a:schemeClr val="bg1"/>
                </a:solidFill>
              </a:rPr>
              <a:t>70,000 species</a:t>
            </a:r>
          </a:p>
          <a:p>
            <a:pPr lvl="1">
              <a:buNone/>
            </a:pPr>
            <a:r>
              <a:rPr lang="en-US" sz="2800" dirty="0">
                <a:solidFill>
                  <a:srgbClr val="FFCCFF"/>
                </a:solidFill>
              </a:rPr>
              <a:t>E.) </a:t>
            </a:r>
            <a:r>
              <a:rPr lang="en-US" sz="2800" dirty="0">
                <a:solidFill>
                  <a:schemeClr val="bg1"/>
                </a:solidFill>
              </a:rPr>
              <a:t>700 million</a:t>
            </a:r>
          </a:p>
          <a:p>
            <a:endParaRPr lang="en-US" sz="3200" dirty="0"/>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141277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smtClean="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lvl="1">
              <a:buNone/>
            </a:pPr>
            <a:r>
              <a:rPr lang="en-US" sz="2800" dirty="0">
                <a:solidFill>
                  <a:schemeClr val="accent1">
                    <a:lumMod val="60000"/>
                    <a:lumOff val="40000"/>
                  </a:schemeClr>
                </a:solidFill>
              </a:rPr>
              <a:t>A.) 7-10 species</a:t>
            </a:r>
          </a:p>
          <a:p>
            <a:pPr lvl="1">
              <a:buNone/>
            </a:pPr>
            <a:r>
              <a:rPr lang="en-US" sz="2800" dirty="0">
                <a:solidFill>
                  <a:srgbClr val="92D050"/>
                </a:solidFill>
              </a:rPr>
              <a:t>B.) 70-100 species </a:t>
            </a:r>
          </a:p>
          <a:p>
            <a:pPr lvl="1">
              <a:buNone/>
            </a:pPr>
            <a:r>
              <a:rPr lang="en-US" sz="2800" dirty="0">
                <a:solidFill>
                  <a:srgbClr val="FFCC99"/>
                </a:solidFill>
              </a:rPr>
              <a:t>C.) 7,000 species</a:t>
            </a:r>
          </a:p>
          <a:p>
            <a:pPr lvl="1">
              <a:buNone/>
            </a:pPr>
            <a:r>
              <a:rPr lang="en-US" sz="2800" dirty="0">
                <a:solidFill>
                  <a:srgbClr val="996633"/>
                </a:solidFill>
              </a:rPr>
              <a:t>D.) </a:t>
            </a:r>
            <a:r>
              <a:rPr lang="en-US" sz="2800" dirty="0">
                <a:solidFill>
                  <a:schemeClr val="bg1"/>
                </a:solidFill>
              </a:rPr>
              <a:t>70,000 species</a:t>
            </a:r>
          </a:p>
          <a:p>
            <a:pPr lvl="1">
              <a:buNone/>
            </a:pPr>
            <a:r>
              <a:rPr lang="en-US" sz="2800" dirty="0">
                <a:solidFill>
                  <a:srgbClr val="FFCCFF"/>
                </a:solidFill>
              </a:rPr>
              <a:t>E.) </a:t>
            </a:r>
            <a:r>
              <a:rPr lang="en-US" sz="2800" dirty="0">
                <a:solidFill>
                  <a:schemeClr val="bg1"/>
                </a:solidFill>
              </a:rPr>
              <a:t>700 million</a:t>
            </a:r>
          </a:p>
          <a:p>
            <a:endParaRPr lang="en-US" sz="3200" dirty="0"/>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26985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smtClean="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lvl="1">
              <a:buNone/>
            </a:pPr>
            <a:r>
              <a:rPr lang="en-US" sz="2800" dirty="0">
                <a:solidFill>
                  <a:schemeClr val="accent1">
                    <a:lumMod val="60000"/>
                    <a:lumOff val="40000"/>
                  </a:schemeClr>
                </a:solidFill>
              </a:rPr>
              <a:t>A.) 7-10 species</a:t>
            </a:r>
          </a:p>
          <a:p>
            <a:pPr lvl="1">
              <a:buNone/>
            </a:pPr>
            <a:r>
              <a:rPr lang="en-US" sz="2800" dirty="0">
                <a:solidFill>
                  <a:srgbClr val="92D050"/>
                </a:solidFill>
              </a:rPr>
              <a:t>B.) 70-100 species </a:t>
            </a:r>
          </a:p>
          <a:p>
            <a:pPr lvl="1">
              <a:buNone/>
            </a:pPr>
            <a:r>
              <a:rPr lang="en-US" sz="2800" dirty="0">
                <a:solidFill>
                  <a:srgbClr val="FFCC99"/>
                </a:solidFill>
              </a:rPr>
              <a:t>C.) 7,000 species</a:t>
            </a:r>
          </a:p>
          <a:p>
            <a:pPr lvl="1">
              <a:buNone/>
            </a:pPr>
            <a:r>
              <a:rPr lang="en-US" sz="2800" dirty="0">
                <a:solidFill>
                  <a:srgbClr val="996633"/>
                </a:solidFill>
              </a:rPr>
              <a:t>D.) 70,000 species</a:t>
            </a:r>
          </a:p>
          <a:p>
            <a:pPr lvl="1">
              <a:buNone/>
            </a:pPr>
            <a:r>
              <a:rPr lang="en-US" sz="2800" dirty="0">
                <a:solidFill>
                  <a:srgbClr val="FFCCFF"/>
                </a:solidFill>
              </a:rPr>
              <a:t>E.) </a:t>
            </a:r>
            <a:r>
              <a:rPr lang="en-US" sz="2800" dirty="0">
                <a:solidFill>
                  <a:schemeClr val="bg1"/>
                </a:solidFill>
              </a:rPr>
              <a:t>700 million</a:t>
            </a:r>
          </a:p>
          <a:p>
            <a:endParaRPr lang="en-US" sz="3200" dirty="0"/>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26985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5897563"/>
          </a:xfrm>
        </p:spPr>
        <p:txBody>
          <a:bodyPr/>
          <a:lstStyle/>
          <a:p>
            <a:r>
              <a:rPr lang="en-US" dirty="0" smtClean="0"/>
              <a:t>How many, on average, species go extinct on planet earth every year from human impacts?</a:t>
            </a:r>
          </a:p>
        </p:txBody>
      </p:sp>
      <p:pic>
        <p:nvPicPr>
          <p:cNvPr id="2050" name="Picture 2" descr="http://tuum-est.com/_image/earth-from-space-horizon-view-n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52172"/>
            <a:ext cx="9486900" cy="390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3019" y="1360967"/>
            <a:ext cx="4876800" cy="3182410"/>
          </a:xfrm>
          <a:prstGeom prst="rect">
            <a:avLst/>
          </a:prstGeom>
          <a:noFill/>
        </p:spPr>
        <p:txBody>
          <a:bodyPr wrap="square" rtlCol="0">
            <a:spAutoFit/>
          </a:bodyPr>
          <a:lstStyle/>
          <a:p>
            <a:pPr lvl="1">
              <a:buNone/>
            </a:pPr>
            <a:r>
              <a:rPr lang="en-US" sz="2800" dirty="0">
                <a:solidFill>
                  <a:schemeClr val="accent1">
                    <a:lumMod val="60000"/>
                    <a:lumOff val="40000"/>
                  </a:schemeClr>
                </a:solidFill>
              </a:rPr>
              <a:t>A.) 7-10 species</a:t>
            </a:r>
          </a:p>
          <a:p>
            <a:pPr lvl="1">
              <a:buNone/>
            </a:pPr>
            <a:r>
              <a:rPr lang="en-US" sz="2800" dirty="0">
                <a:solidFill>
                  <a:srgbClr val="92D050"/>
                </a:solidFill>
              </a:rPr>
              <a:t>B.) 70-100 species </a:t>
            </a:r>
          </a:p>
          <a:p>
            <a:pPr lvl="1">
              <a:buNone/>
            </a:pPr>
            <a:r>
              <a:rPr lang="en-US" sz="2800" dirty="0">
                <a:solidFill>
                  <a:srgbClr val="FFCC99"/>
                </a:solidFill>
              </a:rPr>
              <a:t>C.) 7,000 species</a:t>
            </a:r>
          </a:p>
          <a:p>
            <a:pPr lvl="1">
              <a:buNone/>
            </a:pPr>
            <a:r>
              <a:rPr lang="en-US" sz="2800" dirty="0">
                <a:solidFill>
                  <a:srgbClr val="996633"/>
                </a:solidFill>
              </a:rPr>
              <a:t>D.) 70,000 species</a:t>
            </a:r>
          </a:p>
          <a:p>
            <a:pPr lvl="1">
              <a:buNone/>
            </a:pPr>
            <a:r>
              <a:rPr lang="en-US" sz="2800" dirty="0">
                <a:solidFill>
                  <a:srgbClr val="FFCCFF"/>
                </a:solidFill>
              </a:rPr>
              <a:t>E.) 700 million</a:t>
            </a:r>
          </a:p>
          <a:p>
            <a:endParaRPr lang="en-US" sz="3200" dirty="0"/>
          </a:p>
        </p:txBody>
      </p:sp>
      <p:sp>
        <p:nvSpPr>
          <p:cNvPr id="5" name="Rectangle 4"/>
          <p:cNvSpPr/>
          <p:nvPr/>
        </p:nvSpPr>
        <p:spPr>
          <a:xfrm>
            <a:off x="8153400" y="1600200"/>
            <a:ext cx="625492"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141277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76136429"/>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HOUSE</a:t>
                      </a:r>
                      <a:r>
                        <a:rPr lang="en-US" baseline="0" dirty="0" smtClean="0"/>
                        <a:t> OF</a:t>
                      </a:r>
                      <a:br>
                        <a:rPr lang="en-US" baseline="0" dirty="0" smtClean="0"/>
                      </a:br>
                      <a:r>
                        <a:rPr lang="en-US" baseline="0" dirty="0" smtClean="0"/>
                        <a:t>CARDS</a:t>
                      </a:r>
                      <a:endParaRPr lang="en-US" dirty="0"/>
                    </a:p>
                  </a:txBody>
                  <a:tcPr>
                    <a:noFill/>
                  </a:tcPr>
                </a:tc>
                <a:tc>
                  <a:txBody>
                    <a:bodyPr/>
                    <a:lstStyle/>
                    <a:p>
                      <a:pPr algn="ctr"/>
                      <a:r>
                        <a:rPr lang="en-US" dirty="0" smtClean="0"/>
                        <a:t>SNEAK</a:t>
                      </a:r>
                      <a:r>
                        <a:rPr lang="en-US" baseline="0" dirty="0" smtClean="0"/>
                        <a:t> PEEK</a:t>
                      </a:r>
                      <a:endParaRPr lang="en-US" dirty="0"/>
                    </a:p>
                  </a:txBody>
                  <a:tcPr>
                    <a:noFill/>
                  </a:tcPr>
                </a:tc>
                <a:tc>
                  <a:txBody>
                    <a:bodyPr/>
                    <a:lstStyle/>
                    <a:p>
                      <a:pPr algn="ctr"/>
                      <a:r>
                        <a:rPr lang="en-US" dirty="0" smtClean="0"/>
                        <a:t>SIMON </a:t>
                      </a:r>
                      <a:br>
                        <a:rPr lang="en-US" dirty="0" smtClean="0"/>
                      </a:br>
                      <a:r>
                        <a:rPr lang="en-US" dirty="0" smtClean="0"/>
                        <a:t>SAYS</a:t>
                      </a:r>
                    </a:p>
                  </a:txBody>
                  <a:tcPr>
                    <a:noFill/>
                  </a:tcPr>
                </a:tc>
                <a:tc>
                  <a:txBody>
                    <a:bodyPr/>
                    <a:lstStyle/>
                    <a:p>
                      <a:pPr algn="ctr"/>
                      <a:r>
                        <a:rPr lang="en-US" baseline="0" dirty="0" smtClean="0"/>
                        <a:t>HELPING HAND?</a:t>
                      </a:r>
                      <a:br>
                        <a:rPr lang="en-US" baseline="0" dirty="0" smtClean="0"/>
                      </a:br>
                      <a:endParaRPr lang="en-US" dirty="0"/>
                    </a:p>
                  </a:txBody>
                  <a:tcPr>
                    <a:noFill/>
                  </a:tcPr>
                </a:tc>
                <a:tc>
                  <a:txBody>
                    <a:bodyPr/>
                    <a:lstStyle/>
                    <a:p>
                      <a:pPr algn="ctr"/>
                      <a:r>
                        <a:rPr lang="en-US" dirty="0" smtClean="0"/>
                        <a:t>-Bonus-</a:t>
                      </a:r>
                    </a:p>
                    <a:p>
                      <a:pPr algn="ctr"/>
                      <a:r>
                        <a:rPr lang="en-US" dirty="0" smtClean="0"/>
                        <a:t>MIX</a:t>
                      </a:r>
                      <a:r>
                        <a:rPr lang="en-US" baseline="0" dirty="0" smtClean="0"/>
                        <a:t> UP</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04486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dirty="0" smtClean="0"/>
              <a:t>How to play…</a:t>
            </a:r>
          </a:p>
          <a:p>
            <a:pPr lvl="1"/>
            <a:r>
              <a:rPr lang="en-US" dirty="0" smtClean="0">
                <a:solidFill>
                  <a:srgbClr val="6699FF"/>
                </a:solidFill>
              </a:rPr>
              <a:t>Don’t play like </a:t>
            </a:r>
            <a:r>
              <a:rPr lang="en-US" dirty="0" err="1" smtClean="0">
                <a:solidFill>
                  <a:srgbClr val="6699FF"/>
                </a:solidFill>
              </a:rPr>
              <a:t>Jeo</a:t>
            </a:r>
            <a:r>
              <a:rPr lang="en-US" dirty="0" smtClean="0">
                <a:solidFill>
                  <a:srgbClr val="6699FF"/>
                </a:solidFill>
              </a:rPr>
              <a:t>_ _ _ _ y.</a:t>
            </a:r>
          </a:p>
          <a:p>
            <a:pPr lvl="1"/>
            <a:r>
              <a:rPr lang="en-US" dirty="0" smtClean="0">
                <a:solidFill>
                  <a:srgbClr val="FF99FF"/>
                </a:solidFill>
              </a:rPr>
              <a:t>Class should be divided into several small groups.</a:t>
            </a:r>
          </a:p>
          <a:p>
            <a:pPr lvl="1"/>
            <a:r>
              <a:rPr lang="en-US" dirty="0" smtClean="0">
                <a:solidFill>
                  <a:srgbClr val="FFCC99"/>
                </a:solidFill>
              </a:rPr>
              <a:t>Groups should use science journal (red slide notes), homework, and other available materials to assist you.</a:t>
            </a:r>
          </a:p>
          <a:p>
            <a:pPr lvl="1"/>
            <a:r>
              <a:rPr lang="en-US" dirty="0" smtClean="0">
                <a:solidFill>
                  <a:srgbClr val="66FFCC"/>
                </a:solidFill>
              </a:rPr>
              <a:t>Groups can communicate </a:t>
            </a:r>
            <a:r>
              <a:rPr lang="en-US" b="1" u="sng" dirty="0" smtClean="0"/>
              <a:t>quietly</a:t>
            </a:r>
            <a:r>
              <a:rPr lang="en-US" dirty="0" smtClean="0"/>
              <a:t> </a:t>
            </a:r>
            <a:r>
              <a:rPr lang="en-US" dirty="0" smtClean="0">
                <a:solidFill>
                  <a:srgbClr val="66FFCC"/>
                </a:solidFill>
              </a:rPr>
              <a:t>with each other but no sharing answers between groups.</a:t>
            </a:r>
          </a:p>
          <a:p>
            <a:pPr lvl="2"/>
            <a:r>
              <a:rPr lang="en-US" dirty="0" smtClean="0">
                <a:solidFill>
                  <a:srgbClr val="9966FF"/>
                </a:solidFill>
              </a:rPr>
              <a:t>Practice quietly communicating right now?</a:t>
            </a:r>
          </a:p>
          <a:p>
            <a:pPr lvl="2"/>
            <a:r>
              <a:rPr lang="en-US" dirty="0" smtClean="0">
                <a:solidFill>
                  <a:srgbClr val="9966FF"/>
                </a:solidFill>
              </a:rPr>
              <a:t>Practice Communication Question:</a:t>
            </a:r>
          </a:p>
          <a:p>
            <a:pPr lvl="2"/>
            <a:r>
              <a:rPr lang="en-US" dirty="0" smtClean="0">
                <a:solidFill>
                  <a:srgbClr val="FFFF66"/>
                </a:solidFill>
              </a:rPr>
              <a:t>Your group gets to order one pizza and you can have two toppings.  What does your group want?</a:t>
            </a:r>
          </a:p>
        </p:txBody>
      </p:sp>
    </p:spTree>
    <p:extLst>
      <p:ext uri="{BB962C8B-B14F-4D97-AF65-F5344CB8AC3E}">
        <p14:creationId xmlns:p14="http://schemas.microsoft.com/office/powerpoint/2010/main" val="1382399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1086808"/>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HOUSE</a:t>
                      </a:r>
                      <a:r>
                        <a:rPr lang="en-US" baseline="0" dirty="0" smtClean="0"/>
                        <a:t> OF</a:t>
                      </a:r>
                      <a:br>
                        <a:rPr lang="en-US" baseline="0" dirty="0" smtClean="0"/>
                      </a:br>
                      <a:r>
                        <a:rPr lang="en-US" baseline="0" dirty="0" smtClean="0"/>
                        <a:t>CARDS</a:t>
                      </a:r>
                      <a:endParaRPr lang="en-US" dirty="0"/>
                    </a:p>
                  </a:txBody>
                  <a:tcPr>
                    <a:noFill/>
                  </a:tcPr>
                </a:tc>
                <a:tc>
                  <a:txBody>
                    <a:bodyPr/>
                    <a:lstStyle/>
                    <a:p>
                      <a:pPr algn="ctr"/>
                      <a:r>
                        <a:rPr lang="en-US" dirty="0" smtClean="0">
                          <a:solidFill>
                            <a:schemeClr val="accent2">
                              <a:lumMod val="75000"/>
                            </a:schemeClr>
                          </a:solidFill>
                        </a:rPr>
                        <a:t>SNEAK</a:t>
                      </a:r>
                      <a:r>
                        <a:rPr lang="en-US" baseline="0" dirty="0" smtClean="0">
                          <a:solidFill>
                            <a:schemeClr val="accent2">
                              <a:lumMod val="75000"/>
                            </a:schemeClr>
                          </a:solidFill>
                        </a:rPr>
                        <a:t> PEEK</a:t>
                      </a:r>
                      <a:endParaRPr lang="en-US" dirty="0">
                        <a:solidFill>
                          <a:schemeClr val="accent2">
                            <a:lumMod val="75000"/>
                          </a:schemeClr>
                        </a:solidFill>
                      </a:endParaRPr>
                    </a:p>
                  </a:txBody>
                  <a:tcPr>
                    <a:noFill/>
                  </a:tcPr>
                </a:tc>
                <a:tc>
                  <a:txBody>
                    <a:bodyPr/>
                    <a:lstStyle/>
                    <a:p>
                      <a:pPr algn="ctr"/>
                      <a:r>
                        <a:rPr lang="en-US" dirty="0" smtClean="0"/>
                        <a:t>SIMON </a:t>
                      </a:r>
                      <a:br>
                        <a:rPr lang="en-US" dirty="0" smtClean="0"/>
                      </a:br>
                      <a:r>
                        <a:rPr lang="en-US" dirty="0" smtClean="0"/>
                        <a:t>SAYS</a:t>
                      </a:r>
                    </a:p>
                  </a:txBody>
                  <a:tcPr>
                    <a:noFill/>
                  </a:tcPr>
                </a:tc>
                <a:tc>
                  <a:txBody>
                    <a:bodyPr/>
                    <a:lstStyle/>
                    <a:p>
                      <a:pPr algn="ctr"/>
                      <a:r>
                        <a:rPr lang="en-US" baseline="0" dirty="0" smtClean="0"/>
                        <a:t>HELPING HAND?</a:t>
                      </a:r>
                      <a:br>
                        <a:rPr lang="en-US" baseline="0" dirty="0" smtClean="0"/>
                      </a:br>
                      <a:endParaRPr lang="en-US" dirty="0"/>
                    </a:p>
                  </a:txBody>
                  <a:tcPr>
                    <a:noFill/>
                  </a:tcPr>
                </a:tc>
                <a:tc>
                  <a:txBody>
                    <a:bodyPr/>
                    <a:lstStyle/>
                    <a:p>
                      <a:pPr algn="ctr"/>
                      <a:r>
                        <a:rPr lang="en-US" dirty="0" smtClean="0"/>
                        <a:t>-Bonus-</a:t>
                      </a:r>
                    </a:p>
                    <a:p>
                      <a:pPr algn="ctr"/>
                      <a:r>
                        <a:rPr lang="en-US" dirty="0" smtClean="0"/>
                        <a:t>MIX</a:t>
                      </a:r>
                      <a:r>
                        <a:rPr lang="en-US" baseline="0" dirty="0" smtClean="0"/>
                        <a:t> UP</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04486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63500" y="152400"/>
            <a:ext cx="8915400" cy="5745163"/>
          </a:xfrm>
        </p:spPr>
        <p:txBody>
          <a:bodyPr/>
          <a:lstStyle/>
          <a:p>
            <a:pPr eaLnBrk="1" hangingPunct="1">
              <a:lnSpc>
                <a:spcPct val="90000"/>
              </a:lnSpc>
            </a:pPr>
            <a:r>
              <a:rPr lang="en-US" dirty="0" smtClean="0">
                <a:solidFill>
                  <a:srgbClr val="FFCC99"/>
                </a:solidFill>
              </a:rPr>
              <a:t>This is the name for an adaptation </a:t>
            </a:r>
            <a:r>
              <a:rPr lang="en-US" dirty="0">
                <a:solidFill>
                  <a:srgbClr val="FFCC99"/>
                </a:solidFill>
              </a:rPr>
              <a:t>that allows the animal to blend in with its environment to avoid being detected.</a:t>
            </a:r>
          </a:p>
          <a:p>
            <a:pPr marL="0" indent="0" eaLnBrk="1" hangingPunct="1">
              <a:lnSpc>
                <a:spcPct val="90000"/>
              </a:lnSpc>
              <a:buNone/>
            </a:pPr>
            <a:r>
              <a:rPr lang="en-US" dirty="0" smtClean="0"/>
              <a:t> </a:t>
            </a:r>
            <a:endParaRPr lang="en-US" dirty="0" smtClean="0">
              <a:solidFill>
                <a:srgbClr val="CC00FF"/>
              </a:solidFill>
            </a:endParaRPr>
          </a:p>
        </p:txBody>
      </p:sp>
      <p:sp>
        <p:nvSpPr>
          <p:cNvPr id="933892"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charset="0"/>
            </a:endParaRPr>
          </a:p>
        </p:txBody>
      </p:sp>
      <p:pic>
        <p:nvPicPr>
          <p:cNvPr id="8" name="Picture 4" descr="DSC018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10600" cy="48006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1677251"/>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069732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smtClean="0"/>
              <a:t>Name the correct type of camouflage for the picture? (Can only use each once 7-10) </a:t>
            </a:r>
          </a:p>
          <a:p>
            <a:pPr lvl="1">
              <a:defRPr/>
            </a:pPr>
            <a:r>
              <a:rPr lang="en-US" dirty="0" smtClean="0">
                <a:solidFill>
                  <a:schemeClr val="tx1">
                    <a:lumMod val="50000"/>
                  </a:schemeClr>
                </a:solidFill>
              </a:rPr>
              <a:t>Concealing Coloration, Disruptive Coloration, Disguise, or Mimicry</a:t>
            </a:r>
          </a:p>
          <a:p>
            <a:pPr>
              <a:defRPr/>
            </a:pPr>
            <a:endParaRPr lang="en-US" dirty="0"/>
          </a:p>
        </p:txBody>
      </p:sp>
      <p:pic>
        <p:nvPicPr>
          <p:cNvPr id="4403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610600" cy="4267200"/>
          </a:xfrm>
          <a:prstGeom prst="rect">
            <a:avLst/>
          </a:prstGeom>
          <a:noFill/>
          <a:ln w="28575">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96200" y="2268279"/>
            <a:ext cx="1066800" cy="1569660"/>
          </a:xfrm>
          <a:prstGeom prst="rect">
            <a:avLst/>
          </a:prstGeom>
          <a:noFill/>
        </p:spPr>
        <p:txBody>
          <a:bodyPr wrap="squar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188586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smtClean="0"/>
              <a:t>Name the correct type of camouflage for the picture? (Can only use each once 7-10) </a:t>
            </a:r>
          </a:p>
          <a:p>
            <a:pPr lvl="1">
              <a:defRPr/>
            </a:pPr>
            <a:r>
              <a:rPr lang="en-US" dirty="0" smtClean="0">
                <a:solidFill>
                  <a:schemeClr val="tx1">
                    <a:lumMod val="50000"/>
                  </a:schemeClr>
                </a:solidFill>
              </a:rPr>
              <a:t>Concealing Coloration, Disruptive Coloration, Disguise, or Mimicry</a:t>
            </a:r>
          </a:p>
          <a:p>
            <a:pPr>
              <a:defRPr/>
            </a:pP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610600" cy="422592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2819400"/>
            <a:ext cx="1981200" cy="1077218"/>
          </a:xfrm>
          <a:prstGeom prst="rect">
            <a:avLst/>
          </a:prstGeom>
          <a:noFill/>
        </p:spPr>
        <p:txBody>
          <a:bodyPr wrap="square" rtlCol="0">
            <a:spAutoFit/>
          </a:bodyPr>
          <a:lstStyle/>
          <a:p>
            <a:pPr>
              <a:buNone/>
            </a:pPr>
            <a:r>
              <a:rPr lang="en-US" sz="3200" dirty="0" smtClean="0">
                <a:solidFill>
                  <a:schemeClr val="bg1"/>
                </a:solidFill>
              </a:rPr>
              <a:t>Yellow Jacket</a:t>
            </a:r>
            <a:endParaRPr lang="en-US" sz="3200" dirty="0">
              <a:solidFill>
                <a:schemeClr val="bg1"/>
              </a:solidFill>
            </a:endParaRPr>
          </a:p>
        </p:txBody>
      </p:sp>
      <p:sp>
        <p:nvSpPr>
          <p:cNvPr id="8" name="TextBox 7"/>
          <p:cNvSpPr txBox="1"/>
          <p:nvPr/>
        </p:nvSpPr>
        <p:spPr>
          <a:xfrm>
            <a:off x="533400" y="5562600"/>
            <a:ext cx="1447800" cy="523220"/>
          </a:xfrm>
          <a:prstGeom prst="rect">
            <a:avLst/>
          </a:prstGeom>
          <a:noFill/>
        </p:spPr>
        <p:txBody>
          <a:bodyPr wrap="square" rtlCol="0">
            <a:spAutoFit/>
          </a:bodyPr>
          <a:lstStyle/>
          <a:p>
            <a:pPr>
              <a:buNone/>
            </a:pPr>
            <a:r>
              <a:rPr lang="en-US" sz="2800" dirty="0" smtClean="0">
                <a:solidFill>
                  <a:schemeClr val="bg1"/>
                </a:solidFill>
              </a:rPr>
              <a:t>Stinger</a:t>
            </a:r>
            <a:endParaRPr lang="en-US" sz="2800" dirty="0">
              <a:solidFill>
                <a:schemeClr val="bg1"/>
              </a:solidFill>
            </a:endParaRPr>
          </a:p>
        </p:txBody>
      </p:sp>
      <p:cxnSp>
        <p:nvCxnSpPr>
          <p:cNvPr id="10" name="Straight Arrow Connector 9"/>
          <p:cNvCxnSpPr/>
          <p:nvPr/>
        </p:nvCxnSpPr>
        <p:spPr bwMode="auto">
          <a:xfrm flipV="1">
            <a:off x="1447800" y="5181600"/>
            <a:ext cx="381000" cy="381000"/>
          </a:xfrm>
          <a:prstGeom prst="straightConnector1">
            <a:avLst/>
          </a:prstGeom>
          <a:noFill/>
          <a:ln w="28575" cap="flat" cmpd="sng" algn="ctr">
            <a:solidFill>
              <a:schemeClr val="bg1"/>
            </a:solidFill>
            <a:prstDash val="solid"/>
            <a:round/>
            <a:headEnd type="none" w="med" len="med"/>
            <a:tailEnd type="arrow"/>
          </a:ln>
          <a:effectLst/>
        </p:spPr>
      </p:cxnSp>
      <p:sp>
        <p:nvSpPr>
          <p:cNvPr id="11" name="TextBox 10"/>
          <p:cNvSpPr txBox="1"/>
          <p:nvPr/>
        </p:nvSpPr>
        <p:spPr>
          <a:xfrm>
            <a:off x="6629400" y="2743200"/>
            <a:ext cx="2133600" cy="1175706"/>
          </a:xfrm>
          <a:prstGeom prst="rect">
            <a:avLst/>
          </a:prstGeom>
          <a:noFill/>
        </p:spPr>
        <p:txBody>
          <a:bodyPr wrap="square" rtlCol="0">
            <a:spAutoFit/>
          </a:bodyPr>
          <a:lstStyle/>
          <a:p>
            <a:pPr>
              <a:buNone/>
            </a:pPr>
            <a:r>
              <a:rPr lang="en-US" sz="3200" dirty="0" smtClean="0">
                <a:solidFill>
                  <a:schemeClr val="bg1"/>
                </a:solidFill>
              </a:rPr>
              <a:t>Clearwing </a:t>
            </a:r>
          </a:p>
          <a:p>
            <a:pPr>
              <a:buNone/>
            </a:pPr>
            <a:r>
              <a:rPr lang="en-US" sz="3200" dirty="0" smtClean="0">
                <a:solidFill>
                  <a:schemeClr val="bg1"/>
                </a:solidFill>
              </a:rPr>
              <a:t>Moth</a:t>
            </a:r>
            <a:endParaRPr lang="en-US" sz="3200" dirty="0">
              <a:solidFill>
                <a:schemeClr val="bg1"/>
              </a:solidFill>
            </a:endParaRPr>
          </a:p>
        </p:txBody>
      </p:sp>
      <p:sp>
        <p:nvSpPr>
          <p:cNvPr id="12" name="TextBox 11"/>
          <p:cNvSpPr txBox="1"/>
          <p:nvPr/>
        </p:nvSpPr>
        <p:spPr>
          <a:xfrm>
            <a:off x="6324600" y="5793432"/>
            <a:ext cx="2514600" cy="584775"/>
          </a:xfrm>
          <a:prstGeom prst="rect">
            <a:avLst/>
          </a:prstGeom>
          <a:noFill/>
        </p:spPr>
        <p:txBody>
          <a:bodyPr wrap="square" rtlCol="0">
            <a:spAutoFit/>
          </a:bodyPr>
          <a:lstStyle/>
          <a:p>
            <a:pPr>
              <a:buNone/>
            </a:pPr>
            <a:r>
              <a:rPr lang="en-US" sz="3200" dirty="0" smtClean="0">
                <a:solidFill>
                  <a:schemeClr val="bg1"/>
                </a:solidFill>
              </a:rPr>
              <a:t>No Stinger</a:t>
            </a:r>
            <a:endParaRPr lang="en-US" sz="3200" dirty="0">
              <a:solidFill>
                <a:schemeClr val="bg1"/>
              </a:solidFill>
            </a:endParaRPr>
          </a:p>
        </p:txBody>
      </p:sp>
      <p:cxnSp>
        <p:nvCxnSpPr>
          <p:cNvPr id="14" name="Straight Arrow Connector 13"/>
          <p:cNvCxnSpPr/>
          <p:nvPr/>
        </p:nvCxnSpPr>
        <p:spPr bwMode="auto">
          <a:xfrm flipH="1" flipV="1">
            <a:off x="6953250" y="5470677"/>
            <a:ext cx="133350" cy="381000"/>
          </a:xfrm>
          <a:prstGeom prst="straightConnector1">
            <a:avLst/>
          </a:prstGeom>
          <a:noFill/>
          <a:ln w="28575" cap="flat" cmpd="sng" algn="ctr">
            <a:solidFill>
              <a:schemeClr val="bg1"/>
            </a:solidFill>
            <a:prstDash val="solid"/>
            <a:round/>
            <a:headEnd type="none" w="med" len="med"/>
            <a:tailEnd type="arrow"/>
          </a:ln>
          <a:effectLst/>
        </p:spPr>
      </p:cxnSp>
      <p:sp>
        <p:nvSpPr>
          <p:cNvPr id="16" name="Rectangle 15"/>
          <p:cNvSpPr/>
          <p:nvPr/>
        </p:nvSpPr>
        <p:spPr>
          <a:xfrm>
            <a:off x="8175465" y="1371600"/>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0399141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smtClean="0"/>
              <a:t>Name the correct type of camouflage for the picture? (Can only use each once 7-10) </a:t>
            </a:r>
          </a:p>
          <a:p>
            <a:pPr lvl="1">
              <a:defRPr/>
            </a:pPr>
            <a:r>
              <a:rPr lang="en-US" dirty="0" smtClean="0">
                <a:solidFill>
                  <a:schemeClr val="tx1">
                    <a:lumMod val="50000"/>
                  </a:schemeClr>
                </a:solidFill>
              </a:rPr>
              <a:t>Concealing Coloration, Disruptive Coloration, Disguise, or Mimicry</a:t>
            </a:r>
          </a:p>
          <a:p>
            <a:pPr>
              <a:defRPr/>
            </a:pPr>
            <a:endParaRPr lang="en-US" dirty="0"/>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20" y="2286000"/>
            <a:ext cx="8669079" cy="42672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785334" y="2191872"/>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0806612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smtClean="0"/>
              <a:t>Name the correct type of camouflage for the picture? (Can only use each once 7-10) </a:t>
            </a:r>
          </a:p>
          <a:p>
            <a:pPr lvl="1">
              <a:defRPr/>
            </a:pPr>
            <a:r>
              <a:rPr lang="en-US" dirty="0" smtClean="0">
                <a:solidFill>
                  <a:schemeClr val="tx1">
                    <a:lumMod val="50000"/>
                  </a:schemeClr>
                </a:solidFill>
              </a:rPr>
              <a:t>Concealing Coloration, Disruptive Coloration, Disguise, or Mimicry</a:t>
            </a:r>
          </a:p>
          <a:p>
            <a:pPr>
              <a:defRPr/>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192078"/>
            <a:ext cx="8698259" cy="4437322"/>
          </a:xfrm>
          <a:prstGeom prst="rect">
            <a:avLst/>
          </a:prstGeom>
          <a:noFill/>
          <a:ln w="38100">
            <a:solidFill>
              <a:srgbClr val="CC66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086600" y="2204621"/>
            <a:ext cx="1752404"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066884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6023448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HOUSE</a:t>
                      </a:r>
                      <a:r>
                        <a:rPr lang="en-US" baseline="0" dirty="0" smtClean="0"/>
                        <a:t> OF</a:t>
                      </a:r>
                      <a:br>
                        <a:rPr lang="en-US" baseline="0" dirty="0" smtClean="0"/>
                      </a:br>
                      <a:r>
                        <a:rPr lang="en-US" baseline="0" dirty="0" smtClean="0"/>
                        <a:t>CARDS</a:t>
                      </a:r>
                      <a:endParaRPr lang="en-US" dirty="0"/>
                    </a:p>
                  </a:txBody>
                  <a:tcPr>
                    <a:noFill/>
                  </a:tcPr>
                </a:tc>
                <a:tc>
                  <a:txBody>
                    <a:bodyPr/>
                    <a:lstStyle/>
                    <a:p>
                      <a:pPr algn="ctr"/>
                      <a:r>
                        <a:rPr lang="en-US" dirty="0" smtClean="0"/>
                        <a:t>SNEAK</a:t>
                      </a:r>
                      <a:r>
                        <a:rPr lang="en-US" baseline="0" dirty="0" smtClean="0"/>
                        <a:t> PEEK</a:t>
                      </a:r>
                      <a:endParaRPr lang="en-US" dirty="0"/>
                    </a:p>
                  </a:txBody>
                  <a:tcPr>
                    <a:noFill/>
                  </a:tcPr>
                </a:tc>
                <a:tc>
                  <a:txBody>
                    <a:bodyPr/>
                    <a:lstStyle/>
                    <a:p>
                      <a:pPr algn="ctr"/>
                      <a:r>
                        <a:rPr lang="en-US" dirty="0" smtClean="0"/>
                        <a:t>SIMON </a:t>
                      </a:r>
                      <a:br>
                        <a:rPr lang="en-US" dirty="0" smtClean="0"/>
                      </a:br>
                      <a:r>
                        <a:rPr lang="en-US" dirty="0" smtClean="0"/>
                        <a:t>SAYS</a:t>
                      </a:r>
                    </a:p>
                  </a:txBody>
                  <a:tcPr>
                    <a:noFill/>
                  </a:tcPr>
                </a:tc>
                <a:tc>
                  <a:txBody>
                    <a:bodyPr/>
                    <a:lstStyle/>
                    <a:p>
                      <a:pPr algn="ctr"/>
                      <a:r>
                        <a:rPr lang="en-US" baseline="0" dirty="0" smtClean="0"/>
                        <a:t>HELPING HAND?</a:t>
                      </a:r>
                      <a:br>
                        <a:rPr lang="en-US" baseline="0" dirty="0" smtClean="0"/>
                      </a:br>
                      <a:endParaRPr lang="en-US" dirty="0"/>
                    </a:p>
                  </a:txBody>
                  <a:tcPr>
                    <a:noFill/>
                  </a:tcPr>
                </a:tc>
                <a:tc>
                  <a:txBody>
                    <a:bodyPr/>
                    <a:lstStyle/>
                    <a:p>
                      <a:pPr algn="ctr"/>
                      <a:r>
                        <a:rPr lang="en-US" dirty="0" smtClean="0"/>
                        <a:t>-Bonus-</a:t>
                      </a:r>
                    </a:p>
                    <a:p>
                      <a:pPr algn="ctr"/>
                      <a:r>
                        <a:rPr lang="en-US" dirty="0" smtClean="0"/>
                        <a:t>MIX</a:t>
                      </a:r>
                      <a:r>
                        <a:rPr lang="en-US" baseline="0" dirty="0" smtClean="0"/>
                        <a:t> UP</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935142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55896530"/>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HOUSE</a:t>
                      </a:r>
                      <a:r>
                        <a:rPr lang="en-US" baseline="0" dirty="0" smtClean="0"/>
                        <a:t> OF</a:t>
                      </a:r>
                      <a:br>
                        <a:rPr lang="en-US" baseline="0" dirty="0" smtClean="0"/>
                      </a:br>
                      <a:r>
                        <a:rPr lang="en-US" baseline="0" dirty="0" smtClean="0"/>
                        <a:t>CARDS</a:t>
                      </a:r>
                      <a:endParaRPr lang="en-US" dirty="0"/>
                    </a:p>
                  </a:txBody>
                  <a:tcPr>
                    <a:noFill/>
                  </a:tcPr>
                </a:tc>
                <a:tc>
                  <a:txBody>
                    <a:bodyPr/>
                    <a:lstStyle/>
                    <a:p>
                      <a:pPr algn="ctr"/>
                      <a:r>
                        <a:rPr lang="en-US" dirty="0" smtClean="0"/>
                        <a:t>SNEAK</a:t>
                      </a:r>
                      <a:r>
                        <a:rPr lang="en-US" baseline="0" dirty="0" smtClean="0"/>
                        <a:t> PEEK</a:t>
                      </a:r>
                      <a:endParaRPr lang="en-US" dirty="0"/>
                    </a:p>
                  </a:txBody>
                  <a:tcPr>
                    <a:noFill/>
                  </a:tcPr>
                </a:tc>
                <a:tc>
                  <a:txBody>
                    <a:bodyPr/>
                    <a:lstStyle/>
                    <a:p>
                      <a:pPr algn="ctr"/>
                      <a:r>
                        <a:rPr lang="en-US" dirty="0" smtClean="0">
                          <a:solidFill>
                            <a:srgbClr val="66FFCC"/>
                          </a:solidFill>
                        </a:rPr>
                        <a:t>SIMON </a:t>
                      </a:r>
                      <a:br>
                        <a:rPr lang="en-US" dirty="0" smtClean="0">
                          <a:solidFill>
                            <a:srgbClr val="66FFCC"/>
                          </a:solidFill>
                        </a:rPr>
                      </a:br>
                      <a:r>
                        <a:rPr lang="en-US" dirty="0" smtClean="0">
                          <a:solidFill>
                            <a:srgbClr val="66FFCC"/>
                          </a:solidFill>
                        </a:rPr>
                        <a:t>SAYS</a:t>
                      </a:r>
                    </a:p>
                  </a:txBody>
                  <a:tcPr>
                    <a:noFill/>
                  </a:tcPr>
                </a:tc>
                <a:tc>
                  <a:txBody>
                    <a:bodyPr/>
                    <a:lstStyle/>
                    <a:p>
                      <a:pPr algn="ctr"/>
                      <a:r>
                        <a:rPr lang="en-US" baseline="0" dirty="0" smtClean="0"/>
                        <a:t>HELPING HAND?</a:t>
                      </a:r>
                      <a:br>
                        <a:rPr lang="en-US" baseline="0" dirty="0" smtClean="0"/>
                      </a:br>
                      <a:endParaRPr lang="en-US" dirty="0"/>
                    </a:p>
                  </a:txBody>
                  <a:tcPr>
                    <a:noFill/>
                  </a:tcPr>
                </a:tc>
                <a:tc>
                  <a:txBody>
                    <a:bodyPr/>
                    <a:lstStyle/>
                    <a:p>
                      <a:pPr algn="ctr"/>
                      <a:r>
                        <a:rPr lang="en-US" dirty="0" smtClean="0"/>
                        <a:t>-Bonus-</a:t>
                      </a:r>
                    </a:p>
                    <a:p>
                      <a:pPr algn="ctr"/>
                      <a:r>
                        <a:rPr lang="en-US" dirty="0" smtClean="0"/>
                        <a:t>MIX</a:t>
                      </a:r>
                      <a:r>
                        <a:rPr lang="en-US" baseline="0" dirty="0" smtClean="0"/>
                        <a:t> UP</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935142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Content Placeholder 2"/>
          <p:cNvSpPr>
            <a:spLocks noGrp="1"/>
          </p:cNvSpPr>
          <p:nvPr>
            <p:ph idx="1"/>
          </p:nvPr>
        </p:nvSpPr>
        <p:spPr>
          <a:xfrm>
            <a:off x="228600" y="228600"/>
            <a:ext cx="8686800" cy="5897563"/>
          </a:xfrm>
        </p:spPr>
        <p:txBody>
          <a:bodyPr/>
          <a:lstStyle/>
          <a:p>
            <a:r>
              <a:rPr lang="en-US" dirty="0" smtClean="0"/>
              <a:t>Where there’s a mimic, there must also be a… </a:t>
            </a:r>
            <a:r>
              <a:rPr lang="en-US" dirty="0" smtClean="0">
                <a:solidFill>
                  <a:srgbClr val="FFC000"/>
                </a:solidFill>
              </a:rPr>
              <a:t>Model.</a:t>
            </a:r>
          </a:p>
          <a:p>
            <a:pPr lvl="1"/>
            <a:r>
              <a:rPr lang="en-US" dirty="0" smtClean="0">
                <a:solidFill>
                  <a:srgbClr val="FF9900"/>
                </a:solidFill>
              </a:rPr>
              <a:t>Sometimes they can be very unappetizing animals.</a:t>
            </a:r>
          </a:p>
        </p:txBody>
      </p:sp>
      <p:pic>
        <p:nvPicPr>
          <p:cNvPr id="8" name="Picture 2"/>
          <p:cNvPicPr>
            <a:picLocks noChangeAspect="1" noChangeArrowheads="1"/>
          </p:cNvPicPr>
          <p:nvPr/>
        </p:nvPicPr>
        <p:blipFill>
          <a:blip r:embed="rId2"/>
          <a:srcRect/>
          <a:stretch>
            <a:fillRect/>
          </a:stretch>
        </p:blipFill>
        <p:spPr bwMode="auto">
          <a:xfrm>
            <a:off x="381000" y="2286000"/>
            <a:ext cx="8229600" cy="4191000"/>
          </a:xfrm>
          <a:prstGeom prst="rect">
            <a:avLst/>
          </a:prstGeom>
          <a:noFill/>
          <a:ln w="76200">
            <a:solidFill>
              <a:schemeClr val="tx1">
                <a:lumMod val="50000"/>
              </a:schemeClr>
            </a:solidFill>
            <a:miter lim="800000"/>
            <a:headEnd/>
            <a:tailEnd/>
          </a:ln>
        </p:spPr>
      </p:pic>
      <p:sp>
        <p:nvSpPr>
          <p:cNvPr id="439300" name="TextBox 8"/>
          <p:cNvSpPr txBox="1">
            <a:spLocks noChangeArrowheads="1"/>
          </p:cNvSpPr>
          <p:nvPr/>
        </p:nvSpPr>
        <p:spPr bwMode="auto">
          <a:xfrm>
            <a:off x="457200" y="2286000"/>
            <a:ext cx="449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buNone/>
            </a:pPr>
            <a:r>
              <a:rPr lang="en-US" sz="2400" dirty="0">
                <a:solidFill>
                  <a:schemeClr val="bg1"/>
                </a:solidFill>
              </a:rPr>
              <a:t>Poisonous/ unpalatable</a:t>
            </a:r>
            <a:endParaRPr lang="en-US" sz="2400" dirty="0"/>
          </a:p>
        </p:txBody>
      </p:sp>
      <p:sp>
        <p:nvSpPr>
          <p:cNvPr id="439301" name="TextBox 12"/>
          <p:cNvSpPr txBox="1">
            <a:spLocks noChangeArrowheads="1"/>
          </p:cNvSpPr>
          <p:nvPr/>
        </p:nvSpPr>
        <p:spPr bwMode="auto">
          <a:xfrm>
            <a:off x="762000" y="42672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buNone/>
            </a:pPr>
            <a:r>
              <a:rPr lang="en-US" sz="2400" dirty="0">
                <a:solidFill>
                  <a:schemeClr val="bg1"/>
                </a:solidFill>
              </a:rPr>
              <a:t>Palatable / non-poisonous</a:t>
            </a:r>
          </a:p>
        </p:txBody>
      </p:sp>
      <p:sp>
        <p:nvSpPr>
          <p:cNvPr id="10" name="Rectangle 9"/>
          <p:cNvSpPr/>
          <p:nvPr/>
        </p:nvSpPr>
        <p:spPr>
          <a:xfrm>
            <a:off x="1295401" y="2967335"/>
            <a:ext cx="2285999" cy="923330"/>
          </a:xfrm>
          <a:prstGeom prst="rect">
            <a:avLst/>
          </a:prstGeom>
          <a:noFill/>
        </p:spPr>
        <p:txBody>
          <a:bodyPr>
            <a:spAutoFit/>
          </a:bodyPr>
          <a:lstStyle/>
          <a:p>
            <a:pPr algn="ctr">
              <a:buNone/>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Model</a:t>
            </a:r>
          </a:p>
        </p:txBody>
      </p:sp>
      <p:sp>
        <p:nvSpPr>
          <p:cNvPr id="14" name="Rectangle 13"/>
          <p:cNvSpPr/>
          <p:nvPr/>
        </p:nvSpPr>
        <p:spPr>
          <a:xfrm>
            <a:off x="1219201" y="5181599"/>
            <a:ext cx="2438400" cy="923330"/>
          </a:xfrm>
          <a:prstGeom prst="rect">
            <a:avLst/>
          </a:prstGeom>
          <a:noFill/>
        </p:spPr>
        <p:txBody>
          <a:bodyPr>
            <a:spAutoFit/>
          </a:bodyPr>
          <a:lstStyle/>
          <a:p>
            <a:pPr algn="ctr">
              <a:buNone/>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Mimic</a:t>
            </a:r>
          </a:p>
        </p:txBody>
      </p:sp>
      <p:sp>
        <p:nvSpPr>
          <p:cNvPr id="439304" name="TextBox 14"/>
          <p:cNvSpPr txBox="1">
            <a:spLocks noChangeArrowheads="1"/>
          </p:cNvSpPr>
          <p:nvPr/>
        </p:nvSpPr>
        <p:spPr bwMode="auto">
          <a:xfrm>
            <a:off x="5029200" y="2286000"/>
            <a:ext cx="38100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buNone/>
            </a:pPr>
            <a:r>
              <a:rPr lang="en-US" sz="2400" dirty="0">
                <a:solidFill>
                  <a:schemeClr val="bg1"/>
                </a:solidFill>
              </a:rPr>
              <a:t>Poisonous/ unpalatable</a:t>
            </a:r>
            <a:endParaRPr lang="en-US" sz="2400" dirty="0"/>
          </a:p>
          <a:p>
            <a:endParaRPr lang="en-US" sz="2800" dirty="0"/>
          </a:p>
        </p:txBody>
      </p:sp>
      <p:sp>
        <p:nvSpPr>
          <p:cNvPr id="11" name="Rectangle 10"/>
          <p:cNvSpPr/>
          <p:nvPr/>
        </p:nvSpPr>
        <p:spPr>
          <a:xfrm>
            <a:off x="5410200" y="3047999"/>
            <a:ext cx="2667000" cy="923330"/>
          </a:xfrm>
          <a:prstGeom prst="rect">
            <a:avLst/>
          </a:prstGeom>
          <a:noFill/>
        </p:spPr>
        <p:txBody>
          <a:bodyPr>
            <a:spAutoFit/>
          </a:bodyPr>
          <a:lstStyle/>
          <a:p>
            <a:pPr algn="ctr">
              <a:buNone/>
              <a:defRPr/>
            </a:pPr>
            <a:r>
              <a:rPr lang="en-US" sz="5400" b="1" dirty="0">
                <a:ln w="17780" cmpd="sng">
                  <a:solidFill>
                    <a:srgbClr val="FFFFFF"/>
                  </a:solidFill>
                  <a:prstDash val="solid"/>
                  <a:miter lim="800000"/>
                </a:ln>
                <a:solidFill>
                  <a:srgbClr val="FFFF00"/>
                </a:solidFill>
                <a:effectLst>
                  <a:outerShdw blurRad="50800" algn="tl" rotWithShape="0">
                    <a:srgbClr val="000000"/>
                  </a:outerShdw>
                </a:effectLst>
              </a:rPr>
              <a:t>Model</a:t>
            </a:r>
          </a:p>
        </p:txBody>
      </p:sp>
      <p:sp>
        <p:nvSpPr>
          <p:cNvPr id="439306" name="TextBox 15"/>
          <p:cNvSpPr txBox="1">
            <a:spLocks noChangeArrowheads="1"/>
          </p:cNvSpPr>
          <p:nvPr/>
        </p:nvSpPr>
        <p:spPr bwMode="auto">
          <a:xfrm>
            <a:off x="4953000" y="4343400"/>
            <a:ext cx="38100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buNone/>
            </a:pPr>
            <a:r>
              <a:rPr lang="en-US" sz="2400" dirty="0">
                <a:solidFill>
                  <a:schemeClr val="bg1"/>
                </a:solidFill>
              </a:rPr>
              <a:t>Palatable / non-poisonous</a:t>
            </a:r>
          </a:p>
          <a:p>
            <a:endParaRPr lang="en-US" sz="2400" dirty="0"/>
          </a:p>
        </p:txBody>
      </p:sp>
      <p:sp>
        <p:nvSpPr>
          <p:cNvPr id="12" name="Rectangle 11"/>
          <p:cNvSpPr/>
          <p:nvPr/>
        </p:nvSpPr>
        <p:spPr>
          <a:xfrm>
            <a:off x="5638800" y="5333999"/>
            <a:ext cx="2743199" cy="923330"/>
          </a:xfrm>
          <a:prstGeom prst="rect">
            <a:avLst/>
          </a:prstGeom>
          <a:noFill/>
        </p:spPr>
        <p:txBody>
          <a:bodyPr>
            <a:spAutoFit/>
          </a:bodyPr>
          <a:lstStyle/>
          <a:p>
            <a:pPr algn="ctr">
              <a:buNone/>
              <a:defRPr/>
            </a:pPr>
            <a:r>
              <a:rPr lang="en-US" sz="5400" b="1" dirty="0">
                <a:ln w="17780" cmpd="sng">
                  <a:solidFill>
                    <a:srgbClr val="FFFFFF"/>
                  </a:solidFill>
                  <a:prstDash val="solid"/>
                  <a:miter lim="800000"/>
                </a:ln>
                <a:solidFill>
                  <a:srgbClr val="FFFF00"/>
                </a:solidFill>
                <a:effectLst>
                  <a:outerShdw blurRad="50800" algn="tl" rotWithShape="0">
                    <a:srgbClr val="000000"/>
                  </a:outerShdw>
                </a:effectLst>
              </a:rPr>
              <a:t>Mimic</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940820" y="3388370"/>
            <a:ext cx="110996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bwMode="auto">
          <a:xfrm>
            <a:off x="5486400" y="3047999"/>
            <a:ext cx="2590800" cy="92333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ounded Rectangle 14"/>
          <p:cNvSpPr/>
          <p:nvPr/>
        </p:nvSpPr>
        <p:spPr bwMode="auto">
          <a:xfrm>
            <a:off x="1066801" y="2967335"/>
            <a:ext cx="2590800" cy="92333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6" name="Rounded Rectangle 15"/>
          <p:cNvSpPr/>
          <p:nvPr/>
        </p:nvSpPr>
        <p:spPr bwMode="auto">
          <a:xfrm>
            <a:off x="1295401" y="838200"/>
            <a:ext cx="1600199" cy="3810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a:xfrm>
            <a:off x="7848840" y="928781"/>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979718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smtClean="0"/>
              <a:t>How does this spider “Not die” in less than seven words?</a:t>
            </a:r>
            <a:endParaRPr lang="en-US" dirty="0"/>
          </a:p>
        </p:txBody>
      </p:sp>
      <p:pic>
        <p:nvPicPr>
          <p:cNvPr id="6" name="Picture 5" descr="http://4.bp.blogspot.com/_zKDjcLXZBTI/ST75WK3fOfI/AAAAAAAAByI/VfkwdmDuXEc/s400/Bird_Dropping_spider_Calaenia_kinbergi_c_egg_sacs_close_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86" y="1309577"/>
            <a:ext cx="8610600" cy="5257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934200" y="1447800"/>
            <a:ext cx="1752404"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solidFill>
                  <a:srgbClr val="663300"/>
                </a:solidFill>
                <a:effectLst>
                  <a:outerShdw blurRad="50800" algn="tl" rotWithShape="0">
                    <a:srgbClr val="000000"/>
                  </a:outerShdw>
                </a:effectLst>
              </a:rPr>
              <a:t>12</a:t>
            </a:r>
            <a:endParaRPr lang="en-US" b="1" cap="none" spc="0" dirty="0">
              <a:ln w="17780" cmpd="sng">
                <a:solidFill>
                  <a:srgbClr val="FFFFFF"/>
                </a:solidFill>
                <a:prstDash val="solid"/>
                <a:miter lim="800000"/>
              </a:ln>
              <a:solidFill>
                <a:srgbClr val="663300"/>
              </a:solidFill>
              <a:effectLst>
                <a:outerShdw blurRad="50800" algn="tl" rotWithShape="0">
                  <a:srgbClr val="000000"/>
                </a:outerShdw>
              </a:effectLst>
            </a:endParaRPr>
          </a:p>
        </p:txBody>
      </p:sp>
    </p:spTree>
    <p:extLst>
      <p:ext uri="{BB962C8B-B14F-4D97-AF65-F5344CB8AC3E}">
        <p14:creationId xmlns:p14="http://schemas.microsoft.com/office/powerpoint/2010/main" val="313238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None/>
            </a:pPr>
            <a:r>
              <a:rPr lang="en-US" sz="3600" dirty="0"/>
              <a:t>Questions 1-20 = 5pts Each</a:t>
            </a:r>
          </a:p>
          <a:p>
            <a:pPr algn="ctr" eaLnBrk="1" hangingPunct="1">
              <a:buNone/>
            </a:pPr>
            <a:r>
              <a:rPr lang="en-US" sz="3600" dirty="0"/>
              <a:t>Final Category (Bonus) = 1pt Each</a:t>
            </a:r>
          </a:p>
          <a:p>
            <a:pPr algn="ctr" eaLnBrk="1" hangingPunct="1">
              <a:buNone/>
            </a:pPr>
            <a:r>
              <a:rPr lang="en-US" sz="3600" dirty="0"/>
              <a:t>Final Questions = 5 </a:t>
            </a:r>
            <a:r>
              <a:rPr lang="en-US" sz="3600" dirty="0" err="1"/>
              <a:t>pt</a:t>
            </a:r>
            <a:r>
              <a:rPr lang="en-US" sz="3600" dirty="0"/>
              <a:t> wager</a:t>
            </a:r>
          </a:p>
          <a:p>
            <a:pPr algn="ctr" eaLnBrk="1" hangingPunct="1">
              <a:buNone/>
            </a:pPr>
            <a:r>
              <a:rPr lang="en-US" sz="2400" i="1" dirty="0">
                <a:solidFill>
                  <a:srgbClr val="9966FF"/>
                </a:solidFill>
              </a:rPr>
              <a:t>If you wager 5 on the last question and get it wrong you lose 5 pts. Wager 5 and get it right you get 5 pts.</a:t>
            </a:r>
          </a:p>
          <a:p>
            <a:pPr algn="ctr" eaLnBrk="1" hangingPunct="1"/>
            <a:endParaRPr lang="en-US" sz="3600" dirty="0">
              <a:solidFill>
                <a:schemeClr val="bg1"/>
              </a:solidFill>
            </a:endParaRPr>
          </a:p>
          <a:p>
            <a:pPr algn="ctr" eaLnBrk="1" hangingPunct="1">
              <a:buNone/>
            </a:pPr>
            <a:r>
              <a:rPr lang="en-US" sz="3600" dirty="0"/>
              <a:t>Find the Owl </a:t>
            </a:r>
            <a:r>
              <a:rPr lang="en-US" sz="3600" dirty="0">
                <a:solidFill>
                  <a:schemeClr val="bg1"/>
                </a:solidFill>
              </a:rPr>
              <a:t>=</a:t>
            </a:r>
          </a:p>
          <a:p>
            <a:pPr algn="ctr" eaLnBrk="1" hangingPunct="1">
              <a:buNone/>
            </a:pPr>
            <a:r>
              <a:rPr lang="en-US" sz="3600" i="1" dirty="0" smtClean="0">
                <a:solidFill>
                  <a:srgbClr val="996633"/>
                </a:solidFill>
              </a:rPr>
              <a:t>Secretly </a:t>
            </a:r>
            <a:r>
              <a:rPr lang="en-US" sz="3600" i="1" dirty="0">
                <a:solidFill>
                  <a:srgbClr val="996633"/>
                </a:solidFill>
              </a:rPr>
              <a:t>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727043"/>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917542"/>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6781800" y="3307942"/>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r>
              <a:rPr lang="en-US" sz="1400" dirty="0"/>
              <a:t>“I’ll be about this big.”</a:t>
            </a:r>
          </a:p>
        </p:txBody>
      </p:sp>
    </p:spTree>
    <p:extLst>
      <p:ext uri="{BB962C8B-B14F-4D97-AF65-F5344CB8AC3E}">
        <p14:creationId xmlns:p14="http://schemas.microsoft.com/office/powerpoint/2010/main" val="475934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smtClean="0">
                <a:solidFill>
                  <a:srgbClr val="9900FF"/>
                </a:solidFill>
              </a:rPr>
              <a:t>This is the </a:t>
            </a:r>
            <a:r>
              <a:rPr lang="en-US" dirty="0" smtClean="0"/>
              <a:t>type of mimicry </a:t>
            </a:r>
            <a:r>
              <a:rPr lang="en-US" dirty="0" smtClean="0">
                <a:solidFill>
                  <a:srgbClr val="9900FF"/>
                </a:solidFill>
              </a:rPr>
              <a:t>where an organism resembles </a:t>
            </a:r>
            <a:r>
              <a:rPr lang="en-US" dirty="0">
                <a:solidFill>
                  <a:srgbClr val="9900FF"/>
                </a:solidFill>
              </a:rPr>
              <a:t>another species that is dangerous or may taste bad. </a:t>
            </a:r>
          </a:p>
          <a:p>
            <a:pPr>
              <a:defRPr/>
            </a:pP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305800" cy="4438650"/>
          </a:xfrm>
          <a:prstGeom prst="rect">
            <a:avLst/>
          </a:prstGeom>
          <a:noFill/>
          <a:ln w="38100">
            <a:solidFill>
              <a:schemeClr val="tx1"/>
            </a:solidFill>
            <a:miter lim="800000"/>
            <a:headEnd/>
            <a:tailEnd/>
          </a:ln>
          <a:effectLst>
            <a:glow rad="457200">
              <a:srgbClr val="7030A0"/>
            </a:glo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0" y="2057400"/>
            <a:ext cx="1752404"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solidFill>
                  <a:srgbClr val="9900FF"/>
                </a:solidFill>
                <a:effectLst>
                  <a:outerShdw blurRad="50800" algn="tl" rotWithShape="0">
                    <a:srgbClr val="000000"/>
                  </a:outerShdw>
                </a:effectLst>
              </a:rPr>
              <a:t>13</a:t>
            </a:r>
            <a:endParaRPr lang="en-US" b="1" cap="none" spc="0" dirty="0">
              <a:ln w="17780" cmpd="sng">
                <a:solidFill>
                  <a:srgbClr val="FFFFFF"/>
                </a:solidFill>
                <a:prstDash val="solid"/>
                <a:miter lim="800000"/>
              </a:ln>
              <a:solidFill>
                <a:srgbClr val="9900FF"/>
              </a:solidFill>
              <a:effectLst>
                <a:outerShdw blurRad="50800" algn="tl" rotWithShape="0">
                  <a:srgbClr val="000000"/>
                </a:outerShdw>
              </a:effectLst>
            </a:endParaRPr>
          </a:p>
        </p:txBody>
      </p:sp>
      <p:sp>
        <p:nvSpPr>
          <p:cNvPr id="7" name="Rectangle 6"/>
          <p:cNvSpPr/>
          <p:nvPr/>
        </p:nvSpPr>
        <p:spPr>
          <a:xfrm rot="21171469">
            <a:off x="1524000" y="2514600"/>
            <a:ext cx="5625258" cy="1311128"/>
          </a:xfrm>
          <a:prstGeom prst="rect">
            <a:avLst/>
          </a:prstGeom>
          <a:noFill/>
        </p:spPr>
        <p:txBody>
          <a:bodyPr wrap="none" lIns="91440" tIns="45720" rIns="91440" bIns="45720">
            <a:spAutoFit/>
          </a:bodyPr>
          <a:lstStyle/>
          <a:p>
            <a:pPr algn="ctr">
              <a:buNone/>
            </a:pPr>
            <a:r>
              <a:rPr lang="en-US" sz="3600" b="1" cap="none" spc="0" dirty="0" smtClean="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Flatworm</a:t>
            </a:r>
          </a:p>
          <a:p>
            <a:pPr algn="ctr">
              <a:buNone/>
            </a:pPr>
            <a:r>
              <a:rPr lang="en-US" sz="3600" b="1" dirty="0" smtClean="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 chemical defenses)</a:t>
            </a:r>
            <a:endParaRPr lang="en-US" sz="3600" b="1" cap="none" spc="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rot="20511302">
            <a:off x="3376697" y="4947880"/>
            <a:ext cx="3542958" cy="584775"/>
          </a:xfrm>
          <a:prstGeom prst="rect">
            <a:avLst/>
          </a:prstGeom>
          <a:noFill/>
        </p:spPr>
        <p:txBody>
          <a:bodyPr wrap="none" lIns="91440" tIns="45720" rIns="91440" bIns="45720">
            <a:spAutoFit/>
          </a:bodyPr>
          <a:lstStyle/>
          <a:p>
            <a:pPr algn="ctr">
              <a:buNone/>
            </a:pPr>
            <a:r>
              <a:rPr lang="en-US" sz="3200" b="1" cap="none" spc="0" dirty="0" smtClean="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Sea Slug </a:t>
            </a:r>
            <a:r>
              <a:rPr lang="en-US" sz="3200" b="1" dirty="0" smtClean="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(Toxic)</a:t>
            </a:r>
            <a:endParaRPr lang="en-US" sz="3200" b="1" cap="none" spc="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8"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169986"/>
            <a:ext cx="172818" cy="15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2133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Content Placeholder 2"/>
          <p:cNvSpPr>
            <a:spLocks noGrp="1"/>
          </p:cNvSpPr>
          <p:nvPr>
            <p:ph idx="1"/>
          </p:nvPr>
        </p:nvSpPr>
        <p:spPr>
          <a:xfrm>
            <a:off x="115379" y="56653"/>
            <a:ext cx="8816874" cy="5821363"/>
          </a:xfrm>
        </p:spPr>
        <p:txBody>
          <a:bodyPr/>
          <a:lstStyle/>
          <a:p>
            <a:r>
              <a:rPr lang="en-US" dirty="0" smtClean="0">
                <a:solidFill>
                  <a:srgbClr val="FF99FF"/>
                </a:solidFill>
              </a:rPr>
              <a:t>This is a </a:t>
            </a:r>
            <a:r>
              <a:rPr lang="en-US" dirty="0">
                <a:solidFill>
                  <a:srgbClr val="FF99FF"/>
                </a:solidFill>
              </a:rPr>
              <a:t>form of mimicry in which a predator (the mimic) closely resembles another organism (the model) that is attractive to a third organism (the dupe) on which the mimic </a:t>
            </a:r>
            <a:r>
              <a:rPr lang="en-US" dirty="0" smtClean="0">
                <a:solidFill>
                  <a:srgbClr val="FF99FF"/>
                </a:solidFill>
              </a:rPr>
              <a:t>preys. </a:t>
            </a:r>
            <a:r>
              <a:rPr lang="en-US" dirty="0" smtClean="0">
                <a:solidFill>
                  <a:schemeClr val="bg1"/>
                </a:solidFill>
              </a:rPr>
              <a:t>student gets one old compact disc.</a:t>
            </a:r>
          </a:p>
          <a:p>
            <a:pPr lvl="1"/>
            <a:r>
              <a:rPr lang="en-US" dirty="0" smtClean="0">
                <a:solidFill>
                  <a:schemeClr val="bg1"/>
                </a:solidFill>
              </a:rPr>
              <a:t>Guess correctly and you keep you disc.</a:t>
            </a:r>
          </a:p>
          <a:p>
            <a:pPr lvl="1"/>
            <a:r>
              <a:rPr lang="en-US" dirty="0" smtClean="0">
                <a:solidFill>
                  <a:schemeClr val="bg1"/>
                </a:solidFill>
              </a:rPr>
              <a:t>Guess incorrectly and lose it.  </a:t>
            </a:r>
          </a:p>
          <a:p>
            <a:pPr lvl="1"/>
            <a:r>
              <a:rPr lang="en-US" dirty="0" smtClean="0">
                <a:solidFill>
                  <a:schemeClr val="bg1"/>
                </a:solidFill>
              </a:rPr>
              <a:t>You must try and beat.</a:t>
            </a:r>
          </a:p>
        </p:txBody>
      </p:sp>
      <p:pic>
        <p:nvPicPr>
          <p:cNvPr id="1026" name="Picture 2" descr="http://1.bp.blogspot.com/-mccHq_nUXCA/UHVVG_gbuEI/AAAAAAAAEFg/NoRmXCaCYKU/s1600/alligator_snapping_turtle_tong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1"/>
            <a:ext cx="8458200" cy="3952874"/>
          </a:xfrm>
          <a:prstGeom prst="rect">
            <a:avLst/>
          </a:prstGeom>
          <a:noFill/>
          <a:ln w="57150">
            <a:solidFill>
              <a:schemeClr val="tx1">
                <a:lumMod val="65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671578" y="2973261"/>
            <a:ext cx="5724644" cy="584775"/>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Mimic = Alligator Snapper</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290945" y="5257800"/>
            <a:ext cx="8525091" cy="923330"/>
          </a:xfrm>
          <a:prstGeom prst="rect">
            <a:avLst/>
          </a:prstGeom>
          <a:noFill/>
        </p:spPr>
        <p:txBody>
          <a:bodyPr wrap="none" lIns="91440" tIns="45720" rIns="91440" bIns="45720">
            <a:prstTxWarp prst="textArchDown">
              <a:avLst/>
            </a:prstTxWarp>
            <a:spAutoFit/>
          </a:bodyPr>
          <a:lstStyle/>
          <a:p>
            <a:pPr algn="ctr"/>
            <a:r>
              <a:rPr lang="en-US" sz="5400" b="1" cap="none" spc="0" dirty="0" smtClean="0">
                <a:ln w="17780" cmpd="sng">
                  <a:solidFill>
                    <a:schemeClr val="bg1"/>
                  </a:solidFill>
                  <a:prstDash val="solid"/>
                  <a:miter lim="800000"/>
                </a:ln>
                <a:solidFill>
                  <a:srgbClr val="FFCCFF"/>
                </a:solidFill>
                <a:effectLst>
                  <a:outerShdw blurRad="50800" algn="tl" rotWithShape="0">
                    <a:srgbClr val="000000"/>
                  </a:outerShdw>
                </a:effectLst>
              </a:rPr>
              <a:t>Model = worm / tongue</a:t>
            </a:r>
            <a:endParaRPr lang="en-US" sz="5400" b="1" cap="none" spc="0" dirty="0">
              <a:ln w="17780" cmpd="sng">
                <a:solidFill>
                  <a:schemeClr val="bg1"/>
                </a:solidFill>
                <a:prstDash val="solid"/>
                <a:miter lim="800000"/>
              </a:ln>
              <a:solidFill>
                <a:srgbClr val="FFCCFF"/>
              </a:solidFill>
              <a:effectLst>
                <a:outerShdw blurRad="50800" algn="tl" rotWithShape="0">
                  <a:srgbClr val="000000"/>
                </a:outerShdw>
              </a:effectLst>
            </a:endParaRPr>
          </a:p>
        </p:txBody>
      </p:sp>
      <p:sp>
        <p:nvSpPr>
          <p:cNvPr id="4" name="Rectangle 3"/>
          <p:cNvSpPr/>
          <p:nvPr/>
        </p:nvSpPr>
        <p:spPr bwMode="auto">
          <a:xfrm>
            <a:off x="5257800" y="4567238"/>
            <a:ext cx="762000" cy="76676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pic>
        <p:nvPicPr>
          <p:cNvPr id="2050" name="Picture 2" descr="http://i1.ytimg.com/vi/D6KTvZ8pk6Y/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44" y="2583873"/>
            <a:ext cx="8472055" cy="39598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98188" y="2967335"/>
            <a:ext cx="7747634" cy="769441"/>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Mimic = Alligator Snapper</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174726" y="5486400"/>
            <a:ext cx="8757527" cy="923330"/>
          </a:xfrm>
          <a:prstGeom prst="rect">
            <a:avLst/>
          </a:prstGeom>
          <a:noFill/>
        </p:spPr>
        <p:txBody>
          <a:bodyPr wrap="none" lIns="91440" tIns="45720" rIns="91440" bIns="45720">
            <a:prstTxWarp prst="textArchDown">
              <a:avLst/>
            </a:prstTxWarp>
            <a:spAutoFit/>
          </a:bodyPr>
          <a:lstStyle/>
          <a:p>
            <a:pPr algn="ctr"/>
            <a:r>
              <a:rPr lang="en-US" sz="5400" b="1" cap="none" spc="0" dirty="0" smtClean="0">
                <a:ln w="17780" cmpd="sng">
                  <a:solidFill>
                    <a:schemeClr val="bg1"/>
                  </a:solidFill>
                  <a:prstDash val="solid"/>
                  <a:miter lim="800000"/>
                </a:ln>
                <a:solidFill>
                  <a:srgbClr val="FFCCFF"/>
                </a:solidFill>
                <a:effectLst>
                  <a:outerShdw blurRad="50800" algn="tl" rotWithShape="0">
                    <a:srgbClr val="000000"/>
                  </a:outerShdw>
                </a:effectLst>
              </a:rPr>
              <a:t>Model = Worm / Tongue</a:t>
            </a:r>
            <a:endParaRPr lang="en-US" sz="5400" b="1" cap="none" spc="0" dirty="0">
              <a:ln w="17780" cmpd="sng">
                <a:solidFill>
                  <a:schemeClr val="bg1"/>
                </a:solidFill>
                <a:prstDash val="solid"/>
                <a:miter lim="800000"/>
              </a:ln>
              <a:solidFill>
                <a:srgbClr val="FFCCFF"/>
              </a:solidFill>
              <a:effectLst>
                <a:outerShdw blurRad="50800" algn="tl" rotWithShape="0">
                  <a:srgbClr val="000000"/>
                </a:outerShdw>
              </a:effectLst>
            </a:endParaRPr>
          </a:p>
        </p:txBody>
      </p:sp>
      <p:pic>
        <p:nvPicPr>
          <p:cNvPr id="13" name="Content Placeholder 3" descr="fish animation.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36784" flipH="1">
            <a:off x="1455942" y="3650245"/>
            <a:ext cx="1777869" cy="112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622543">
            <a:off x="1849389" y="3437519"/>
            <a:ext cx="990976" cy="461665"/>
          </a:xfrm>
          <a:prstGeom prst="rect">
            <a:avLst/>
          </a:prstGeom>
          <a:noFill/>
        </p:spPr>
        <p:txBody>
          <a:bodyPr wrap="none" lIns="91440" tIns="45720" rIns="91440" bIns="45720">
            <a:spAutoFit/>
          </a:bodyPr>
          <a:lstStyle/>
          <a:p>
            <a:pPr algn="ctr">
              <a:buNone/>
            </a:pP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Dupe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7396222" y="4724400"/>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5640564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smtClean="0">
                <a:solidFill>
                  <a:srgbClr val="FFFF00"/>
                </a:solidFill>
              </a:rPr>
              <a:t>This is the type of </a:t>
            </a:r>
            <a:r>
              <a:rPr lang="en-US" dirty="0">
                <a:solidFill>
                  <a:srgbClr val="FFFF00"/>
                </a:solidFill>
              </a:rPr>
              <a:t>mimicry where </a:t>
            </a:r>
            <a:r>
              <a:rPr lang="en-US" dirty="0" smtClean="0">
                <a:solidFill>
                  <a:srgbClr val="FFFF00"/>
                </a:solidFill>
              </a:rPr>
              <a:t>several </a:t>
            </a:r>
            <a:r>
              <a:rPr lang="en-US" dirty="0">
                <a:solidFill>
                  <a:srgbClr val="FFFF00"/>
                </a:solidFill>
              </a:rPr>
              <a:t>unrelated species share warning colors that warn predators that these colors are dangerous or toxic.</a:t>
            </a:r>
          </a:p>
          <a:p>
            <a:pPr>
              <a:defRPr/>
            </a:pP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358656"/>
            <a:ext cx="8534400" cy="41910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934200" y="2438400"/>
            <a:ext cx="1752404"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5663499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4194588"/>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HOUSE</a:t>
                      </a:r>
                      <a:r>
                        <a:rPr lang="en-US" baseline="0" dirty="0" smtClean="0"/>
                        <a:t> OF</a:t>
                      </a:r>
                      <a:br>
                        <a:rPr lang="en-US" baseline="0" dirty="0" smtClean="0"/>
                      </a:br>
                      <a:r>
                        <a:rPr lang="en-US" baseline="0" dirty="0" smtClean="0"/>
                        <a:t>CARDS</a:t>
                      </a:r>
                      <a:endParaRPr lang="en-US" dirty="0"/>
                    </a:p>
                  </a:txBody>
                  <a:tcPr>
                    <a:noFill/>
                  </a:tcPr>
                </a:tc>
                <a:tc>
                  <a:txBody>
                    <a:bodyPr/>
                    <a:lstStyle/>
                    <a:p>
                      <a:pPr algn="ctr"/>
                      <a:r>
                        <a:rPr lang="en-US" dirty="0" smtClean="0"/>
                        <a:t>SNEAK</a:t>
                      </a:r>
                      <a:r>
                        <a:rPr lang="en-US" baseline="0" dirty="0" smtClean="0"/>
                        <a:t> PEEK</a:t>
                      </a:r>
                      <a:endParaRPr lang="en-US" dirty="0"/>
                    </a:p>
                  </a:txBody>
                  <a:tcPr>
                    <a:noFill/>
                  </a:tcPr>
                </a:tc>
                <a:tc>
                  <a:txBody>
                    <a:bodyPr/>
                    <a:lstStyle/>
                    <a:p>
                      <a:pPr algn="ctr"/>
                      <a:r>
                        <a:rPr lang="en-US" dirty="0" smtClean="0"/>
                        <a:t>SIMON </a:t>
                      </a:r>
                      <a:br>
                        <a:rPr lang="en-US" dirty="0" smtClean="0"/>
                      </a:br>
                      <a:r>
                        <a:rPr lang="en-US" dirty="0" smtClean="0"/>
                        <a:t>SAYS</a:t>
                      </a:r>
                    </a:p>
                  </a:txBody>
                  <a:tcPr>
                    <a:noFill/>
                  </a:tcPr>
                </a:tc>
                <a:tc>
                  <a:txBody>
                    <a:bodyPr/>
                    <a:lstStyle/>
                    <a:p>
                      <a:pPr algn="ctr"/>
                      <a:r>
                        <a:rPr lang="en-US" baseline="0" dirty="0" smtClean="0"/>
                        <a:t>HELPING HAND?</a:t>
                      </a:r>
                      <a:br>
                        <a:rPr lang="en-US" baseline="0" dirty="0" smtClean="0"/>
                      </a:br>
                      <a:endParaRPr lang="en-US" dirty="0"/>
                    </a:p>
                  </a:txBody>
                  <a:tcPr>
                    <a:noFill/>
                  </a:tcPr>
                </a:tc>
                <a:tc>
                  <a:txBody>
                    <a:bodyPr/>
                    <a:lstStyle/>
                    <a:p>
                      <a:pPr algn="ctr"/>
                      <a:r>
                        <a:rPr lang="en-US" dirty="0" smtClean="0"/>
                        <a:t>-Bonus-</a:t>
                      </a:r>
                    </a:p>
                    <a:p>
                      <a:pPr algn="ctr"/>
                      <a:r>
                        <a:rPr lang="en-US" dirty="0" smtClean="0"/>
                        <a:t>MIX</a:t>
                      </a:r>
                      <a:r>
                        <a:rPr lang="en-US" baseline="0" dirty="0" smtClean="0"/>
                        <a:t> UP</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087065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29179411"/>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HOUSE</a:t>
                      </a:r>
                      <a:r>
                        <a:rPr lang="en-US" baseline="0" dirty="0" smtClean="0"/>
                        <a:t> OF</a:t>
                      </a:r>
                      <a:br>
                        <a:rPr lang="en-US" baseline="0" dirty="0" smtClean="0"/>
                      </a:br>
                      <a:r>
                        <a:rPr lang="en-US" baseline="0" dirty="0" smtClean="0"/>
                        <a:t>CARDS</a:t>
                      </a:r>
                      <a:endParaRPr lang="en-US" dirty="0"/>
                    </a:p>
                  </a:txBody>
                  <a:tcPr>
                    <a:noFill/>
                  </a:tcPr>
                </a:tc>
                <a:tc>
                  <a:txBody>
                    <a:bodyPr/>
                    <a:lstStyle/>
                    <a:p>
                      <a:pPr algn="ctr"/>
                      <a:r>
                        <a:rPr lang="en-US" dirty="0" smtClean="0"/>
                        <a:t>SNEAK</a:t>
                      </a:r>
                      <a:r>
                        <a:rPr lang="en-US" baseline="0" dirty="0" smtClean="0"/>
                        <a:t> PEEK</a:t>
                      </a:r>
                      <a:endParaRPr lang="en-US" dirty="0"/>
                    </a:p>
                  </a:txBody>
                  <a:tcPr>
                    <a:noFill/>
                  </a:tcPr>
                </a:tc>
                <a:tc>
                  <a:txBody>
                    <a:bodyPr/>
                    <a:lstStyle/>
                    <a:p>
                      <a:pPr algn="ctr"/>
                      <a:r>
                        <a:rPr lang="en-US" dirty="0" smtClean="0"/>
                        <a:t>SIMON </a:t>
                      </a:r>
                      <a:br>
                        <a:rPr lang="en-US" dirty="0" smtClean="0"/>
                      </a:br>
                      <a:r>
                        <a:rPr lang="en-US" dirty="0" smtClean="0"/>
                        <a:t>SAYS</a:t>
                      </a:r>
                    </a:p>
                  </a:txBody>
                  <a:tcPr>
                    <a:noFill/>
                  </a:tcPr>
                </a:tc>
                <a:tc>
                  <a:txBody>
                    <a:bodyPr/>
                    <a:lstStyle/>
                    <a:p>
                      <a:pPr algn="ctr"/>
                      <a:r>
                        <a:rPr lang="en-US" baseline="0" dirty="0" smtClean="0">
                          <a:solidFill>
                            <a:srgbClr val="FF99FF"/>
                          </a:solidFill>
                        </a:rPr>
                        <a:t>HELPING HAND?</a:t>
                      </a:r>
                      <a:br>
                        <a:rPr lang="en-US" baseline="0" dirty="0" smtClean="0">
                          <a:solidFill>
                            <a:srgbClr val="FF99FF"/>
                          </a:solidFill>
                        </a:rPr>
                      </a:br>
                      <a:endParaRPr lang="en-US" dirty="0">
                        <a:solidFill>
                          <a:srgbClr val="FF99FF"/>
                        </a:solidFill>
                      </a:endParaRPr>
                    </a:p>
                  </a:txBody>
                  <a:tcPr>
                    <a:noFill/>
                  </a:tcPr>
                </a:tc>
                <a:tc>
                  <a:txBody>
                    <a:bodyPr/>
                    <a:lstStyle/>
                    <a:p>
                      <a:pPr algn="ctr"/>
                      <a:r>
                        <a:rPr lang="en-US" dirty="0" smtClean="0"/>
                        <a:t>-Bonus-</a:t>
                      </a:r>
                    </a:p>
                    <a:p>
                      <a:pPr algn="ctr"/>
                      <a:r>
                        <a:rPr lang="en-US" dirty="0" smtClean="0"/>
                        <a:t>MIX</a:t>
                      </a:r>
                      <a:r>
                        <a:rPr lang="en-US" baseline="0" dirty="0" smtClean="0"/>
                        <a:t> UP</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0552804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smtClean="0"/>
              <a:t>Which species below has warning coloration?</a:t>
            </a:r>
            <a:endParaRPr lang="en-US" dirty="0"/>
          </a:p>
        </p:txBody>
      </p:sp>
      <p:sp>
        <p:nvSpPr>
          <p:cNvPr id="2" name="Rectangle 1"/>
          <p:cNvSpPr/>
          <p:nvPr/>
        </p:nvSpPr>
        <p:spPr>
          <a:xfrm>
            <a:off x="254571" y="947149"/>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0319900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smtClean="0"/>
              <a:t>Which species below has warning coloration?</a:t>
            </a:r>
            <a:endParaRPr lang="en-US" dirty="0"/>
          </a:p>
        </p:txBody>
      </p:sp>
      <p:pic>
        <p:nvPicPr>
          <p:cNvPr id="13314" name="Picture 2" descr="http://inserbia.info/news/wp-content/uploads/2013/05/grizz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571" y="914400"/>
            <a:ext cx="4317429" cy="2624137"/>
          </a:xfrm>
          <a:prstGeom prst="rect">
            <a:avLst/>
          </a:prstGeom>
          <a:noFill/>
          <a:ln w="57150">
            <a:solidFill>
              <a:srgbClr val="FFCC99"/>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4571" y="947149"/>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7427791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smtClean="0"/>
              <a:t>Which species below has warning coloration?</a:t>
            </a:r>
            <a:endParaRPr lang="en-US" dirty="0"/>
          </a:p>
        </p:txBody>
      </p:sp>
      <p:pic>
        <p:nvPicPr>
          <p:cNvPr id="13314" name="Picture 2" descr="http://inserbia.info/news/wp-content/uploads/2013/05/grizz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571" y="914400"/>
            <a:ext cx="4317429" cy="2624137"/>
          </a:xfrm>
          <a:prstGeom prst="rect">
            <a:avLst/>
          </a:prstGeom>
          <a:noFill/>
          <a:ln w="57150">
            <a:solidFill>
              <a:srgbClr val="FFCC99"/>
            </a:solidFill>
          </a:ln>
          <a:extLst>
            <a:ext uri="{909E8E84-426E-40DD-AFC4-6F175D3DCCD1}">
              <a14:hiddenFill xmlns:a14="http://schemas.microsoft.com/office/drawing/2010/main">
                <a:solidFill>
                  <a:srgbClr val="FFFFFF"/>
                </a:solidFill>
              </a14:hiddenFill>
            </a:ext>
          </a:extLst>
        </p:spPr>
      </p:pic>
      <p:pic>
        <p:nvPicPr>
          <p:cNvPr id="13316" name="Picture 4" descr="https://encrypted-tbn0.gstatic.com/images?q=tbn:ANd9GcSyQwE334A8lHHEXXaGT4u94bxN6bd45pFcpt2cdTmvbLkiC-U_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619" y="914400"/>
            <a:ext cx="4114800" cy="2624136"/>
          </a:xfrm>
          <a:prstGeom prst="rect">
            <a:avLst/>
          </a:prstGeom>
          <a:noFill/>
          <a:ln w="3810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4571" y="947149"/>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7427791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smtClean="0"/>
              <a:t>Which species below has warning coloration?</a:t>
            </a:r>
            <a:endParaRPr lang="en-US" dirty="0"/>
          </a:p>
        </p:txBody>
      </p:sp>
      <p:pic>
        <p:nvPicPr>
          <p:cNvPr id="6" name="Picture 5" descr="laselva62_jpg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50" y="3764369"/>
            <a:ext cx="4369450" cy="2790161"/>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2" descr="http://inserbia.info/news/wp-content/uploads/2013/05/grizz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571" y="914400"/>
            <a:ext cx="4317429" cy="2624137"/>
          </a:xfrm>
          <a:prstGeom prst="rect">
            <a:avLst/>
          </a:prstGeom>
          <a:noFill/>
          <a:ln w="57150">
            <a:solidFill>
              <a:srgbClr val="FFCC99"/>
            </a:solidFill>
          </a:ln>
          <a:extLst>
            <a:ext uri="{909E8E84-426E-40DD-AFC4-6F175D3DCCD1}">
              <a14:hiddenFill xmlns:a14="http://schemas.microsoft.com/office/drawing/2010/main">
                <a:solidFill>
                  <a:srgbClr val="FFFFFF"/>
                </a:solidFill>
              </a14:hiddenFill>
            </a:ext>
          </a:extLst>
        </p:spPr>
      </p:pic>
      <p:pic>
        <p:nvPicPr>
          <p:cNvPr id="13316" name="Picture 4" descr="https://encrypted-tbn0.gstatic.com/images?q=tbn:ANd9GcSyQwE334A8lHHEXXaGT4u94bxN6bd45pFcpt2cdTmvbLkiC-U_Z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619" y="914400"/>
            <a:ext cx="4114800" cy="2624136"/>
          </a:xfrm>
          <a:prstGeom prst="rect">
            <a:avLst/>
          </a:prstGeom>
          <a:noFill/>
          <a:ln w="3810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4571" y="947149"/>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7427791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smtClean="0"/>
              <a:t>Which species below has warning coloration?</a:t>
            </a:r>
            <a:endParaRPr lang="en-US" dirty="0"/>
          </a:p>
        </p:txBody>
      </p:sp>
      <p:pic>
        <p:nvPicPr>
          <p:cNvPr id="6" name="Picture 5" descr="laselva62_jpg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50" y="3764369"/>
            <a:ext cx="4369450" cy="2790161"/>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IH1056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764369"/>
            <a:ext cx="4089400" cy="2775984"/>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2" descr="http://inserbia.info/news/wp-content/uploads/2013/05/grizzl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571" y="914400"/>
            <a:ext cx="4317429" cy="2624137"/>
          </a:xfrm>
          <a:prstGeom prst="rect">
            <a:avLst/>
          </a:prstGeom>
          <a:noFill/>
          <a:ln w="57150">
            <a:solidFill>
              <a:srgbClr val="FFCC99"/>
            </a:solidFill>
          </a:ln>
          <a:extLst>
            <a:ext uri="{909E8E84-426E-40DD-AFC4-6F175D3DCCD1}">
              <a14:hiddenFill xmlns:a14="http://schemas.microsoft.com/office/drawing/2010/main">
                <a:solidFill>
                  <a:srgbClr val="FFFFFF"/>
                </a:solidFill>
              </a14:hiddenFill>
            </a:ext>
          </a:extLst>
        </p:spPr>
      </p:pic>
      <p:pic>
        <p:nvPicPr>
          <p:cNvPr id="13316" name="Picture 4" descr="https://encrypted-tbn0.gstatic.com/images?q=tbn:ANd9GcSyQwE334A8lHHEXXaGT4u94bxN6bd45pFcpt2cdTmvbLkiC-U_Z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8619" y="914400"/>
            <a:ext cx="4114800" cy="2624136"/>
          </a:xfrm>
          <a:prstGeom prst="rect">
            <a:avLst/>
          </a:prstGeom>
          <a:noFill/>
          <a:ln w="3810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54571" y="947149"/>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4816549" y="914400"/>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202550" y="3754588"/>
            <a:ext cx="646332"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4816549" y="3764369"/>
            <a:ext cx="70884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913401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smtClean="0">
                <a:solidFill>
                  <a:srgbClr val="FF7C80"/>
                </a:solidFill>
              </a:rPr>
              <a:t>Is your name on the review sheet?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buNone/>
            </a:pPr>
            <a:r>
              <a:rPr lang="en-US" sz="3600" kern="10" dirty="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687808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3"/>
          <p:cNvSpPr>
            <a:spLocks noGrp="1" noChangeArrowheads="1"/>
          </p:cNvSpPr>
          <p:nvPr>
            <p:ph idx="4294967295"/>
          </p:nvPr>
        </p:nvSpPr>
        <p:spPr>
          <a:xfrm>
            <a:off x="457200" y="304800"/>
            <a:ext cx="8229600" cy="5821363"/>
          </a:xfrm>
        </p:spPr>
        <p:txBody>
          <a:bodyPr/>
          <a:lstStyle/>
          <a:p>
            <a:pPr eaLnBrk="1" hangingPunct="1"/>
            <a:r>
              <a:rPr lang="en-US" dirty="0" smtClean="0"/>
              <a:t>Please fill in the missing words...</a:t>
            </a:r>
          </a:p>
          <a:p>
            <a:pPr eaLnBrk="1" hangingPunct="1"/>
            <a:r>
              <a:rPr lang="en-US" dirty="0" smtClean="0">
                <a:solidFill>
                  <a:srgbClr val="99FFCC"/>
                </a:solidFill>
              </a:rPr>
              <a:t>The predator-prey relationship is important in maintaining balance among different animal species. Adaptations that are beneficial to prey, such as camouflage, mimicry, and chemical and physical defenses, ensure that the species will survive. </a:t>
            </a:r>
          </a:p>
          <a:p>
            <a:pPr lvl="1" eaLnBrk="1" hangingPunct="1"/>
            <a:r>
              <a:rPr lang="en-US" dirty="0" smtClean="0">
                <a:solidFill>
                  <a:srgbClr val="FF9900"/>
                </a:solidFill>
              </a:rPr>
              <a:t>At the same time, predators must undergo certain adaptive changes to make finding and capturing prey less difficult. </a:t>
            </a:r>
          </a:p>
        </p:txBody>
      </p:sp>
      <p:sp>
        <p:nvSpPr>
          <p:cNvPr id="334858" name="Rectangle 1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latin typeface="Tahoma" charset="0"/>
            </a:endParaRPr>
          </a:p>
        </p:txBody>
      </p:sp>
      <p:sp>
        <p:nvSpPr>
          <p:cNvPr id="2" name="Rounded Rectangle 1"/>
          <p:cNvSpPr/>
          <p:nvPr/>
        </p:nvSpPr>
        <p:spPr bwMode="auto">
          <a:xfrm>
            <a:off x="3352800" y="990600"/>
            <a:ext cx="7620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Rounded Rectangle 6"/>
          <p:cNvSpPr/>
          <p:nvPr/>
        </p:nvSpPr>
        <p:spPr bwMode="auto">
          <a:xfrm>
            <a:off x="3733800" y="1447800"/>
            <a:ext cx="1142999"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Rounded Rectangle 7"/>
          <p:cNvSpPr/>
          <p:nvPr/>
        </p:nvSpPr>
        <p:spPr bwMode="auto">
          <a:xfrm>
            <a:off x="4038600" y="1926265"/>
            <a:ext cx="1676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Rounded Rectangle 8"/>
          <p:cNvSpPr/>
          <p:nvPr/>
        </p:nvSpPr>
        <p:spPr bwMode="auto">
          <a:xfrm>
            <a:off x="1066800" y="3886200"/>
            <a:ext cx="13716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Rounded Rectangle 9"/>
          <p:cNvSpPr/>
          <p:nvPr/>
        </p:nvSpPr>
        <p:spPr bwMode="auto">
          <a:xfrm>
            <a:off x="4343400" y="4488712"/>
            <a:ext cx="1295400" cy="457200"/>
          </a:xfrm>
          <a:prstGeom prst="roundRect">
            <a:avLst/>
          </a:prstGeom>
          <a:solidFill>
            <a:schemeClr val="bg1">
              <a:lumMod val="95000"/>
              <a:lumOff val="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a:xfrm>
            <a:off x="8001000" y="0"/>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0281167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smtClean="0">
                <a:solidFill>
                  <a:srgbClr val="FF0000"/>
                </a:solidFill>
              </a:rPr>
              <a:t>Which species is the venomous coral snake </a:t>
            </a:r>
            <a:r>
              <a:rPr lang="en-US" dirty="0" smtClean="0">
                <a:solidFill>
                  <a:srgbClr val="FFFF00"/>
                </a:solidFill>
              </a:rPr>
              <a:t>and which species is the </a:t>
            </a:r>
            <a:r>
              <a:rPr lang="en-US" dirty="0" smtClean="0">
                <a:solidFill>
                  <a:schemeClr val="tx1">
                    <a:lumMod val="50000"/>
                  </a:schemeClr>
                </a:solidFill>
              </a:rPr>
              <a:t>nonvenomous king snake?</a:t>
            </a:r>
            <a:endParaRPr lang="en-US" dirty="0">
              <a:solidFill>
                <a:schemeClr val="tx1">
                  <a:lumMod val="50000"/>
                </a:schemeClr>
              </a:solidFill>
            </a:endParaRPr>
          </a:p>
        </p:txBody>
      </p:sp>
      <p:sp>
        <p:nvSpPr>
          <p:cNvPr id="11" name="Rectangle 10"/>
          <p:cNvSpPr/>
          <p:nvPr/>
        </p:nvSpPr>
        <p:spPr>
          <a:xfrm>
            <a:off x="7797101" y="5617023"/>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4" descr="T01483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69" y="1752600"/>
            <a:ext cx="8601149" cy="494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4114800"/>
            <a:ext cx="1752404"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381000" y="1828800"/>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5715000" y="1774716"/>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8722178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smtClean="0">
                <a:solidFill>
                  <a:srgbClr val="FF99FF"/>
                </a:solidFill>
              </a:rPr>
              <a:t>Name the Big Concept.</a:t>
            </a:r>
          </a:p>
          <a:p>
            <a:pPr>
              <a:defRPr/>
            </a:pPr>
            <a:r>
              <a:rPr lang="en-US" dirty="0" smtClean="0">
                <a:solidFill>
                  <a:srgbClr val="FF99FF"/>
                </a:solidFill>
              </a:rPr>
              <a:t>All </a:t>
            </a:r>
            <a:r>
              <a:rPr lang="en-US" dirty="0">
                <a:solidFill>
                  <a:srgbClr val="FF99FF"/>
                </a:solidFill>
              </a:rPr>
              <a:t>organisms are in a constant state of change over time with the environment. </a:t>
            </a:r>
            <a:endParaRPr lang="en-US" dirty="0" smtClean="0">
              <a:solidFill>
                <a:srgbClr val="FF99FF"/>
              </a:solidFill>
            </a:endParaRPr>
          </a:p>
          <a:p>
            <a:pPr lvl="1">
              <a:defRPr/>
            </a:pPr>
            <a:r>
              <a:rPr lang="en-US" dirty="0" smtClean="0">
                <a:solidFill>
                  <a:srgbClr val="9900FF"/>
                </a:solidFill>
              </a:rPr>
              <a:t>This can occur with another species </a:t>
            </a:r>
            <a:r>
              <a:rPr lang="en-US" dirty="0">
                <a:solidFill>
                  <a:srgbClr val="9900FF"/>
                </a:solidFill>
              </a:rPr>
              <a:t>and </a:t>
            </a:r>
            <a:r>
              <a:rPr lang="en-US" dirty="0" smtClean="0">
                <a:solidFill>
                  <a:srgbClr val="9900FF"/>
                </a:solidFill>
              </a:rPr>
              <a:t>they will </a:t>
            </a:r>
            <a:r>
              <a:rPr lang="en-US" dirty="0">
                <a:solidFill>
                  <a:srgbClr val="9900FF"/>
                </a:solidFill>
              </a:rPr>
              <a:t>develop special interactions.  Others with the nonliving world.</a:t>
            </a:r>
          </a:p>
          <a:p>
            <a:pPr>
              <a:defRPr/>
            </a:pPr>
            <a:endParaRPr lang="en-US" dirty="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914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bwMode="auto">
          <a:xfrm>
            <a:off x="-435935" y="2796363"/>
            <a:ext cx="9941442" cy="1977656"/>
          </a:xfrm>
          <a:custGeom>
            <a:avLst/>
            <a:gdLst>
              <a:gd name="connsiteX0" fmla="*/ 21265 w 9941442"/>
              <a:gd name="connsiteY0" fmla="*/ 0 h 1977656"/>
              <a:gd name="connsiteX1" fmla="*/ 95693 w 9941442"/>
              <a:gd name="connsiteY1" fmla="*/ 85060 h 1977656"/>
              <a:gd name="connsiteX2" fmla="*/ 127591 w 9941442"/>
              <a:gd name="connsiteY2" fmla="*/ 106325 h 1977656"/>
              <a:gd name="connsiteX3" fmla="*/ 170121 w 9941442"/>
              <a:gd name="connsiteY3" fmla="*/ 138223 h 1977656"/>
              <a:gd name="connsiteX4" fmla="*/ 223284 w 9941442"/>
              <a:gd name="connsiteY4" fmla="*/ 159488 h 1977656"/>
              <a:gd name="connsiteX5" fmla="*/ 255182 w 9941442"/>
              <a:gd name="connsiteY5" fmla="*/ 180753 h 1977656"/>
              <a:gd name="connsiteX6" fmla="*/ 329609 w 9941442"/>
              <a:gd name="connsiteY6" fmla="*/ 202018 h 1977656"/>
              <a:gd name="connsiteX7" fmla="*/ 361507 w 9941442"/>
              <a:gd name="connsiteY7" fmla="*/ 223284 h 1977656"/>
              <a:gd name="connsiteX8" fmla="*/ 425302 w 9941442"/>
              <a:gd name="connsiteY8" fmla="*/ 255181 h 1977656"/>
              <a:gd name="connsiteX9" fmla="*/ 446568 w 9941442"/>
              <a:gd name="connsiteY9" fmla="*/ 276446 h 1977656"/>
              <a:gd name="connsiteX10" fmla="*/ 478465 w 9941442"/>
              <a:gd name="connsiteY10" fmla="*/ 297711 h 1977656"/>
              <a:gd name="connsiteX11" fmla="*/ 531628 w 9941442"/>
              <a:gd name="connsiteY11" fmla="*/ 340242 h 1977656"/>
              <a:gd name="connsiteX12" fmla="*/ 552893 w 9941442"/>
              <a:gd name="connsiteY12" fmla="*/ 372139 h 1977656"/>
              <a:gd name="connsiteX13" fmla="*/ 616688 w 9941442"/>
              <a:gd name="connsiteY13" fmla="*/ 404037 h 1977656"/>
              <a:gd name="connsiteX14" fmla="*/ 648586 w 9941442"/>
              <a:gd name="connsiteY14" fmla="*/ 425302 h 1977656"/>
              <a:gd name="connsiteX15" fmla="*/ 712382 w 9941442"/>
              <a:gd name="connsiteY15" fmla="*/ 446567 h 1977656"/>
              <a:gd name="connsiteX16" fmla="*/ 744279 w 9941442"/>
              <a:gd name="connsiteY16" fmla="*/ 467832 h 1977656"/>
              <a:gd name="connsiteX17" fmla="*/ 850605 w 9941442"/>
              <a:gd name="connsiteY17" fmla="*/ 489097 h 1977656"/>
              <a:gd name="connsiteX18" fmla="*/ 935665 w 9941442"/>
              <a:gd name="connsiteY18" fmla="*/ 499730 h 1977656"/>
              <a:gd name="connsiteX19" fmla="*/ 1084521 w 9941442"/>
              <a:gd name="connsiteY19" fmla="*/ 542260 h 1977656"/>
              <a:gd name="connsiteX20" fmla="*/ 1148316 w 9941442"/>
              <a:gd name="connsiteY20" fmla="*/ 552893 h 1977656"/>
              <a:gd name="connsiteX21" fmla="*/ 1190847 w 9941442"/>
              <a:gd name="connsiteY21" fmla="*/ 563525 h 1977656"/>
              <a:gd name="connsiteX22" fmla="*/ 1339702 w 9941442"/>
              <a:gd name="connsiteY22" fmla="*/ 584790 h 1977656"/>
              <a:gd name="connsiteX23" fmla="*/ 1403498 w 9941442"/>
              <a:gd name="connsiteY23" fmla="*/ 595423 h 1977656"/>
              <a:gd name="connsiteX24" fmla="*/ 1488558 w 9941442"/>
              <a:gd name="connsiteY24" fmla="*/ 616688 h 1977656"/>
              <a:gd name="connsiteX25" fmla="*/ 1552354 w 9941442"/>
              <a:gd name="connsiteY25" fmla="*/ 637953 h 1977656"/>
              <a:gd name="connsiteX26" fmla="*/ 1669312 w 9941442"/>
              <a:gd name="connsiteY26" fmla="*/ 659218 h 1977656"/>
              <a:gd name="connsiteX27" fmla="*/ 1765005 w 9941442"/>
              <a:gd name="connsiteY27" fmla="*/ 669851 h 1977656"/>
              <a:gd name="connsiteX28" fmla="*/ 1903228 w 9941442"/>
              <a:gd name="connsiteY28" fmla="*/ 691116 h 1977656"/>
              <a:gd name="connsiteX29" fmla="*/ 2020186 w 9941442"/>
              <a:gd name="connsiteY29" fmla="*/ 712381 h 1977656"/>
              <a:gd name="connsiteX30" fmla="*/ 2062716 w 9941442"/>
              <a:gd name="connsiteY30" fmla="*/ 733646 h 1977656"/>
              <a:gd name="connsiteX31" fmla="*/ 2169042 w 9941442"/>
              <a:gd name="connsiteY31" fmla="*/ 765544 h 1977656"/>
              <a:gd name="connsiteX32" fmla="*/ 2211572 w 9941442"/>
              <a:gd name="connsiteY32" fmla="*/ 786809 h 1977656"/>
              <a:gd name="connsiteX33" fmla="*/ 2254102 w 9941442"/>
              <a:gd name="connsiteY33" fmla="*/ 797442 h 1977656"/>
              <a:gd name="connsiteX34" fmla="*/ 2339163 w 9941442"/>
              <a:gd name="connsiteY34" fmla="*/ 839972 h 1977656"/>
              <a:gd name="connsiteX35" fmla="*/ 2381693 w 9941442"/>
              <a:gd name="connsiteY35" fmla="*/ 861237 h 1977656"/>
              <a:gd name="connsiteX36" fmla="*/ 2424223 w 9941442"/>
              <a:gd name="connsiteY36" fmla="*/ 893135 h 1977656"/>
              <a:gd name="connsiteX37" fmla="*/ 2456121 w 9941442"/>
              <a:gd name="connsiteY37" fmla="*/ 925032 h 1977656"/>
              <a:gd name="connsiteX38" fmla="*/ 2488019 w 9941442"/>
              <a:gd name="connsiteY38" fmla="*/ 946297 h 1977656"/>
              <a:gd name="connsiteX39" fmla="*/ 2519916 w 9941442"/>
              <a:gd name="connsiteY39" fmla="*/ 978195 h 1977656"/>
              <a:gd name="connsiteX40" fmla="*/ 2562447 w 9941442"/>
              <a:gd name="connsiteY40" fmla="*/ 999460 h 1977656"/>
              <a:gd name="connsiteX41" fmla="*/ 2668772 w 9941442"/>
              <a:gd name="connsiteY41" fmla="*/ 1031358 h 1977656"/>
              <a:gd name="connsiteX42" fmla="*/ 2700670 w 9941442"/>
              <a:gd name="connsiteY42" fmla="*/ 1041990 h 1977656"/>
              <a:gd name="connsiteX43" fmla="*/ 2775098 w 9941442"/>
              <a:gd name="connsiteY43" fmla="*/ 1073888 h 1977656"/>
              <a:gd name="connsiteX44" fmla="*/ 2817628 w 9941442"/>
              <a:gd name="connsiteY44" fmla="*/ 1095153 h 1977656"/>
              <a:gd name="connsiteX45" fmla="*/ 2870791 w 9941442"/>
              <a:gd name="connsiteY45" fmla="*/ 1105786 h 1977656"/>
              <a:gd name="connsiteX46" fmla="*/ 2902688 w 9941442"/>
              <a:gd name="connsiteY46" fmla="*/ 1116418 h 1977656"/>
              <a:gd name="connsiteX47" fmla="*/ 2923954 w 9941442"/>
              <a:gd name="connsiteY47" fmla="*/ 1137684 h 1977656"/>
              <a:gd name="connsiteX48" fmla="*/ 2998382 w 9941442"/>
              <a:gd name="connsiteY48" fmla="*/ 1158949 h 1977656"/>
              <a:gd name="connsiteX49" fmla="*/ 3062177 w 9941442"/>
              <a:gd name="connsiteY49" fmla="*/ 1201479 h 1977656"/>
              <a:gd name="connsiteX50" fmla="*/ 3136605 w 9941442"/>
              <a:gd name="connsiteY50" fmla="*/ 1254642 h 1977656"/>
              <a:gd name="connsiteX51" fmla="*/ 3168502 w 9941442"/>
              <a:gd name="connsiteY51" fmla="*/ 1286539 h 1977656"/>
              <a:gd name="connsiteX52" fmla="*/ 3242930 w 9941442"/>
              <a:gd name="connsiteY52" fmla="*/ 1318437 h 1977656"/>
              <a:gd name="connsiteX53" fmla="*/ 3274828 w 9941442"/>
              <a:gd name="connsiteY53" fmla="*/ 1339702 h 1977656"/>
              <a:gd name="connsiteX54" fmla="*/ 3338623 w 9941442"/>
              <a:gd name="connsiteY54" fmla="*/ 1360967 h 1977656"/>
              <a:gd name="connsiteX55" fmla="*/ 3370521 w 9941442"/>
              <a:gd name="connsiteY55" fmla="*/ 1382232 h 1977656"/>
              <a:gd name="connsiteX56" fmla="*/ 3402419 w 9941442"/>
              <a:gd name="connsiteY56" fmla="*/ 1392865 h 1977656"/>
              <a:gd name="connsiteX57" fmla="*/ 3423684 w 9941442"/>
              <a:gd name="connsiteY57" fmla="*/ 1424763 h 1977656"/>
              <a:gd name="connsiteX58" fmla="*/ 3530009 w 9941442"/>
              <a:gd name="connsiteY58" fmla="*/ 1456660 h 1977656"/>
              <a:gd name="connsiteX59" fmla="*/ 3572540 w 9941442"/>
              <a:gd name="connsiteY59" fmla="*/ 1477925 h 1977656"/>
              <a:gd name="connsiteX60" fmla="*/ 3636335 w 9941442"/>
              <a:gd name="connsiteY60" fmla="*/ 1499190 h 1977656"/>
              <a:gd name="connsiteX61" fmla="*/ 3668233 w 9941442"/>
              <a:gd name="connsiteY61" fmla="*/ 1509823 h 1977656"/>
              <a:gd name="connsiteX62" fmla="*/ 3710763 w 9941442"/>
              <a:gd name="connsiteY62" fmla="*/ 1520456 h 1977656"/>
              <a:gd name="connsiteX63" fmla="*/ 3785191 w 9941442"/>
              <a:gd name="connsiteY63" fmla="*/ 1541721 h 1977656"/>
              <a:gd name="connsiteX64" fmla="*/ 4051005 w 9941442"/>
              <a:gd name="connsiteY64" fmla="*/ 1488558 h 1977656"/>
              <a:gd name="connsiteX65" fmla="*/ 4146698 w 9941442"/>
              <a:gd name="connsiteY65" fmla="*/ 1446028 h 1977656"/>
              <a:gd name="connsiteX66" fmla="*/ 4178595 w 9941442"/>
              <a:gd name="connsiteY66" fmla="*/ 1435395 h 1977656"/>
              <a:gd name="connsiteX67" fmla="*/ 4210493 w 9941442"/>
              <a:gd name="connsiteY67" fmla="*/ 1371600 h 1977656"/>
              <a:gd name="connsiteX68" fmla="*/ 4231758 w 9941442"/>
              <a:gd name="connsiteY68" fmla="*/ 1307804 h 1977656"/>
              <a:gd name="connsiteX69" fmla="*/ 4306186 w 9941442"/>
              <a:gd name="connsiteY69" fmla="*/ 1265274 h 1977656"/>
              <a:gd name="connsiteX70" fmla="*/ 4338084 w 9941442"/>
              <a:gd name="connsiteY70" fmla="*/ 1254642 h 1977656"/>
              <a:gd name="connsiteX71" fmla="*/ 4401879 w 9941442"/>
              <a:gd name="connsiteY71" fmla="*/ 1201479 h 1977656"/>
              <a:gd name="connsiteX72" fmla="*/ 4465675 w 9941442"/>
              <a:gd name="connsiteY72" fmla="*/ 1158949 h 1977656"/>
              <a:gd name="connsiteX73" fmla="*/ 4646428 w 9941442"/>
              <a:gd name="connsiteY73" fmla="*/ 1169581 h 1977656"/>
              <a:gd name="connsiteX74" fmla="*/ 4720856 w 9941442"/>
              <a:gd name="connsiteY74" fmla="*/ 1169581 h 1977656"/>
              <a:gd name="connsiteX75" fmla="*/ 4827182 w 9941442"/>
              <a:gd name="connsiteY75" fmla="*/ 1105786 h 1977656"/>
              <a:gd name="connsiteX76" fmla="*/ 4944140 w 9941442"/>
              <a:gd name="connsiteY76" fmla="*/ 1073888 h 1977656"/>
              <a:gd name="connsiteX77" fmla="*/ 5018568 w 9941442"/>
              <a:gd name="connsiteY77" fmla="*/ 1052623 h 1977656"/>
              <a:gd name="connsiteX78" fmla="*/ 5050465 w 9941442"/>
              <a:gd name="connsiteY78" fmla="*/ 1041990 h 1977656"/>
              <a:gd name="connsiteX79" fmla="*/ 5135526 w 9941442"/>
              <a:gd name="connsiteY79" fmla="*/ 1020725 h 1977656"/>
              <a:gd name="connsiteX80" fmla="*/ 5178056 w 9941442"/>
              <a:gd name="connsiteY80" fmla="*/ 1010093 h 1977656"/>
              <a:gd name="connsiteX81" fmla="*/ 5295014 w 9941442"/>
              <a:gd name="connsiteY81" fmla="*/ 956930 h 1977656"/>
              <a:gd name="connsiteX82" fmla="*/ 5326912 w 9941442"/>
              <a:gd name="connsiteY82" fmla="*/ 925032 h 1977656"/>
              <a:gd name="connsiteX83" fmla="*/ 5369442 w 9941442"/>
              <a:gd name="connsiteY83" fmla="*/ 861237 h 1977656"/>
              <a:gd name="connsiteX84" fmla="*/ 5401340 w 9941442"/>
              <a:gd name="connsiteY84" fmla="*/ 839972 h 1977656"/>
              <a:gd name="connsiteX85" fmla="*/ 5465135 w 9941442"/>
              <a:gd name="connsiteY85" fmla="*/ 818707 h 1977656"/>
              <a:gd name="connsiteX86" fmla="*/ 5539563 w 9941442"/>
              <a:gd name="connsiteY86" fmla="*/ 797442 h 1977656"/>
              <a:gd name="connsiteX87" fmla="*/ 5613991 w 9941442"/>
              <a:gd name="connsiteY87" fmla="*/ 776177 h 1977656"/>
              <a:gd name="connsiteX88" fmla="*/ 6177516 w 9941442"/>
              <a:gd name="connsiteY88" fmla="*/ 786809 h 1977656"/>
              <a:gd name="connsiteX89" fmla="*/ 6241312 w 9941442"/>
              <a:gd name="connsiteY89" fmla="*/ 808074 h 1977656"/>
              <a:gd name="connsiteX90" fmla="*/ 6326372 w 9941442"/>
              <a:gd name="connsiteY90" fmla="*/ 829339 h 1977656"/>
              <a:gd name="connsiteX91" fmla="*/ 6432698 w 9941442"/>
              <a:gd name="connsiteY91" fmla="*/ 808074 h 1977656"/>
              <a:gd name="connsiteX92" fmla="*/ 6496493 w 9941442"/>
              <a:gd name="connsiteY92" fmla="*/ 765544 h 1977656"/>
              <a:gd name="connsiteX93" fmla="*/ 6560288 w 9941442"/>
              <a:gd name="connsiteY93" fmla="*/ 712381 h 1977656"/>
              <a:gd name="connsiteX94" fmla="*/ 6592186 w 9941442"/>
              <a:gd name="connsiteY94" fmla="*/ 701749 h 1977656"/>
              <a:gd name="connsiteX95" fmla="*/ 6624084 w 9941442"/>
              <a:gd name="connsiteY95" fmla="*/ 680484 h 1977656"/>
              <a:gd name="connsiteX96" fmla="*/ 6698512 w 9941442"/>
              <a:gd name="connsiteY96" fmla="*/ 659218 h 1977656"/>
              <a:gd name="connsiteX97" fmla="*/ 6921795 w 9941442"/>
              <a:gd name="connsiteY97" fmla="*/ 669851 h 1977656"/>
              <a:gd name="connsiteX98" fmla="*/ 7017488 w 9941442"/>
              <a:gd name="connsiteY98" fmla="*/ 701749 h 1977656"/>
              <a:gd name="connsiteX99" fmla="*/ 7091916 w 9941442"/>
              <a:gd name="connsiteY99" fmla="*/ 723014 h 1977656"/>
              <a:gd name="connsiteX100" fmla="*/ 7166344 w 9941442"/>
              <a:gd name="connsiteY100" fmla="*/ 744279 h 1977656"/>
              <a:gd name="connsiteX101" fmla="*/ 7506586 w 9941442"/>
              <a:gd name="connsiteY101" fmla="*/ 744279 h 1977656"/>
              <a:gd name="connsiteX102" fmla="*/ 7581014 w 9941442"/>
              <a:gd name="connsiteY102" fmla="*/ 765544 h 1977656"/>
              <a:gd name="connsiteX103" fmla="*/ 7697972 w 9941442"/>
              <a:gd name="connsiteY103" fmla="*/ 786809 h 1977656"/>
              <a:gd name="connsiteX104" fmla="*/ 7729870 w 9941442"/>
              <a:gd name="connsiteY104" fmla="*/ 797442 h 1977656"/>
              <a:gd name="connsiteX105" fmla="*/ 7889358 w 9941442"/>
              <a:gd name="connsiteY105" fmla="*/ 818707 h 1977656"/>
              <a:gd name="connsiteX106" fmla="*/ 7953154 w 9941442"/>
              <a:gd name="connsiteY106" fmla="*/ 839972 h 1977656"/>
              <a:gd name="connsiteX107" fmla="*/ 8048847 w 9941442"/>
              <a:gd name="connsiteY107" fmla="*/ 861237 h 1977656"/>
              <a:gd name="connsiteX108" fmla="*/ 8112642 w 9941442"/>
              <a:gd name="connsiteY108" fmla="*/ 882502 h 1977656"/>
              <a:gd name="connsiteX109" fmla="*/ 8144540 w 9941442"/>
              <a:gd name="connsiteY109" fmla="*/ 893135 h 1977656"/>
              <a:gd name="connsiteX110" fmla="*/ 8229600 w 9941442"/>
              <a:gd name="connsiteY110" fmla="*/ 914400 h 1977656"/>
              <a:gd name="connsiteX111" fmla="*/ 8293395 w 9941442"/>
              <a:gd name="connsiteY111" fmla="*/ 956930 h 1977656"/>
              <a:gd name="connsiteX112" fmla="*/ 8378456 w 9941442"/>
              <a:gd name="connsiteY112" fmla="*/ 1031358 h 1977656"/>
              <a:gd name="connsiteX113" fmla="*/ 8431619 w 9941442"/>
              <a:gd name="connsiteY113" fmla="*/ 1105786 h 1977656"/>
              <a:gd name="connsiteX114" fmla="*/ 8463516 w 9941442"/>
              <a:gd name="connsiteY114" fmla="*/ 1137684 h 1977656"/>
              <a:gd name="connsiteX115" fmla="*/ 8506047 w 9941442"/>
              <a:gd name="connsiteY115" fmla="*/ 1201479 h 1977656"/>
              <a:gd name="connsiteX116" fmla="*/ 8537944 w 9941442"/>
              <a:gd name="connsiteY116" fmla="*/ 1275907 h 1977656"/>
              <a:gd name="connsiteX117" fmla="*/ 8580475 w 9941442"/>
              <a:gd name="connsiteY117" fmla="*/ 1339702 h 1977656"/>
              <a:gd name="connsiteX118" fmla="*/ 8601740 w 9941442"/>
              <a:gd name="connsiteY118" fmla="*/ 1371600 h 1977656"/>
              <a:gd name="connsiteX119" fmla="*/ 8601740 w 9941442"/>
              <a:gd name="connsiteY119" fmla="*/ 1520456 h 1977656"/>
              <a:gd name="connsiteX120" fmla="*/ 8537944 w 9941442"/>
              <a:gd name="connsiteY120" fmla="*/ 1552353 h 1977656"/>
              <a:gd name="connsiteX121" fmla="*/ 8495414 w 9941442"/>
              <a:gd name="connsiteY121" fmla="*/ 1573618 h 1977656"/>
              <a:gd name="connsiteX122" fmla="*/ 8378456 w 9941442"/>
              <a:gd name="connsiteY122" fmla="*/ 1605516 h 1977656"/>
              <a:gd name="connsiteX123" fmla="*/ 8335926 w 9941442"/>
              <a:gd name="connsiteY123" fmla="*/ 1616149 h 1977656"/>
              <a:gd name="connsiteX124" fmla="*/ 8293395 w 9941442"/>
              <a:gd name="connsiteY124" fmla="*/ 1626781 h 1977656"/>
              <a:gd name="connsiteX125" fmla="*/ 8229600 w 9941442"/>
              <a:gd name="connsiteY125" fmla="*/ 1648046 h 1977656"/>
              <a:gd name="connsiteX126" fmla="*/ 8208335 w 9941442"/>
              <a:gd name="connsiteY126" fmla="*/ 1679944 h 1977656"/>
              <a:gd name="connsiteX127" fmla="*/ 8176437 w 9941442"/>
              <a:gd name="connsiteY127" fmla="*/ 1743739 h 1977656"/>
              <a:gd name="connsiteX128" fmla="*/ 8112642 w 9941442"/>
              <a:gd name="connsiteY128" fmla="*/ 1775637 h 1977656"/>
              <a:gd name="connsiteX129" fmla="*/ 8070112 w 9941442"/>
              <a:gd name="connsiteY129" fmla="*/ 1786270 h 1977656"/>
              <a:gd name="connsiteX130" fmla="*/ 8038214 w 9941442"/>
              <a:gd name="connsiteY130" fmla="*/ 1796902 h 1977656"/>
              <a:gd name="connsiteX131" fmla="*/ 7857461 w 9941442"/>
              <a:gd name="connsiteY131" fmla="*/ 1807535 h 1977656"/>
              <a:gd name="connsiteX132" fmla="*/ 7836195 w 9941442"/>
              <a:gd name="connsiteY132" fmla="*/ 1828800 h 1977656"/>
              <a:gd name="connsiteX133" fmla="*/ 7804298 w 9941442"/>
              <a:gd name="connsiteY133" fmla="*/ 1850065 h 1977656"/>
              <a:gd name="connsiteX134" fmla="*/ 7772400 w 9941442"/>
              <a:gd name="connsiteY134" fmla="*/ 1913860 h 1977656"/>
              <a:gd name="connsiteX135" fmla="*/ 7793665 w 9941442"/>
              <a:gd name="connsiteY135" fmla="*/ 1945758 h 1977656"/>
              <a:gd name="connsiteX136" fmla="*/ 7931888 w 9941442"/>
              <a:gd name="connsiteY136" fmla="*/ 1977656 h 1977656"/>
              <a:gd name="connsiteX137" fmla="*/ 8091377 w 9941442"/>
              <a:gd name="connsiteY137" fmla="*/ 1967023 h 1977656"/>
              <a:gd name="connsiteX138" fmla="*/ 8123275 w 9941442"/>
              <a:gd name="connsiteY138" fmla="*/ 1945758 h 1977656"/>
              <a:gd name="connsiteX139" fmla="*/ 8155172 w 9941442"/>
              <a:gd name="connsiteY139" fmla="*/ 1935125 h 1977656"/>
              <a:gd name="connsiteX140" fmla="*/ 8187070 w 9941442"/>
              <a:gd name="connsiteY140" fmla="*/ 1913860 h 1977656"/>
              <a:gd name="connsiteX141" fmla="*/ 8250865 w 9941442"/>
              <a:gd name="connsiteY141" fmla="*/ 1892595 h 1977656"/>
              <a:gd name="connsiteX142" fmla="*/ 8314661 w 9941442"/>
              <a:gd name="connsiteY142" fmla="*/ 1871330 h 1977656"/>
              <a:gd name="connsiteX143" fmla="*/ 8346558 w 9941442"/>
              <a:gd name="connsiteY143" fmla="*/ 1860697 h 1977656"/>
              <a:gd name="connsiteX144" fmla="*/ 8389088 w 9941442"/>
              <a:gd name="connsiteY144" fmla="*/ 1850065 h 1977656"/>
              <a:gd name="connsiteX145" fmla="*/ 8431619 w 9941442"/>
              <a:gd name="connsiteY145" fmla="*/ 1828800 h 1977656"/>
              <a:gd name="connsiteX146" fmla="*/ 8516679 w 9941442"/>
              <a:gd name="connsiteY146" fmla="*/ 1796902 h 1977656"/>
              <a:gd name="connsiteX147" fmla="*/ 8559209 w 9941442"/>
              <a:gd name="connsiteY147" fmla="*/ 1765004 h 1977656"/>
              <a:gd name="connsiteX148" fmla="*/ 8633637 w 9941442"/>
              <a:gd name="connsiteY148" fmla="*/ 1733107 h 1977656"/>
              <a:gd name="connsiteX149" fmla="*/ 8697433 w 9941442"/>
              <a:gd name="connsiteY149" fmla="*/ 1722474 h 1977656"/>
              <a:gd name="connsiteX150" fmla="*/ 8814391 w 9941442"/>
              <a:gd name="connsiteY150" fmla="*/ 1733107 h 1977656"/>
              <a:gd name="connsiteX151" fmla="*/ 8910084 w 9941442"/>
              <a:gd name="connsiteY151" fmla="*/ 1754372 h 1977656"/>
              <a:gd name="connsiteX152" fmla="*/ 8984512 w 9941442"/>
              <a:gd name="connsiteY152" fmla="*/ 1786270 h 1977656"/>
              <a:gd name="connsiteX153" fmla="*/ 9058940 w 9941442"/>
              <a:gd name="connsiteY153" fmla="*/ 1807535 h 1977656"/>
              <a:gd name="connsiteX154" fmla="*/ 9090837 w 9941442"/>
              <a:gd name="connsiteY154" fmla="*/ 1818167 h 1977656"/>
              <a:gd name="connsiteX155" fmla="*/ 9144000 w 9941442"/>
              <a:gd name="connsiteY155" fmla="*/ 1828800 h 1977656"/>
              <a:gd name="connsiteX156" fmla="*/ 9186530 w 9941442"/>
              <a:gd name="connsiteY156" fmla="*/ 1839432 h 1977656"/>
              <a:gd name="connsiteX157" fmla="*/ 9250326 w 9941442"/>
              <a:gd name="connsiteY157" fmla="*/ 1850065 h 1977656"/>
              <a:gd name="connsiteX158" fmla="*/ 9292856 w 9941442"/>
              <a:gd name="connsiteY158" fmla="*/ 1860697 h 1977656"/>
              <a:gd name="connsiteX159" fmla="*/ 9367284 w 9941442"/>
              <a:gd name="connsiteY159" fmla="*/ 1881963 h 1977656"/>
              <a:gd name="connsiteX160" fmla="*/ 9473609 w 9941442"/>
              <a:gd name="connsiteY160" fmla="*/ 1903228 h 1977656"/>
              <a:gd name="connsiteX161" fmla="*/ 9601200 w 9941442"/>
              <a:gd name="connsiteY161" fmla="*/ 1892595 h 1977656"/>
              <a:gd name="connsiteX162" fmla="*/ 9633098 w 9941442"/>
              <a:gd name="connsiteY162" fmla="*/ 1881963 h 1977656"/>
              <a:gd name="connsiteX163" fmla="*/ 9675628 w 9941442"/>
              <a:gd name="connsiteY163" fmla="*/ 1871330 h 1977656"/>
              <a:gd name="connsiteX164" fmla="*/ 9760688 w 9941442"/>
              <a:gd name="connsiteY164" fmla="*/ 1796902 h 1977656"/>
              <a:gd name="connsiteX165" fmla="*/ 9803219 w 9941442"/>
              <a:gd name="connsiteY165" fmla="*/ 1765004 h 1977656"/>
              <a:gd name="connsiteX166" fmla="*/ 9824484 w 9941442"/>
              <a:gd name="connsiteY166" fmla="*/ 1679944 h 1977656"/>
              <a:gd name="connsiteX167" fmla="*/ 9835116 w 9941442"/>
              <a:gd name="connsiteY167" fmla="*/ 1637414 h 1977656"/>
              <a:gd name="connsiteX168" fmla="*/ 9856382 w 9941442"/>
              <a:gd name="connsiteY168" fmla="*/ 1605516 h 1977656"/>
              <a:gd name="connsiteX169" fmla="*/ 9867014 w 9941442"/>
              <a:gd name="connsiteY169" fmla="*/ 1552353 h 1977656"/>
              <a:gd name="connsiteX170" fmla="*/ 9909544 w 9941442"/>
              <a:gd name="connsiteY170" fmla="*/ 1456660 h 1977656"/>
              <a:gd name="connsiteX171" fmla="*/ 9941442 w 9941442"/>
              <a:gd name="connsiteY171" fmla="*/ 1307804 h 1977656"/>
              <a:gd name="connsiteX172" fmla="*/ 9930809 w 9941442"/>
              <a:gd name="connsiteY172" fmla="*/ 914400 h 1977656"/>
              <a:gd name="connsiteX173" fmla="*/ 9920177 w 9941442"/>
              <a:gd name="connsiteY173" fmla="*/ 882502 h 1977656"/>
              <a:gd name="connsiteX174" fmla="*/ 9909544 w 9941442"/>
              <a:gd name="connsiteY174" fmla="*/ 786809 h 1977656"/>
              <a:gd name="connsiteX175" fmla="*/ 9898912 w 9941442"/>
              <a:gd name="connsiteY175" fmla="*/ 723014 h 1977656"/>
              <a:gd name="connsiteX176" fmla="*/ 9888279 w 9941442"/>
              <a:gd name="connsiteY176" fmla="*/ 606056 h 1977656"/>
              <a:gd name="connsiteX177" fmla="*/ 9856382 w 9941442"/>
              <a:gd name="connsiteY177" fmla="*/ 510363 h 1977656"/>
              <a:gd name="connsiteX178" fmla="*/ 9845749 w 9941442"/>
              <a:gd name="connsiteY178" fmla="*/ 467832 h 1977656"/>
              <a:gd name="connsiteX179" fmla="*/ 9781954 w 9941442"/>
              <a:gd name="connsiteY179" fmla="*/ 414670 h 1977656"/>
              <a:gd name="connsiteX180" fmla="*/ 9760688 w 9941442"/>
              <a:gd name="connsiteY180" fmla="*/ 382772 h 1977656"/>
              <a:gd name="connsiteX181" fmla="*/ 9696893 w 9941442"/>
              <a:gd name="connsiteY181" fmla="*/ 297711 h 1977656"/>
              <a:gd name="connsiteX182" fmla="*/ 9675628 w 9941442"/>
              <a:gd name="connsiteY182" fmla="*/ 265814 h 1977656"/>
              <a:gd name="connsiteX183" fmla="*/ 9643730 w 9941442"/>
              <a:gd name="connsiteY183" fmla="*/ 180753 h 1977656"/>
              <a:gd name="connsiteX184" fmla="*/ 9622465 w 9941442"/>
              <a:gd name="connsiteY184" fmla="*/ 148856 h 1977656"/>
              <a:gd name="connsiteX185" fmla="*/ 9548037 w 9941442"/>
              <a:gd name="connsiteY185" fmla="*/ 116958 h 1977656"/>
              <a:gd name="connsiteX186" fmla="*/ 9420447 w 9941442"/>
              <a:gd name="connsiteY186" fmla="*/ 95693 h 1977656"/>
              <a:gd name="connsiteX187" fmla="*/ 9335386 w 9941442"/>
              <a:gd name="connsiteY187" fmla="*/ 85060 h 1977656"/>
              <a:gd name="connsiteX188" fmla="*/ 9282223 w 9941442"/>
              <a:gd name="connsiteY188" fmla="*/ 74428 h 1977656"/>
              <a:gd name="connsiteX189" fmla="*/ 9175898 w 9941442"/>
              <a:gd name="connsiteY189" fmla="*/ 63795 h 1977656"/>
              <a:gd name="connsiteX190" fmla="*/ 9122735 w 9941442"/>
              <a:gd name="connsiteY190" fmla="*/ 53163 h 1977656"/>
              <a:gd name="connsiteX191" fmla="*/ 9016409 w 9941442"/>
              <a:gd name="connsiteY191" fmla="*/ 42530 h 1977656"/>
              <a:gd name="connsiteX192" fmla="*/ 8718698 w 9941442"/>
              <a:gd name="connsiteY192" fmla="*/ 53163 h 1977656"/>
              <a:gd name="connsiteX193" fmla="*/ 8516679 w 9941442"/>
              <a:gd name="connsiteY193" fmla="*/ 63795 h 1977656"/>
              <a:gd name="connsiteX194" fmla="*/ 8059479 w 9941442"/>
              <a:gd name="connsiteY194" fmla="*/ 74428 h 1977656"/>
              <a:gd name="connsiteX195" fmla="*/ 8006316 w 9941442"/>
              <a:gd name="connsiteY195" fmla="*/ 85060 h 1977656"/>
              <a:gd name="connsiteX196" fmla="*/ 7804298 w 9941442"/>
              <a:gd name="connsiteY196" fmla="*/ 106325 h 1977656"/>
              <a:gd name="connsiteX197" fmla="*/ 7283302 w 9941442"/>
              <a:gd name="connsiteY197" fmla="*/ 127590 h 1977656"/>
              <a:gd name="connsiteX198" fmla="*/ 7198242 w 9941442"/>
              <a:gd name="connsiteY198" fmla="*/ 138223 h 1977656"/>
              <a:gd name="connsiteX199" fmla="*/ 6815470 w 9941442"/>
              <a:gd name="connsiteY199" fmla="*/ 116958 h 1977656"/>
              <a:gd name="connsiteX200" fmla="*/ 5358809 w 9941442"/>
              <a:gd name="connsiteY200" fmla="*/ 138223 h 1977656"/>
              <a:gd name="connsiteX201" fmla="*/ 5273749 w 9941442"/>
              <a:gd name="connsiteY201" fmla="*/ 148856 h 1977656"/>
              <a:gd name="connsiteX202" fmla="*/ 5071730 w 9941442"/>
              <a:gd name="connsiteY202" fmla="*/ 138223 h 1977656"/>
              <a:gd name="connsiteX203" fmla="*/ 4944140 w 9941442"/>
              <a:gd name="connsiteY203" fmla="*/ 116958 h 1977656"/>
              <a:gd name="connsiteX204" fmla="*/ 4688958 w 9941442"/>
              <a:gd name="connsiteY204" fmla="*/ 138223 h 1977656"/>
              <a:gd name="connsiteX205" fmla="*/ 4603898 w 9941442"/>
              <a:gd name="connsiteY205" fmla="*/ 159488 h 1977656"/>
              <a:gd name="connsiteX206" fmla="*/ 4518837 w 9941442"/>
              <a:gd name="connsiteY206" fmla="*/ 180753 h 1977656"/>
              <a:gd name="connsiteX207" fmla="*/ 4476307 w 9941442"/>
              <a:gd name="connsiteY207" fmla="*/ 191386 h 1977656"/>
              <a:gd name="connsiteX208" fmla="*/ 4423144 w 9941442"/>
              <a:gd name="connsiteY208" fmla="*/ 202018 h 1977656"/>
              <a:gd name="connsiteX209" fmla="*/ 4380614 w 9941442"/>
              <a:gd name="connsiteY209" fmla="*/ 212651 h 1977656"/>
              <a:gd name="connsiteX210" fmla="*/ 4274288 w 9941442"/>
              <a:gd name="connsiteY210" fmla="*/ 233916 h 1977656"/>
              <a:gd name="connsiteX211" fmla="*/ 4167963 w 9941442"/>
              <a:gd name="connsiteY211" fmla="*/ 255181 h 1977656"/>
              <a:gd name="connsiteX212" fmla="*/ 4114800 w 9941442"/>
              <a:gd name="connsiteY212" fmla="*/ 265814 h 1977656"/>
              <a:gd name="connsiteX213" fmla="*/ 4008475 w 9941442"/>
              <a:gd name="connsiteY213" fmla="*/ 297711 h 1977656"/>
              <a:gd name="connsiteX214" fmla="*/ 3976577 w 9941442"/>
              <a:gd name="connsiteY214" fmla="*/ 308344 h 1977656"/>
              <a:gd name="connsiteX215" fmla="*/ 3848986 w 9941442"/>
              <a:gd name="connsiteY215" fmla="*/ 329609 h 1977656"/>
              <a:gd name="connsiteX216" fmla="*/ 3264195 w 9941442"/>
              <a:gd name="connsiteY216" fmla="*/ 318977 h 1977656"/>
              <a:gd name="connsiteX217" fmla="*/ 3189768 w 9941442"/>
              <a:gd name="connsiteY217" fmla="*/ 297711 h 1977656"/>
              <a:gd name="connsiteX218" fmla="*/ 3125972 w 9941442"/>
              <a:gd name="connsiteY218" fmla="*/ 287079 h 1977656"/>
              <a:gd name="connsiteX219" fmla="*/ 3030279 w 9941442"/>
              <a:gd name="connsiteY219" fmla="*/ 297711 h 1977656"/>
              <a:gd name="connsiteX220" fmla="*/ 2998382 w 9941442"/>
              <a:gd name="connsiteY220" fmla="*/ 308344 h 1977656"/>
              <a:gd name="connsiteX221" fmla="*/ 2902688 w 9941442"/>
              <a:gd name="connsiteY221" fmla="*/ 329609 h 1977656"/>
              <a:gd name="connsiteX222" fmla="*/ 2775098 w 9941442"/>
              <a:gd name="connsiteY222" fmla="*/ 393404 h 1977656"/>
              <a:gd name="connsiteX223" fmla="*/ 2743200 w 9941442"/>
              <a:gd name="connsiteY223" fmla="*/ 404037 h 1977656"/>
              <a:gd name="connsiteX224" fmla="*/ 2679405 w 9941442"/>
              <a:gd name="connsiteY224" fmla="*/ 382772 h 1977656"/>
              <a:gd name="connsiteX225" fmla="*/ 2647507 w 9941442"/>
              <a:gd name="connsiteY225" fmla="*/ 361507 h 1977656"/>
              <a:gd name="connsiteX226" fmla="*/ 2530549 w 9941442"/>
              <a:gd name="connsiteY226" fmla="*/ 329609 h 1977656"/>
              <a:gd name="connsiteX227" fmla="*/ 2169042 w 9941442"/>
              <a:gd name="connsiteY227" fmla="*/ 318977 h 1977656"/>
              <a:gd name="connsiteX228" fmla="*/ 2009554 w 9941442"/>
              <a:gd name="connsiteY228" fmla="*/ 297711 h 1977656"/>
              <a:gd name="connsiteX229" fmla="*/ 1499191 w 9941442"/>
              <a:gd name="connsiteY229" fmla="*/ 287079 h 1977656"/>
              <a:gd name="connsiteX230" fmla="*/ 1329070 w 9941442"/>
              <a:gd name="connsiteY230" fmla="*/ 255181 h 1977656"/>
              <a:gd name="connsiteX231" fmla="*/ 1275907 w 9941442"/>
              <a:gd name="connsiteY231" fmla="*/ 244549 h 1977656"/>
              <a:gd name="connsiteX232" fmla="*/ 1180214 w 9941442"/>
              <a:gd name="connsiteY232" fmla="*/ 212651 h 1977656"/>
              <a:gd name="connsiteX233" fmla="*/ 1148316 w 9941442"/>
              <a:gd name="connsiteY233" fmla="*/ 202018 h 1977656"/>
              <a:gd name="connsiteX234" fmla="*/ 1073888 w 9941442"/>
              <a:gd name="connsiteY234" fmla="*/ 170121 h 1977656"/>
              <a:gd name="connsiteX235" fmla="*/ 988828 w 9941442"/>
              <a:gd name="connsiteY235" fmla="*/ 138223 h 1977656"/>
              <a:gd name="connsiteX236" fmla="*/ 893135 w 9941442"/>
              <a:gd name="connsiteY236" fmla="*/ 116958 h 1977656"/>
              <a:gd name="connsiteX237" fmla="*/ 808075 w 9941442"/>
              <a:gd name="connsiteY237" fmla="*/ 106325 h 1977656"/>
              <a:gd name="connsiteX238" fmla="*/ 712382 w 9941442"/>
              <a:gd name="connsiteY238" fmla="*/ 85060 h 1977656"/>
              <a:gd name="connsiteX239" fmla="*/ 669851 w 9941442"/>
              <a:gd name="connsiteY239" fmla="*/ 74428 h 1977656"/>
              <a:gd name="connsiteX240" fmla="*/ 574158 w 9941442"/>
              <a:gd name="connsiteY240" fmla="*/ 53163 h 1977656"/>
              <a:gd name="connsiteX241" fmla="*/ 276447 w 9941442"/>
              <a:gd name="connsiteY241" fmla="*/ 63795 h 1977656"/>
              <a:gd name="connsiteX242" fmla="*/ 244549 w 9941442"/>
              <a:gd name="connsiteY242" fmla="*/ 74428 h 1977656"/>
              <a:gd name="connsiteX243" fmla="*/ 85061 w 9941442"/>
              <a:gd name="connsiteY243" fmla="*/ 106325 h 1977656"/>
              <a:gd name="connsiteX244" fmla="*/ 10633 w 9941442"/>
              <a:gd name="connsiteY244" fmla="*/ 127590 h 1977656"/>
              <a:gd name="connsiteX245" fmla="*/ 0 w 9941442"/>
              <a:gd name="connsiteY245" fmla="*/ 138223 h 19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9941442" h="1977656">
                <a:moveTo>
                  <a:pt x="21265" y="0"/>
                </a:moveTo>
                <a:cubicBezTo>
                  <a:pt x="44248" y="28729"/>
                  <a:pt x="66923" y="61086"/>
                  <a:pt x="95693" y="85060"/>
                </a:cubicBezTo>
                <a:cubicBezTo>
                  <a:pt x="105510" y="93241"/>
                  <a:pt x="117192" y="98897"/>
                  <a:pt x="127591" y="106325"/>
                </a:cubicBezTo>
                <a:cubicBezTo>
                  <a:pt x="142011" y="116625"/>
                  <a:pt x="154630" y="129617"/>
                  <a:pt x="170121" y="138223"/>
                </a:cubicBezTo>
                <a:cubicBezTo>
                  <a:pt x="186805" y="147492"/>
                  <a:pt x="206213" y="150953"/>
                  <a:pt x="223284" y="159488"/>
                </a:cubicBezTo>
                <a:cubicBezTo>
                  <a:pt x="234714" y="165203"/>
                  <a:pt x="243752" y="175038"/>
                  <a:pt x="255182" y="180753"/>
                </a:cubicBezTo>
                <a:cubicBezTo>
                  <a:pt x="270440" y="188382"/>
                  <a:pt x="315976" y="198610"/>
                  <a:pt x="329609" y="202018"/>
                </a:cubicBezTo>
                <a:cubicBezTo>
                  <a:pt x="340242" y="209107"/>
                  <a:pt x="350077" y="217569"/>
                  <a:pt x="361507" y="223284"/>
                </a:cubicBezTo>
                <a:cubicBezTo>
                  <a:pt x="413920" y="249491"/>
                  <a:pt x="374511" y="214548"/>
                  <a:pt x="425302" y="255181"/>
                </a:cubicBezTo>
                <a:cubicBezTo>
                  <a:pt x="433130" y="261443"/>
                  <a:pt x="438740" y="270184"/>
                  <a:pt x="446568" y="276446"/>
                </a:cubicBezTo>
                <a:cubicBezTo>
                  <a:pt x="456546" y="284429"/>
                  <a:pt x="468487" y="289728"/>
                  <a:pt x="478465" y="297711"/>
                </a:cubicBezTo>
                <a:cubicBezTo>
                  <a:pt x="554209" y="358308"/>
                  <a:pt x="433461" y="274798"/>
                  <a:pt x="531628" y="340242"/>
                </a:cubicBezTo>
                <a:cubicBezTo>
                  <a:pt x="538716" y="350874"/>
                  <a:pt x="543857" y="363103"/>
                  <a:pt x="552893" y="372139"/>
                </a:cubicBezTo>
                <a:cubicBezTo>
                  <a:pt x="583363" y="402609"/>
                  <a:pt x="582099" y="386742"/>
                  <a:pt x="616688" y="404037"/>
                </a:cubicBezTo>
                <a:cubicBezTo>
                  <a:pt x="628118" y="409752"/>
                  <a:pt x="636909" y="420112"/>
                  <a:pt x="648586" y="425302"/>
                </a:cubicBezTo>
                <a:cubicBezTo>
                  <a:pt x="669070" y="434406"/>
                  <a:pt x="712382" y="446567"/>
                  <a:pt x="712382" y="446567"/>
                </a:cubicBezTo>
                <a:cubicBezTo>
                  <a:pt x="723014" y="453655"/>
                  <a:pt x="732850" y="462117"/>
                  <a:pt x="744279" y="467832"/>
                </a:cubicBezTo>
                <a:cubicBezTo>
                  <a:pt x="773654" y="482520"/>
                  <a:pt x="823884" y="485534"/>
                  <a:pt x="850605" y="489097"/>
                </a:cubicBezTo>
                <a:lnTo>
                  <a:pt x="935665" y="499730"/>
                </a:lnTo>
                <a:cubicBezTo>
                  <a:pt x="986229" y="516584"/>
                  <a:pt x="1031117" y="533359"/>
                  <a:pt x="1084521" y="542260"/>
                </a:cubicBezTo>
                <a:cubicBezTo>
                  <a:pt x="1105786" y="545804"/>
                  <a:pt x="1127176" y="548665"/>
                  <a:pt x="1148316" y="552893"/>
                </a:cubicBezTo>
                <a:cubicBezTo>
                  <a:pt x="1162645" y="555759"/>
                  <a:pt x="1176433" y="561123"/>
                  <a:pt x="1190847" y="563525"/>
                </a:cubicBezTo>
                <a:cubicBezTo>
                  <a:pt x="1240287" y="571765"/>
                  <a:pt x="1290262" y="576550"/>
                  <a:pt x="1339702" y="584790"/>
                </a:cubicBezTo>
                <a:cubicBezTo>
                  <a:pt x="1360967" y="588334"/>
                  <a:pt x="1382418" y="590906"/>
                  <a:pt x="1403498" y="595423"/>
                </a:cubicBezTo>
                <a:cubicBezTo>
                  <a:pt x="1432075" y="601547"/>
                  <a:pt x="1460832" y="607446"/>
                  <a:pt x="1488558" y="616688"/>
                </a:cubicBezTo>
                <a:cubicBezTo>
                  <a:pt x="1509823" y="623776"/>
                  <a:pt x="1530374" y="633557"/>
                  <a:pt x="1552354" y="637953"/>
                </a:cubicBezTo>
                <a:cubicBezTo>
                  <a:pt x="1592462" y="645975"/>
                  <a:pt x="1628482" y="653774"/>
                  <a:pt x="1669312" y="659218"/>
                </a:cubicBezTo>
                <a:cubicBezTo>
                  <a:pt x="1701124" y="663460"/>
                  <a:pt x="1733107" y="666307"/>
                  <a:pt x="1765005" y="669851"/>
                </a:cubicBezTo>
                <a:cubicBezTo>
                  <a:pt x="1833718" y="692757"/>
                  <a:pt x="1776137" y="676164"/>
                  <a:pt x="1903228" y="691116"/>
                </a:cubicBezTo>
                <a:cubicBezTo>
                  <a:pt x="1975184" y="699581"/>
                  <a:pt x="1963219" y="698140"/>
                  <a:pt x="2020186" y="712381"/>
                </a:cubicBezTo>
                <a:cubicBezTo>
                  <a:pt x="2034363" y="719469"/>
                  <a:pt x="2047875" y="728081"/>
                  <a:pt x="2062716" y="733646"/>
                </a:cubicBezTo>
                <a:cubicBezTo>
                  <a:pt x="2123763" y="756539"/>
                  <a:pt x="2096338" y="729192"/>
                  <a:pt x="2169042" y="765544"/>
                </a:cubicBezTo>
                <a:cubicBezTo>
                  <a:pt x="2183219" y="772632"/>
                  <a:pt x="2196731" y="781244"/>
                  <a:pt x="2211572" y="786809"/>
                </a:cubicBezTo>
                <a:cubicBezTo>
                  <a:pt x="2225255" y="791940"/>
                  <a:pt x="2240613" y="791822"/>
                  <a:pt x="2254102" y="797442"/>
                </a:cubicBezTo>
                <a:cubicBezTo>
                  <a:pt x="2283364" y="809634"/>
                  <a:pt x="2310809" y="825795"/>
                  <a:pt x="2339163" y="839972"/>
                </a:cubicBezTo>
                <a:cubicBezTo>
                  <a:pt x="2353340" y="847060"/>
                  <a:pt x="2369013" y="851727"/>
                  <a:pt x="2381693" y="861237"/>
                </a:cubicBezTo>
                <a:cubicBezTo>
                  <a:pt x="2395870" y="871870"/>
                  <a:pt x="2410768" y="881602"/>
                  <a:pt x="2424223" y="893135"/>
                </a:cubicBezTo>
                <a:cubicBezTo>
                  <a:pt x="2435640" y="902921"/>
                  <a:pt x="2444569" y="915406"/>
                  <a:pt x="2456121" y="925032"/>
                </a:cubicBezTo>
                <a:cubicBezTo>
                  <a:pt x="2465938" y="933213"/>
                  <a:pt x="2478202" y="938116"/>
                  <a:pt x="2488019" y="946297"/>
                </a:cubicBezTo>
                <a:cubicBezTo>
                  <a:pt x="2499570" y="955923"/>
                  <a:pt x="2507680" y="969455"/>
                  <a:pt x="2519916" y="978195"/>
                </a:cubicBezTo>
                <a:cubicBezTo>
                  <a:pt x="2532814" y="987408"/>
                  <a:pt x="2547730" y="993573"/>
                  <a:pt x="2562447" y="999460"/>
                </a:cubicBezTo>
                <a:cubicBezTo>
                  <a:pt x="2625606" y="1024723"/>
                  <a:pt x="2613948" y="1015694"/>
                  <a:pt x="2668772" y="1031358"/>
                </a:cubicBezTo>
                <a:cubicBezTo>
                  <a:pt x="2679549" y="1034437"/>
                  <a:pt x="2690037" y="1038446"/>
                  <a:pt x="2700670" y="1041990"/>
                </a:cubicBezTo>
                <a:cubicBezTo>
                  <a:pt x="2765312" y="1085086"/>
                  <a:pt x="2696631" y="1044463"/>
                  <a:pt x="2775098" y="1073888"/>
                </a:cubicBezTo>
                <a:cubicBezTo>
                  <a:pt x="2789939" y="1079453"/>
                  <a:pt x="2802591" y="1090141"/>
                  <a:pt x="2817628" y="1095153"/>
                </a:cubicBezTo>
                <a:cubicBezTo>
                  <a:pt x="2834773" y="1100868"/>
                  <a:pt x="2853259" y="1101403"/>
                  <a:pt x="2870791" y="1105786"/>
                </a:cubicBezTo>
                <a:cubicBezTo>
                  <a:pt x="2881664" y="1108504"/>
                  <a:pt x="2892056" y="1112874"/>
                  <a:pt x="2902688" y="1116418"/>
                </a:cubicBezTo>
                <a:cubicBezTo>
                  <a:pt x="2909777" y="1123507"/>
                  <a:pt x="2914987" y="1133201"/>
                  <a:pt x="2923954" y="1137684"/>
                </a:cubicBezTo>
                <a:cubicBezTo>
                  <a:pt x="2979037" y="1165225"/>
                  <a:pt x="2951333" y="1132810"/>
                  <a:pt x="2998382" y="1158949"/>
                </a:cubicBezTo>
                <a:cubicBezTo>
                  <a:pt x="3020723" y="1171361"/>
                  <a:pt x="3040912" y="1187302"/>
                  <a:pt x="3062177" y="1201479"/>
                </a:cubicBezTo>
                <a:cubicBezTo>
                  <a:pt x="3087426" y="1218311"/>
                  <a:pt x="3113520" y="1234855"/>
                  <a:pt x="3136605" y="1254642"/>
                </a:cubicBezTo>
                <a:cubicBezTo>
                  <a:pt x="3148021" y="1264428"/>
                  <a:pt x="3156266" y="1277799"/>
                  <a:pt x="3168502" y="1286539"/>
                </a:cubicBezTo>
                <a:cubicBezTo>
                  <a:pt x="3220124" y="1323411"/>
                  <a:pt x="3196656" y="1295300"/>
                  <a:pt x="3242930" y="1318437"/>
                </a:cubicBezTo>
                <a:cubicBezTo>
                  <a:pt x="3254360" y="1324152"/>
                  <a:pt x="3263151" y="1334512"/>
                  <a:pt x="3274828" y="1339702"/>
                </a:cubicBezTo>
                <a:cubicBezTo>
                  <a:pt x="3295311" y="1348806"/>
                  <a:pt x="3338623" y="1360967"/>
                  <a:pt x="3338623" y="1360967"/>
                </a:cubicBezTo>
                <a:cubicBezTo>
                  <a:pt x="3349256" y="1368055"/>
                  <a:pt x="3359091" y="1376517"/>
                  <a:pt x="3370521" y="1382232"/>
                </a:cubicBezTo>
                <a:cubicBezTo>
                  <a:pt x="3380546" y="1387244"/>
                  <a:pt x="3393667" y="1385863"/>
                  <a:pt x="3402419" y="1392865"/>
                </a:cubicBezTo>
                <a:cubicBezTo>
                  <a:pt x="3412398" y="1400848"/>
                  <a:pt x="3412848" y="1417990"/>
                  <a:pt x="3423684" y="1424763"/>
                </a:cubicBezTo>
                <a:cubicBezTo>
                  <a:pt x="3440943" y="1435550"/>
                  <a:pt x="3505108" y="1450435"/>
                  <a:pt x="3530009" y="1456660"/>
                </a:cubicBezTo>
                <a:cubicBezTo>
                  <a:pt x="3544186" y="1463748"/>
                  <a:pt x="3557823" y="1472038"/>
                  <a:pt x="3572540" y="1477925"/>
                </a:cubicBezTo>
                <a:cubicBezTo>
                  <a:pt x="3593352" y="1486250"/>
                  <a:pt x="3615070" y="1492102"/>
                  <a:pt x="3636335" y="1499190"/>
                </a:cubicBezTo>
                <a:cubicBezTo>
                  <a:pt x="3646968" y="1502734"/>
                  <a:pt x="3657360" y="1507105"/>
                  <a:pt x="3668233" y="1509823"/>
                </a:cubicBezTo>
                <a:cubicBezTo>
                  <a:pt x="3682410" y="1513367"/>
                  <a:pt x="3696712" y="1516442"/>
                  <a:pt x="3710763" y="1520456"/>
                </a:cubicBezTo>
                <a:cubicBezTo>
                  <a:pt x="3817538" y="1550963"/>
                  <a:pt x="3652236" y="1508481"/>
                  <a:pt x="3785191" y="1541721"/>
                </a:cubicBezTo>
                <a:cubicBezTo>
                  <a:pt x="4012728" y="1529745"/>
                  <a:pt x="3931103" y="1568492"/>
                  <a:pt x="4051005" y="1488558"/>
                </a:cubicBezTo>
                <a:cubicBezTo>
                  <a:pt x="4101556" y="1454857"/>
                  <a:pt x="4070774" y="1471336"/>
                  <a:pt x="4146698" y="1446028"/>
                </a:cubicBezTo>
                <a:lnTo>
                  <a:pt x="4178595" y="1435395"/>
                </a:lnTo>
                <a:cubicBezTo>
                  <a:pt x="4212755" y="1401237"/>
                  <a:pt x="4193697" y="1427588"/>
                  <a:pt x="4210493" y="1371600"/>
                </a:cubicBezTo>
                <a:cubicBezTo>
                  <a:pt x="4216934" y="1350130"/>
                  <a:pt x="4213107" y="1320238"/>
                  <a:pt x="4231758" y="1307804"/>
                </a:cubicBezTo>
                <a:cubicBezTo>
                  <a:pt x="4263791" y="1286449"/>
                  <a:pt x="4268416" y="1281461"/>
                  <a:pt x="4306186" y="1265274"/>
                </a:cubicBezTo>
                <a:cubicBezTo>
                  <a:pt x="4316488" y="1260859"/>
                  <a:pt x="4327451" y="1258186"/>
                  <a:pt x="4338084" y="1254642"/>
                </a:cubicBezTo>
                <a:cubicBezTo>
                  <a:pt x="4452069" y="1178653"/>
                  <a:pt x="4279078" y="1296991"/>
                  <a:pt x="4401879" y="1201479"/>
                </a:cubicBezTo>
                <a:cubicBezTo>
                  <a:pt x="4422053" y="1185788"/>
                  <a:pt x="4465675" y="1158949"/>
                  <a:pt x="4465675" y="1158949"/>
                </a:cubicBezTo>
                <a:cubicBezTo>
                  <a:pt x="4525926" y="1162493"/>
                  <a:pt x="4586372" y="1163575"/>
                  <a:pt x="4646428" y="1169581"/>
                </a:cubicBezTo>
                <a:cubicBezTo>
                  <a:pt x="4722697" y="1177208"/>
                  <a:pt x="4627676" y="1192877"/>
                  <a:pt x="4720856" y="1169581"/>
                </a:cubicBezTo>
                <a:cubicBezTo>
                  <a:pt x="4766215" y="1139342"/>
                  <a:pt x="4781405" y="1125405"/>
                  <a:pt x="4827182" y="1105786"/>
                </a:cubicBezTo>
                <a:cubicBezTo>
                  <a:pt x="4859384" y="1091985"/>
                  <a:pt x="4919715" y="1082030"/>
                  <a:pt x="4944140" y="1073888"/>
                </a:cubicBezTo>
                <a:cubicBezTo>
                  <a:pt x="5020637" y="1048390"/>
                  <a:pt x="4925087" y="1079333"/>
                  <a:pt x="5018568" y="1052623"/>
                </a:cubicBezTo>
                <a:cubicBezTo>
                  <a:pt x="5029344" y="1049544"/>
                  <a:pt x="5039652" y="1044939"/>
                  <a:pt x="5050465" y="1041990"/>
                </a:cubicBezTo>
                <a:cubicBezTo>
                  <a:pt x="5078661" y="1034300"/>
                  <a:pt x="5107172" y="1027813"/>
                  <a:pt x="5135526" y="1020725"/>
                </a:cubicBezTo>
                <a:lnTo>
                  <a:pt x="5178056" y="1010093"/>
                </a:lnTo>
                <a:cubicBezTo>
                  <a:pt x="5273141" y="962551"/>
                  <a:pt x="5233043" y="977588"/>
                  <a:pt x="5295014" y="956930"/>
                </a:cubicBezTo>
                <a:cubicBezTo>
                  <a:pt x="5305647" y="946297"/>
                  <a:pt x="5317680" y="936901"/>
                  <a:pt x="5326912" y="925032"/>
                </a:cubicBezTo>
                <a:cubicBezTo>
                  <a:pt x="5342603" y="904858"/>
                  <a:pt x="5348177" y="875414"/>
                  <a:pt x="5369442" y="861237"/>
                </a:cubicBezTo>
                <a:cubicBezTo>
                  <a:pt x="5380075" y="854149"/>
                  <a:pt x="5389663" y="845162"/>
                  <a:pt x="5401340" y="839972"/>
                </a:cubicBezTo>
                <a:cubicBezTo>
                  <a:pt x="5421823" y="830868"/>
                  <a:pt x="5443870" y="825795"/>
                  <a:pt x="5465135" y="818707"/>
                </a:cubicBezTo>
                <a:cubicBezTo>
                  <a:pt x="5541627" y="793209"/>
                  <a:pt x="5446092" y="824148"/>
                  <a:pt x="5539563" y="797442"/>
                </a:cubicBezTo>
                <a:cubicBezTo>
                  <a:pt x="5646338" y="766935"/>
                  <a:pt x="5481037" y="809414"/>
                  <a:pt x="5613991" y="776177"/>
                </a:cubicBezTo>
                <a:cubicBezTo>
                  <a:pt x="5801833" y="779721"/>
                  <a:pt x="5989883" y="777269"/>
                  <a:pt x="6177516" y="786809"/>
                </a:cubicBezTo>
                <a:cubicBezTo>
                  <a:pt x="6199903" y="787947"/>
                  <a:pt x="6220047" y="800985"/>
                  <a:pt x="6241312" y="808074"/>
                </a:cubicBezTo>
                <a:cubicBezTo>
                  <a:pt x="6290360" y="824423"/>
                  <a:pt x="6262209" y="816507"/>
                  <a:pt x="6326372" y="829339"/>
                </a:cubicBezTo>
                <a:cubicBezTo>
                  <a:pt x="6332680" y="828438"/>
                  <a:pt x="6412452" y="821572"/>
                  <a:pt x="6432698" y="808074"/>
                </a:cubicBezTo>
                <a:cubicBezTo>
                  <a:pt x="6512344" y="754977"/>
                  <a:pt x="6420647" y="790827"/>
                  <a:pt x="6496493" y="765544"/>
                </a:cubicBezTo>
                <a:cubicBezTo>
                  <a:pt x="6520006" y="742031"/>
                  <a:pt x="6530684" y="727183"/>
                  <a:pt x="6560288" y="712381"/>
                </a:cubicBezTo>
                <a:cubicBezTo>
                  <a:pt x="6570313" y="707369"/>
                  <a:pt x="6581553" y="705293"/>
                  <a:pt x="6592186" y="701749"/>
                </a:cubicBezTo>
                <a:cubicBezTo>
                  <a:pt x="6602819" y="694661"/>
                  <a:pt x="6612654" y="686199"/>
                  <a:pt x="6624084" y="680484"/>
                </a:cubicBezTo>
                <a:cubicBezTo>
                  <a:pt x="6639338" y="672857"/>
                  <a:pt x="6684884" y="662625"/>
                  <a:pt x="6698512" y="659218"/>
                </a:cubicBezTo>
                <a:cubicBezTo>
                  <a:pt x="6772940" y="662762"/>
                  <a:pt x="6847739" y="661622"/>
                  <a:pt x="6921795" y="669851"/>
                </a:cubicBezTo>
                <a:cubicBezTo>
                  <a:pt x="6921807" y="669852"/>
                  <a:pt x="7001533" y="696431"/>
                  <a:pt x="7017488" y="701749"/>
                </a:cubicBezTo>
                <a:cubicBezTo>
                  <a:pt x="7093935" y="727231"/>
                  <a:pt x="6998504" y="696325"/>
                  <a:pt x="7091916" y="723014"/>
                </a:cubicBezTo>
                <a:cubicBezTo>
                  <a:pt x="7198691" y="753521"/>
                  <a:pt x="7033389" y="711039"/>
                  <a:pt x="7166344" y="744279"/>
                </a:cubicBezTo>
                <a:cubicBezTo>
                  <a:pt x="7342392" y="734498"/>
                  <a:pt x="7344610" y="726282"/>
                  <a:pt x="7506586" y="744279"/>
                </a:cubicBezTo>
                <a:cubicBezTo>
                  <a:pt x="7542390" y="748257"/>
                  <a:pt x="7548751" y="757478"/>
                  <a:pt x="7581014" y="765544"/>
                </a:cubicBezTo>
                <a:cubicBezTo>
                  <a:pt x="7610743" y="772976"/>
                  <a:pt x="7669524" y="782068"/>
                  <a:pt x="7697972" y="786809"/>
                </a:cubicBezTo>
                <a:cubicBezTo>
                  <a:pt x="7708605" y="790353"/>
                  <a:pt x="7718792" y="795738"/>
                  <a:pt x="7729870" y="797442"/>
                </a:cubicBezTo>
                <a:cubicBezTo>
                  <a:pt x="7804283" y="808890"/>
                  <a:pt x="7826584" y="801587"/>
                  <a:pt x="7889358" y="818707"/>
                </a:cubicBezTo>
                <a:cubicBezTo>
                  <a:pt x="7910984" y="824605"/>
                  <a:pt x="7931528" y="834074"/>
                  <a:pt x="7953154" y="839972"/>
                </a:cubicBezTo>
                <a:cubicBezTo>
                  <a:pt x="8064453" y="870326"/>
                  <a:pt x="7953360" y="832591"/>
                  <a:pt x="8048847" y="861237"/>
                </a:cubicBezTo>
                <a:cubicBezTo>
                  <a:pt x="8070317" y="867678"/>
                  <a:pt x="8091377" y="875414"/>
                  <a:pt x="8112642" y="882502"/>
                </a:cubicBezTo>
                <a:cubicBezTo>
                  <a:pt x="8123275" y="886046"/>
                  <a:pt x="8133550" y="890937"/>
                  <a:pt x="8144540" y="893135"/>
                </a:cubicBezTo>
                <a:cubicBezTo>
                  <a:pt x="8159273" y="896081"/>
                  <a:pt x="8211207" y="904182"/>
                  <a:pt x="8229600" y="914400"/>
                </a:cubicBezTo>
                <a:cubicBezTo>
                  <a:pt x="8251941" y="926812"/>
                  <a:pt x="8275323" y="938858"/>
                  <a:pt x="8293395" y="956930"/>
                </a:cubicBezTo>
                <a:cubicBezTo>
                  <a:pt x="8355594" y="1019129"/>
                  <a:pt x="8325706" y="996192"/>
                  <a:pt x="8378456" y="1031358"/>
                </a:cubicBezTo>
                <a:cubicBezTo>
                  <a:pt x="8395288" y="1056607"/>
                  <a:pt x="8411832" y="1082701"/>
                  <a:pt x="8431619" y="1105786"/>
                </a:cubicBezTo>
                <a:cubicBezTo>
                  <a:pt x="8441405" y="1117203"/>
                  <a:pt x="8454284" y="1125815"/>
                  <a:pt x="8463516" y="1137684"/>
                </a:cubicBezTo>
                <a:cubicBezTo>
                  <a:pt x="8479207" y="1157858"/>
                  <a:pt x="8506047" y="1201479"/>
                  <a:pt x="8506047" y="1201479"/>
                </a:cubicBezTo>
                <a:cubicBezTo>
                  <a:pt x="8517046" y="1234478"/>
                  <a:pt x="8518236" y="1243060"/>
                  <a:pt x="8537944" y="1275907"/>
                </a:cubicBezTo>
                <a:cubicBezTo>
                  <a:pt x="8551093" y="1297822"/>
                  <a:pt x="8566298" y="1318437"/>
                  <a:pt x="8580475" y="1339702"/>
                </a:cubicBezTo>
                <a:lnTo>
                  <a:pt x="8601740" y="1371600"/>
                </a:lnTo>
                <a:cubicBezTo>
                  <a:pt x="8620616" y="1428231"/>
                  <a:pt x="8627829" y="1435665"/>
                  <a:pt x="8601740" y="1520456"/>
                </a:cubicBezTo>
                <a:cubicBezTo>
                  <a:pt x="8596567" y="1537269"/>
                  <a:pt x="8550347" y="1547038"/>
                  <a:pt x="8537944" y="1552353"/>
                </a:cubicBezTo>
                <a:cubicBezTo>
                  <a:pt x="8523376" y="1558597"/>
                  <a:pt x="8509982" y="1567374"/>
                  <a:pt x="8495414" y="1573618"/>
                </a:cubicBezTo>
                <a:cubicBezTo>
                  <a:pt x="8467586" y="1585544"/>
                  <a:pt x="8391476" y="1602261"/>
                  <a:pt x="8378456" y="1605516"/>
                </a:cubicBezTo>
                <a:lnTo>
                  <a:pt x="8335926" y="1616149"/>
                </a:lnTo>
                <a:cubicBezTo>
                  <a:pt x="8321749" y="1619693"/>
                  <a:pt x="8307258" y="1622160"/>
                  <a:pt x="8293395" y="1626781"/>
                </a:cubicBezTo>
                <a:lnTo>
                  <a:pt x="8229600" y="1648046"/>
                </a:lnTo>
                <a:cubicBezTo>
                  <a:pt x="8222512" y="1658679"/>
                  <a:pt x="8214050" y="1668514"/>
                  <a:pt x="8208335" y="1679944"/>
                </a:cubicBezTo>
                <a:cubicBezTo>
                  <a:pt x="8191040" y="1714534"/>
                  <a:pt x="8206908" y="1713268"/>
                  <a:pt x="8176437" y="1743739"/>
                </a:cubicBezTo>
                <a:cubicBezTo>
                  <a:pt x="8157797" y="1762379"/>
                  <a:pt x="8136856" y="1768719"/>
                  <a:pt x="8112642" y="1775637"/>
                </a:cubicBezTo>
                <a:cubicBezTo>
                  <a:pt x="8098591" y="1779652"/>
                  <a:pt x="8084163" y="1782256"/>
                  <a:pt x="8070112" y="1786270"/>
                </a:cubicBezTo>
                <a:cubicBezTo>
                  <a:pt x="8059335" y="1789349"/>
                  <a:pt x="8049366" y="1795787"/>
                  <a:pt x="8038214" y="1796902"/>
                </a:cubicBezTo>
                <a:cubicBezTo>
                  <a:pt x="7978158" y="1802908"/>
                  <a:pt x="7917712" y="1803991"/>
                  <a:pt x="7857461" y="1807535"/>
                </a:cubicBezTo>
                <a:cubicBezTo>
                  <a:pt x="7850372" y="1814623"/>
                  <a:pt x="7844023" y="1822538"/>
                  <a:pt x="7836195" y="1828800"/>
                </a:cubicBezTo>
                <a:cubicBezTo>
                  <a:pt x="7826217" y="1836783"/>
                  <a:pt x="7813334" y="1841029"/>
                  <a:pt x="7804298" y="1850065"/>
                </a:cubicBezTo>
                <a:cubicBezTo>
                  <a:pt x="7783687" y="1870676"/>
                  <a:pt x="7781048" y="1887918"/>
                  <a:pt x="7772400" y="1913860"/>
                </a:cubicBezTo>
                <a:cubicBezTo>
                  <a:pt x="7779488" y="1924493"/>
                  <a:pt x="7783848" y="1937577"/>
                  <a:pt x="7793665" y="1945758"/>
                </a:cubicBezTo>
                <a:cubicBezTo>
                  <a:pt x="7832022" y="1977723"/>
                  <a:pt x="7887017" y="1972670"/>
                  <a:pt x="7931888" y="1977656"/>
                </a:cubicBezTo>
                <a:cubicBezTo>
                  <a:pt x="7985051" y="1974112"/>
                  <a:pt x="8038821" y="1975782"/>
                  <a:pt x="8091377" y="1967023"/>
                </a:cubicBezTo>
                <a:cubicBezTo>
                  <a:pt x="8103982" y="1964922"/>
                  <a:pt x="8111845" y="1951473"/>
                  <a:pt x="8123275" y="1945758"/>
                </a:cubicBezTo>
                <a:cubicBezTo>
                  <a:pt x="8133299" y="1940746"/>
                  <a:pt x="8145148" y="1940137"/>
                  <a:pt x="8155172" y="1935125"/>
                </a:cubicBezTo>
                <a:cubicBezTo>
                  <a:pt x="8166602" y="1929410"/>
                  <a:pt x="8175393" y="1919050"/>
                  <a:pt x="8187070" y="1913860"/>
                </a:cubicBezTo>
                <a:cubicBezTo>
                  <a:pt x="8207553" y="1904756"/>
                  <a:pt x="8229600" y="1899683"/>
                  <a:pt x="8250865" y="1892595"/>
                </a:cubicBezTo>
                <a:lnTo>
                  <a:pt x="8314661" y="1871330"/>
                </a:lnTo>
                <a:cubicBezTo>
                  <a:pt x="8325293" y="1867786"/>
                  <a:pt x="8335685" y="1863415"/>
                  <a:pt x="8346558" y="1860697"/>
                </a:cubicBezTo>
                <a:lnTo>
                  <a:pt x="8389088" y="1850065"/>
                </a:lnTo>
                <a:cubicBezTo>
                  <a:pt x="8403265" y="1842977"/>
                  <a:pt x="8416778" y="1834365"/>
                  <a:pt x="8431619" y="1828800"/>
                </a:cubicBezTo>
                <a:cubicBezTo>
                  <a:pt x="8492845" y="1805840"/>
                  <a:pt x="8457479" y="1833903"/>
                  <a:pt x="8516679" y="1796902"/>
                </a:cubicBezTo>
                <a:cubicBezTo>
                  <a:pt x="8531706" y="1787510"/>
                  <a:pt x="8544182" y="1774396"/>
                  <a:pt x="8559209" y="1765004"/>
                </a:cubicBezTo>
                <a:cubicBezTo>
                  <a:pt x="8577143" y="1753795"/>
                  <a:pt x="8611183" y="1738097"/>
                  <a:pt x="8633637" y="1733107"/>
                </a:cubicBezTo>
                <a:cubicBezTo>
                  <a:pt x="8654682" y="1728430"/>
                  <a:pt x="8676168" y="1726018"/>
                  <a:pt x="8697433" y="1722474"/>
                </a:cubicBezTo>
                <a:cubicBezTo>
                  <a:pt x="8736419" y="1726018"/>
                  <a:pt x="8775547" y="1728251"/>
                  <a:pt x="8814391" y="1733107"/>
                </a:cubicBezTo>
                <a:cubicBezTo>
                  <a:pt x="8833891" y="1735544"/>
                  <a:pt x="8888829" y="1748299"/>
                  <a:pt x="8910084" y="1754372"/>
                </a:cubicBezTo>
                <a:cubicBezTo>
                  <a:pt x="8959964" y="1768623"/>
                  <a:pt x="8927792" y="1761961"/>
                  <a:pt x="8984512" y="1786270"/>
                </a:cubicBezTo>
                <a:cubicBezTo>
                  <a:pt x="9009998" y="1797193"/>
                  <a:pt x="9031972" y="1799830"/>
                  <a:pt x="9058940" y="1807535"/>
                </a:cubicBezTo>
                <a:cubicBezTo>
                  <a:pt x="9069716" y="1810614"/>
                  <a:pt x="9079964" y="1815449"/>
                  <a:pt x="9090837" y="1818167"/>
                </a:cubicBezTo>
                <a:cubicBezTo>
                  <a:pt x="9108369" y="1822550"/>
                  <a:pt x="9126358" y="1824880"/>
                  <a:pt x="9144000" y="1828800"/>
                </a:cubicBezTo>
                <a:cubicBezTo>
                  <a:pt x="9158265" y="1831970"/>
                  <a:pt x="9172201" y="1836566"/>
                  <a:pt x="9186530" y="1839432"/>
                </a:cubicBezTo>
                <a:cubicBezTo>
                  <a:pt x="9207670" y="1843660"/>
                  <a:pt x="9229186" y="1845837"/>
                  <a:pt x="9250326" y="1850065"/>
                </a:cubicBezTo>
                <a:cubicBezTo>
                  <a:pt x="9264655" y="1852931"/>
                  <a:pt x="9278805" y="1856683"/>
                  <a:pt x="9292856" y="1860697"/>
                </a:cubicBezTo>
                <a:cubicBezTo>
                  <a:pt x="9340148" y="1874209"/>
                  <a:pt x="9311885" y="1870883"/>
                  <a:pt x="9367284" y="1881963"/>
                </a:cubicBezTo>
                <a:cubicBezTo>
                  <a:pt x="9497633" y="1908033"/>
                  <a:pt x="9374822" y="1878530"/>
                  <a:pt x="9473609" y="1903228"/>
                </a:cubicBezTo>
                <a:cubicBezTo>
                  <a:pt x="9516139" y="1899684"/>
                  <a:pt x="9558897" y="1898235"/>
                  <a:pt x="9601200" y="1892595"/>
                </a:cubicBezTo>
                <a:cubicBezTo>
                  <a:pt x="9612309" y="1891114"/>
                  <a:pt x="9622321" y="1885042"/>
                  <a:pt x="9633098" y="1881963"/>
                </a:cubicBezTo>
                <a:cubicBezTo>
                  <a:pt x="9647149" y="1877949"/>
                  <a:pt x="9661451" y="1874874"/>
                  <a:pt x="9675628" y="1871330"/>
                </a:cubicBezTo>
                <a:cubicBezTo>
                  <a:pt x="9782872" y="1790895"/>
                  <a:pt x="9650558" y="1893265"/>
                  <a:pt x="9760688" y="1796902"/>
                </a:cubicBezTo>
                <a:cubicBezTo>
                  <a:pt x="9774025" y="1785233"/>
                  <a:pt x="9789042" y="1775637"/>
                  <a:pt x="9803219" y="1765004"/>
                </a:cubicBezTo>
                <a:lnTo>
                  <a:pt x="9824484" y="1679944"/>
                </a:lnTo>
                <a:cubicBezTo>
                  <a:pt x="9828028" y="1665767"/>
                  <a:pt x="9827010" y="1649573"/>
                  <a:pt x="9835116" y="1637414"/>
                </a:cubicBezTo>
                <a:lnTo>
                  <a:pt x="9856382" y="1605516"/>
                </a:lnTo>
                <a:cubicBezTo>
                  <a:pt x="9859926" y="1587795"/>
                  <a:pt x="9861821" y="1569663"/>
                  <a:pt x="9867014" y="1552353"/>
                </a:cubicBezTo>
                <a:cubicBezTo>
                  <a:pt x="9877196" y="1518413"/>
                  <a:pt x="9893836" y="1488076"/>
                  <a:pt x="9909544" y="1456660"/>
                </a:cubicBezTo>
                <a:cubicBezTo>
                  <a:pt x="9933675" y="1336005"/>
                  <a:pt x="9922043" y="1385399"/>
                  <a:pt x="9941442" y="1307804"/>
                </a:cubicBezTo>
                <a:cubicBezTo>
                  <a:pt x="9937898" y="1176669"/>
                  <a:pt x="9937360" y="1045419"/>
                  <a:pt x="9930809" y="914400"/>
                </a:cubicBezTo>
                <a:cubicBezTo>
                  <a:pt x="9930249" y="903206"/>
                  <a:pt x="9922020" y="893557"/>
                  <a:pt x="9920177" y="882502"/>
                </a:cubicBezTo>
                <a:cubicBezTo>
                  <a:pt x="9914901" y="850845"/>
                  <a:pt x="9913786" y="818621"/>
                  <a:pt x="9909544" y="786809"/>
                </a:cubicBezTo>
                <a:cubicBezTo>
                  <a:pt x="9906695" y="765440"/>
                  <a:pt x="9901431" y="744425"/>
                  <a:pt x="9898912" y="723014"/>
                </a:cubicBezTo>
                <a:cubicBezTo>
                  <a:pt x="9894338" y="684135"/>
                  <a:pt x="9895082" y="644607"/>
                  <a:pt x="9888279" y="606056"/>
                </a:cubicBezTo>
                <a:cubicBezTo>
                  <a:pt x="9881902" y="569917"/>
                  <a:pt x="9864887" y="544381"/>
                  <a:pt x="9856382" y="510363"/>
                </a:cubicBezTo>
                <a:cubicBezTo>
                  <a:pt x="9852838" y="496186"/>
                  <a:pt x="9852999" y="480520"/>
                  <a:pt x="9845749" y="467832"/>
                </a:cubicBezTo>
                <a:cubicBezTo>
                  <a:pt x="9833155" y="445793"/>
                  <a:pt x="9802278" y="428220"/>
                  <a:pt x="9781954" y="414670"/>
                </a:cubicBezTo>
                <a:cubicBezTo>
                  <a:pt x="9774865" y="404037"/>
                  <a:pt x="9768204" y="393107"/>
                  <a:pt x="9760688" y="382772"/>
                </a:cubicBezTo>
                <a:cubicBezTo>
                  <a:pt x="9739842" y="354109"/>
                  <a:pt x="9716553" y="327200"/>
                  <a:pt x="9696893" y="297711"/>
                </a:cubicBezTo>
                <a:lnTo>
                  <a:pt x="9675628" y="265814"/>
                </a:lnTo>
                <a:cubicBezTo>
                  <a:pt x="9663999" y="219300"/>
                  <a:pt x="9668440" y="223997"/>
                  <a:pt x="9643730" y="180753"/>
                </a:cubicBezTo>
                <a:cubicBezTo>
                  <a:pt x="9637390" y="169658"/>
                  <a:pt x="9631501" y="157892"/>
                  <a:pt x="9622465" y="148856"/>
                </a:cubicBezTo>
                <a:cubicBezTo>
                  <a:pt x="9599003" y="125393"/>
                  <a:pt x="9579415" y="123931"/>
                  <a:pt x="9548037" y="116958"/>
                </a:cubicBezTo>
                <a:cubicBezTo>
                  <a:pt x="9496851" y="105584"/>
                  <a:pt x="9475945" y="103093"/>
                  <a:pt x="9420447" y="95693"/>
                </a:cubicBezTo>
                <a:cubicBezTo>
                  <a:pt x="9392123" y="91917"/>
                  <a:pt x="9363628" y="89405"/>
                  <a:pt x="9335386" y="85060"/>
                </a:cubicBezTo>
                <a:cubicBezTo>
                  <a:pt x="9317524" y="82312"/>
                  <a:pt x="9300136" y="76816"/>
                  <a:pt x="9282223" y="74428"/>
                </a:cubicBezTo>
                <a:cubicBezTo>
                  <a:pt x="9246917" y="69721"/>
                  <a:pt x="9211204" y="68502"/>
                  <a:pt x="9175898" y="63795"/>
                </a:cubicBezTo>
                <a:cubicBezTo>
                  <a:pt x="9157985" y="61407"/>
                  <a:pt x="9140648" y="55551"/>
                  <a:pt x="9122735" y="53163"/>
                </a:cubicBezTo>
                <a:cubicBezTo>
                  <a:pt x="9087429" y="48456"/>
                  <a:pt x="9051851" y="46074"/>
                  <a:pt x="9016409" y="42530"/>
                </a:cubicBezTo>
                <a:lnTo>
                  <a:pt x="8718698" y="53163"/>
                </a:lnTo>
                <a:cubicBezTo>
                  <a:pt x="8651326" y="56030"/>
                  <a:pt x="8584077" y="61621"/>
                  <a:pt x="8516679" y="63795"/>
                </a:cubicBezTo>
                <a:lnTo>
                  <a:pt x="8059479" y="74428"/>
                </a:lnTo>
                <a:cubicBezTo>
                  <a:pt x="8041758" y="77972"/>
                  <a:pt x="8024178" y="82312"/>
                  <a:pt x="8006316" y="85060"/>
                </a:cubicBezTo>
                <a:cubicBezTo>
                  <a:pt x="7944486" y="94572"/>
                  <a:pt x="7864670" y="101294"/>
                  <a:pt x="7804298" y="106325"/>
                </a:cubicBezTo>
                <a:cubicBezTo>
                  <a:pt x="7569426" y="125898"/>
                  <a:pt x="7627705" y="118024"/>
                  <a:pt x="7283302" y="127590"/>
                </a:cubicBezTo>
                <a:cubicBezTo>
                  <a:pt x="7254949" y="131134"/>
                  <a:pt x="7226816" y="138223"/>
                  <a:pt x="7198242" y="138223"/>
                </a:cubicBezTo>
                <a:cubicBezTo>
                  <a:pt x="6906652" y="138223"/>
                  <a:pt x="6967206" y="147303"/>
                  <a:pt x="6815470" y="116958"/>
                </a:cubicBezTo>
                <a:cubicBezTo>
                  <a:pt x="6513985" y="119370"/>
                  <a:pt x="5824809" y="91621"/>
                  <a:pt x="5358809" y="138223"/>
                </a:cubicBezTo>
                <a:cubicBezTo>
                  <a:pt x="5330377" y="141066"/>
                  <a:pt x="5302102" y="145312"/>
                  <a:pt x="5273749" y="148856"/>
                </a:cubicBezTo>
                <a:cubicBezTo>
                  <a:pt x="5206409" y="145312"/>
                  <a:pt x="5138849" y="144718"/>
                  <a:pt x="5071730" y="138223"/>
                </a:cubicBezTo>
                <a:cubicBezTo>
                  <a:pt x="5028814" y="134070"/>
                  <a:pt x="4944140" y="116958"/>
                  <a:pt x="4944140" y="116958"/>
                </a:cubicBezTo>
                <a:cubicBezTo>
                  <a:pt x="4912079" y="119248"/>
                  <a:pt x="4735715" y="130430"/>
                  <a:pt x="4688958" y="138223"/>
                </a:cubicBezTo>
                <a:cubicBezTo>
                  <a:pt x="4660130" y="143028"/>
                  <a:pt x="4632251" y="152400"/>
                  <a:pt x="4603898" y="159488"/>
                </a:cubicBezTo>
                <a:lnTo>
                  <a:pt x="4518837" y="180753"/>
                </a:lnTo>
                <a:cubicBezTo>
                  <a:pt x="4504660" y="184297"/>
                  <a:pt x="4490636" y="188520"/>
                  <a:pt x="4476307" y="191386"/>
                </a:cubicBezTo>
                <a:cubicBezTo>
                  <a:pt x="4458586" y="194930"/>
                  <a:pt x="4440786" y="198098"/>
                  <a:pt x="4423144" y="202018"/>
                </a:cubicBezTo>
                <a:cubicBezTo>
                  <a:pt x="4408879" y="205188"/>
                  <a:pt x="4394903" y="209589"/>
                  <a:pt x="4380614" y="212651"/>
                </a:cubicBezTo>
                <a:cubicBezTo>
                  <a:pt x="4345272" y="220224"/>
                  <a:pt x="4309730" y="226828"/>
                  <a:pt x="4274288" y="233916"/>
                </a:cubicBezTo>
                <a:lnTo>
                  <a:pt x="4167963" y="255181"/>
                </a:lnTo>
                <a:cubicBezTo>
                  <a:pt x="4150242" y="258725"/>
                  <a:pt x="4132332" y="261431"/>
                  <a:pt x="4114800" y="265814"/>
                </a:cubicBezTo>
                <a:cubicBezTo>
                  <a:pt x="4050526" y="281882"/>
                  <a:pt x="4086130" y="271826"/>
                  <a:pt x="4008475" y="297711"/>
                </a:cubicBezTo>
                <a:cubicBezTo>
                  <a:pt x="3997842" y="301255"/>
                  <a:pt x="3987567" y="306146"/>
                  <a:pt x="3976577" y="308344"/>
                </a:cubicBezTo>
                <a:cubicBezTo>
                  <a:pt x="3898840" y="323892"/>
                  <a:pt x="3941304" y="316421"/>
                  <a:pt x="3848986" y="329609"/>
                </a:cubicBezTo>
                <a:lnTo>
                  <a:pt x="3264195" y="318977"/>
                </a:lnTo>
                <a:cubicBezTo>
                  <a:pt x="3236866" y="318051"/>
                  <a:pt x="3215530" y="303436"/>
                  <a:pt x="3189768" y="297711"/>
                </a:cubicBezTo>
                <a:cubicBezTo>
                  <a:pt x="3168723" y="293034"/>
                  <a:pt x="3147237" y="290623"/>
                  <a:pt x="3125972" y="287079"/>
                </a:cubicBezTo>
                <a:cubicBezTo>
                  <a:pt x="3094074" y="290623"/>
                  <a:pt x="3061936" y="292435"/>
                  <a:pt x="3030279" y="297711"/>
                </a:cubicBezTo>
                <a:cubicBezTo>
                  <a:pt x="3019224" y="299554"/>
                  <a:pt x="3009323" y="305913"/>
                  <a:pt x="2998382" y="308344"/>
                </a:cubicBezTo>
                <a:cubicBezTo>
                  <a:pt x="2886092" y="333298"/>
                  <a:pt x="2974502" y="305673"/>
                  <a:pt x="2902688" y="329609"/>
                </a:cubicBezTo>
                <a:cubicBezTo>
                  <a:pt x="2820241" y="384573"/>
                  <a:pt x="2863140" y="364056"/>
                  <a:pt x="2775098" y="393404"/>
                </a:cubicBezTo>
                <a:lnTo>
                  <a:pt x="2743200" y="404037"/>
                </a:lnTo>
                <a:cubicBezTo>
                  <a:pt x="2721935" y="396949"/>
                  <a:pt x="2698056" y="395206"/>
                  <a:pt x="2679405" y="382772"/>
                </a:cubicBezTo>
                <a:cubicBezTo>
                  <a:pt x="2668772" y="375684"/>
                  <a:pt x="2659184" y="366697"/>
                  <a:pt x="2647507" y="361507"/>
                </a:cubicBezTo>
                <a:cubicBezTo>
                  <a:pt x="2624698" y="351370"/>
                  <a:pt x="2558825" y="331059"/>
                  <a:pt x="2530549" y="329609"/>
                </a:cubicBezTo>
                <a:cubicBezTo>
                  <a:pt x="2410153" y="323435"/>
                  <a:pt x="2289544" y="322521"/>
                  <a:pt x="2169042" y="318977"/>
                </a:cubicBezTo>
                <a:cubicBezTo>
                  <a:pt x="2119045" y="310644"/>
                  <a:pt x="2059004" y="299446"/>
                  <a:pt x="2009554" y="297711"/>
                </a:cubicBezTo>
                <a:cubicBezTo>
                  <a:pt x="1839501" y="291744"/>
                  <a:pt x="1669312" y="290623"/>
                  <a:pt x="1499191" y="287079"/>
                </a:cubicBezTo>
                <a:cubicBezTo>
                  <a:pt x="1399735" y="270502"/>
                  <a:pt x="1456549" y="280676"/>
                  <a:pt x="1329070" y="255181"/>
                </a:cubicBezTo>
                <a:cubicBezTo>
                  <a:pt x="1311349" y="251637"/>
                  <a:pt x="1293052" y="250264"/>
                  <a:pt x="1275907" y="244549"/>
                </a:cubicBezTo>
                <a:lnTo>
                  <a:pt x="1180214" y="212651"/>
                </a:lnTo>
                <a:cubicBezTo>
                  <a:pt x="1169581" y="209107"/>
                  <a:pt x="1157641" y="208235"/>
                  <a:pt x="1148316" y="202018"/>
                </a:cubicBezTo>
                <a:cubicBezTo>
                  <a:pt x="1104260" y="172647"/>
                  <a:pt x="1128816" y="183852"/>
                  <a:pt x="1073888" y="170121"/>
                </a:cubicBezTo>
                <a:cubicBezTo>
                  <a:pt x="1024632" y="137283"/>
                  <a:pt x="1057806" y="153552"/>
                  <a:pt x="988828" y="138223"/>
                </a:cubicBezTo>
                <a:cubicBezTo>
                  <a:pt x="941191" y="127636"/>
                  <a:pt x="945261" y="124977"/>
                  <a:pt x="893135" y="116958"/>
                </a:cubicBezTo>
                <a:cubicBezTo>
                  <a:pt x="864893" y="112613"/>
                  <a:pt x="836428" y="109869"/>
                  <a:pt x="808075" y="106325"/>
                </a:cubicBezTo>
                <a:cubicBezTo>
                  <a:pt x="745998" y="85634"/>
                  <a:pt x="805942" y="103772"/>
                  <a:pt x="712382" y="85060"/>
                </a:cubicBezTo>
                <a:cubicBezTo>
                  <a:pt x="698053" y="82194"/>
                  <a:pt x="684116" y="77598"/>
                  <a:pt x="669851" y="74428"/>
                </a:cubicBezTo>
                <a:cubicBezTo>
                  <a:pt x="548376" y="47434"/>
                  <a:pt x="677871" y="79090"/>
                  <a:pt x="574158" y="53163"/>
                </a:cubicBezTo>
                <a:cubicBezTo>
                  <a:pt x="474921" y="56707"/>
                  <a:pt x="375541" y="57402"/>
                  <a:pt x="276447" y="63795"/>
                </a:cubicBezTo>
                <a:cubicBezTo>
                  <a:pt x="265262" y="64517"/>
                  <a:pt x="255539" y="72230"/>
                  <a:pt x="244549" y="74428"/>
                </a:cubicBezTo>
                <a:cubicBezTo>
                  <a:pt x="23064" y="118725"/>
                  <a:pt x="332190" y="44542"/>
                  <a:pt x="85061" y="106325"/>
                </a:cubicBezTo>
                <a:cubicBezTo>
                  <a:pt x="71439" y="109731"/>
                  <a:pt x="25884" y="119965"/>
                  <a:pt x="10633" y="127590"/>
                </a:cubicBezTo>
                <a:cubicBezTo>
                  <a:pt x="6150" y="129832"/>
                  <a:pt x="3544" y="134679"/>
                  <a:pt x="0" y="138223"/>
                </a:cubicBez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Rectangle 6"/>
          <p:cNvSpPr/>
          <p:nvPr/>
        </p:nvSpPr>
        <p:spPr>
          <a:xfrm>
            <a:off x="8040468" y="11484"/>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ounded Rectangle 3"/>
          <p:cNvSpPr/>
          <p:nvPr/>
        </p:nvSpPr>
        <p:spPr bwMode="auto">
          <a:xfrm>
            <a:off x="609600" y="1295400"/>
            <a:ext cx="1447800" cy="457200"/>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4565130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pPr>
              <a:defRPr/>
            </a:pPr>
            <a:r>
              <a:rPr lang="en-US" dirty="0" smtClean="0">
                <a:solidFill>
                  <a:srgbClr val="92D050"/>
                </a:solidFill>
              </a:rPr>
              <a:t>Name the Big Concept.</a:t>
            </a:r>
          </a:p>
          <a:p>
            <a:pPr>
              <a:defRPr/>
            </a:pPr>
            <a:r>
              <a:rPr lang="en-US" dirty="0" smtClean="0">
                <a:solidFill>
                  <a:srgbClr val="FFCC99"/>
                </a:solidFill>
              </a:rPr>
              <a:t>Ecosystems </a:t>
            </a:r>
            <a:r>
              <a:rPr lang="en-US" dirty="0">
                <a:solidFill>
                  <a:srgbClr val="FFCC99"/>
                </a:solidFill>
              </a:rPr>
              <a:t>have a way to balance changes so that up and down fluctuations are part of the natural balance of the whole.</a:t>
            </a:r>
          </a:p>
          <a:p>
            <a:pPr marL="0" indent="0">
              <a:buNone/>
              <a:defRPr/>
            </a:pPr>
            <a:endParaRPr lang="en-US" dirty="0">
              <a:solidFill>
                <a:srgbClr val="FFCC99"/>
              </a:solidFill>
            </a:endParaRPr>
          </a:p>
          <a:p>
            <a:pPr>
              <a:defRPr/>
            </a:pPr>
            <a:endParaRPr lang="en-US" dirty="0"/>
          </a:p>
        </p:txBody>
      </p:sp>
      <p:sp>
        <p:nvSpPr>
          <p:cNvPr id="7" name="Rectangle 6"/>
          <p:cNvSpPr/>
          <p:nvPr/>
        </p:nvSpPr>
        <p:spPr>
          <a:xfrm>
            <a:off x="8040468" y="11484"/>
            <a:ext cx="1066318" cy="923330"/>
          </a:xfrm>
          <a:prstGeom prst="rect">
            <a:avLst/>
          </a:prstGeom>
          <a:noFill/>
        </p:spPr>
        <p:txBody>
          <a:bodyPr wrap="none" lIns="91440" tIns="45720" rIns="91440" bIns="45720">
            <a:spAutoFit/>
          </a:bodyPr>
          <a:lstStyle/>
          <a:p>
            <a:pPr algn="ctr">
              <a:buNone/>
            </a:pP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07" y="2362200"/>
            <a:ext cx="6324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bwMode="auto">
          <a:xfrm>
            <a:off x="5562601" y="838200"/>
            <a:ext cx="1524000"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40556151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WordArt 2"/>
          <p:cNvSpPr>
            <a:spLocks noChangeArrowheads="1" noChangeShapeType="1" noTextEdit="1"/>
          </p:cNvSpPr>
          <p:nvPr/>
        </p:nvSpPr>
        <p:spPr bwMode="auto">
          <a:xfrm>
            <a:off x="685800" y="457200"/>
            <a:ext cx="7391400" cy="1524000"/>
          </a:xfrm>
          <a:prstGeom prst="rect">
            <a:avLst/>
          </a:prstGeom>
        </p:spPr>
        <p:txBody>
          <a:bodyPr wrap="none" fromWordArt="1">
            <a:prstTxWarp prst="textWave1">
              <a:avLst>
                <a:gd name="adj1" fmla="val 13005"/>
                <a:gd name="adj2" fmla="val 0"/>
              </a:avLst>
            </a:prstTxWarp>
          </a:bodyPr>
          <a:lstStyle/>
          <a:p>
            <a:pPr>
              <a:buNone/>
            </a:pPr>
            <a:r>
              <a:rPr lang="en-US" sz="3600" kern="10" dirty="0">
                <a:ln w="9525">
                  <a:solidFill>
                    <a:schemeClr val="bg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End of Preview</a:t>
            </a:r>
          </a:p>
        </p:txBody>
      </p:sp>
      <p:sp>
        <p:nvSpPr>
          <p:cNvPr id="333827" name="WordArt 3"/>
          <p:cNvSpPr>
            <a:spLocks noChangeArrowheads="1" noChangeShapeType="1" noTextEdit="1"/>
          </p:cNvSpPr>
          <p:nvPr/>
        </p:nvSpPr>
        <p:spPr bwMode="auto">
          <a:xfrm>
            <a:off x="533400" y="2286000"/>
            <a:ext cx="8077200" cy="3886200"/>
          </a:xfrm>
          <a:prstGeom prst="rect">
            <a:avLst/>
          </a:prstGeom>
        </p:spPr>
        <p:txBody>
          <a:bodyPr wrap="none" fromWordArt="1">
            <a:prstTxWarp prst="textPlain">
              <a:avLst>
                <a:gd name="adj" fmla="val 50000"/>
              </a:avLst>
            </a:prstTxWarp>
          </a:bodyPr>
          <a:lstStyle/>
          <a:p>
            <a:pPr algn="ctr">
              <a:buNone/>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Hundreds of more slides,</a:t>
            </a:r>
          </a:p>
          <a:p>
            <a:pPr algn="ctr">
              <a:buNone/>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activities, video links, </a:t>
            </a:r>
          </a:p>
          <a:p>
            <a:pPr algn="ctr">
              <a:buNone/>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homework package, lesson</a:t>
            </a:r>
          </a:p>
          <a:p>
            <a:pPr algn="ctr">
              <a:buNone/>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notes, review games,</a:t>
            </a:r>
          </a:p>
          <a:p>
            <a:pPr algn="ctr">
              <a:buNone/>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rubrics, and much more</a:t>
            </a:r>
          </a:p>
          <a:p>
            <a:pPr algn="ctr">
              <a:buNone/>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on the full version of this unit</a:t>
            </a:r>
          </a:p>
          <a:p>
            <a:pPr algn="ct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and larger curriculum.</a:t>
            </a:r>
          </a:p>
        </p:txBody>
      </p:sp>
    </p:spTree>
    <p:extLst>
      <p:ext uri="{BB962C8B-B14F-4D97-AF65-F5344CB8AC3E}">
        <p14:creationId xmlns:p14="http://schemas.microsoft.com/office/powerpoint/2010/main" val="34070781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body" idx="1"/>
          </p:nvPr>
        </p:nvSpPr>
        <p:spPr>
          <a:xfrm>
            <a:off x="119743" y="152400"/>
            <a:ext cx="8991600" cy="5821363"/>
          </a:xfrm>
        </p:spPr>
        <p:txBody>
          <a:bodyPr/>
          <a:lstStyle/>
          <a:p>
            <a:pPr>
              <a:lnSpc>
                <a:spcPct val="90000"/>
              </a:lnSpc>
            </a:pPr>
            <a:r>
              <a:rPr lang="en-US" sz="2800" dirty="0" smtClean="0"/>
              <a:t>This PowerPoint is one small part of my Ecology Interactions Unit that I offer on </a:t>
            </a:r>
            <a:r>
              <a:rPr lang="en-US" sz="2800" dirty="0" err="1" smtClean="0"/>
              <a:t>TpT</a:t>
            </a:r>
            <a:r>
              <a:rPr lang="en-US" sz="2800" dirty="0" smtClean="0"/>
              <a:t>.  This unit includes…</a:t>
            </a:r>
          </a:p>
          <a:p>
            <a:pPr lvl="1">
              <a:lnSpc>
                <a:spcPct val="90000"/>
              </a:lnSpc>
            </a:pPr>
            <a:r>
              <a:rPr lang="en-US" sz="2400" dirty="0">
                <a:solidFill>
                  <a:srgbClr val="99FFCC"/>
                </a:solidFill>
              </a:rPr>
              <a:t>4</a:t>
            </a:r>
            <a:r>
              <a:rPr lang="en-US" sz="2400" dirty="0" smtClean="0">
                <a:solidFill>
                  <a:srgbClr val="99FFCC"/>
                </a:solidFill>
              </a:rPr>
              <a:t> Part 3,000+ Slide PowerPoint</a:t>
            </a:r>
          </a:p>
          <a:p>
            <a:pPr lvl="1">
              <a:lnSpc>
                <a:spcPct val="90000"/>
              </a:lnSpc>
            </a:pPr>
            <a:r>
              <a:rPr lang="en-US" sz="2400" dirty="0" smtClean="0">
                <a:solidFill>
                  <a:srgbClr val="FFCC99"/>
                </a:solidFill>
              </a:rPr>
              <a:t>14 page bundled homework packaged that chronologically follows PowerPoint, modified version, and answer keys.</a:t>
            </a:r>
          </a:p>
          <a:p>
            <a:pPr lvl="1">
              <a:lnSpc>
                <a:spcPct val="90000"/>
              </a:lnSpc>
            </a:pPr>
            <a:r>
              <a:rPr lang="en-US" sz="2400" dirty="0" smtClean="0">
                <a:solidFill>
                  <a:srgbClr val="FF66FF"/>
                </a:solidFill>
              </a:rPr>
              <a:t>7 pages of unit notes with visuals</a:t>
            </a:r>
          </a:p>
          <a:p>
            <a:pPr lvl="1">
              <a:lnSpc>
                <a:spcPct val="90000"/>
              </a:lnSpc>
            </a:pPr>
            <a:r>
              <a:rPr lang="en-US" sz="2400" dirty="0">
                <a:solidFill>
                  <a:srgbClr val="FF0066"/>
                </a:solidFill>
              </a:rPr>
              <a:t>3</a:t>
            </a:r>
            <a:r>
              <a:rPr lang="en-US" sz="2400" dirty="0" smtClean="0">
                <a:solidFill>
                  <a:srgbClr val="FF0066"/>
                </a:solidFill>
              </a:rPr>
              <a:t> PowerPoint review games (160+ slides each)</a:t>
            </a:r>
          </a:p>
          <a:p>
            <a:pPr lvl="1">
              <a:lnSpc>
                <a:spcPct val="90000"/>
              </a:lnSpc>
            </a:pPr>
            <a:r>
              <a:rPr lang="en-US" sz="2400" dirty="0" smtClean="0">
                <a:solidFill>
                  <a:srgbClr val="9966FF"/>
                </a:solidFill>
              </a:rPr>
              <a:t>Rubrics, flash cards, board games, readings, video and academic links, and much more</a:t>
            </a:r>
            <a:r>
              <a:rPr lang="en-US" sz="2400" dirty="0" smtClean="0"/>
              <a:t>.</a:t>
            </a:r>
          </a:p>
          <a:p>
            <a:pPr lvl="1" eaLnBrk="1" hangingPunct="1"/>
            <a:endParaRPr lang="en-US" sz="2400" dirty="0" smtClean="0">
              <a:hlinkClick r:id="rId2"/>
            </a:endParaRPr>
          </a:p>
          <a:p>
            <a:pPr lvl="1" eaLnBrk="1" hangingPunct="1"/>
            <a:r>
              <a:rPr lang="en-US" sz="2400" dirty="0" smtClean="0">
                <a:hlinkClick r:id="rId2"/>
              </a:rPr>
              <a:t>Ecology </a:t>
            </a:r>
            <a:r>
              <a:rPr lang="en-US" sz="2400" dirty="0">
                <a:hlinkClick r:id="rId2"/>
              </a:rPr>
              <a:t>Interactions Unit on </a:t>
            </a:r>
            <a:r>
              <a:rPr lang="en-US" sz="2400" dirty="0" err="1" smtClean="0">
                <a:hlinkClick r:id="rId2"/>
              </a:rPr>
              <a:t>TpT</a:t>
            </a:r>
            <a:endParaRPr lang="en-US" sz="2400" dirty="0"/>
          </a:p>
          <a:p>
            <a:pPr>
              <a:lnSpc>
                <a:spcPct val="90000"/>
              </a:lnSpc>
            </a:pPr>
            <a:endParaRPr lang="en-US" sz="2800" dirty="0" smtClean="0"/>
          </a:p>
        </p:txBody>
      </p:sp>
    </p:spTree>
    <p:extLst>
      <p:ext uri="{BB962C8B-B14F-4D97-AF65-F5344CB8AC3E}">
        <p14:creationId xmlns:p14="http://schemas.microsoft.com/office/powerpoint/2010/main" val="37932106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endParaRPr lang="en-US" smtClean="0"/>
          </a:p>
        </p:txBody>
      </p:sp>
      <p:sp>
        <p:nvSpPr>
          <p:cNvPr id="82947" name="Rectangle 3"/>
          <p:cNvSpPr>
            <a:spLocks noGrp="1" noChangeArrowheads="1"/>
          </p:cNvSpPr>
          <p:nvPr>
            <p:ph type="body" idx="1"/>
          </p:nvPr>
        </p:nvSpPr>
        <p:spPr/>
        <p:txBody>
          <a:bodyPr/>
          <a:lstStyle/>
          <a:p>
            <a:pPr eaLnBrk="1" hangingPunct="1"/>
            <a:endParaRPr lang="en-US" smtClean="0"/>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WordArt 5"/>
          <p:cNvSpPr>
            <a:spLocks noChangeArrowheads="1" noChangeShapeType="1" noTextEdit="1"/>
          </p:cNvSpPr>
          <p:nvPr/>
        </p:nvSpPr>
        <p:spPr bwMode="auto">
          <a:xfrm>
            <a:off x="374650" y="228600"/>
            <a:ext cx="8534400" cy="1143000"/>
          </a:xfrm>
          <a:prstGeom prst="rect">
            <a:avLst/>
          </a:prstGeom>
        </p:spPr>
        <p:txBody>
          <a:bodyPr wrap="none" fromWordArt="1">
            <a:prstTxWarp prst="textPlain">
              <a:avLst>
                <a:gd name="adj" fmla="val 50000"/>
              </a:avLst>
            </a:prstTxWarp>
          </a:bodyPr>
          <a:lstStyle/>
          <a:p>
            <a:pPr algn="ctr">
              <a:buNone/>
            </a:pPr>
            <a:r>
              <a:rPr lang="en-US" sz="3600" kern="10" spc="720" dirty="0">
                <a:ln w="28575">
                  <a:solidFill>
                    <a:schemeClr val="bg1"/>
                  </a:solidFill>
                  <a:round/>
                  <a:headEnd/>
                  <a:tailEnd/>
                </a:ln>
                <a:solidFill>
                  <a:srgbClr val="FF9900"/>
                </a:solidFill>
                <a:effectLst>
                  <a:outerShdw dist="45791" dir="3378596" algn="ctr" rotWithShape="0">
                    <a:srgbClr val="4D4D4D">
                      <a:alpha val="79999"/>
                    </a:srgbClr>
                  </a:outerShdw>
                </a:effectLst>
                <a:latin typeface="Arial Black"/>
              </a:rPr>
              <a:t>Ecology Interactions Unit</a:t>
            </a:r>
          </a:p>
        </p:txBody>
      </p:sp>
    </p:spTree>
    <p:extLst>
      <p:ext uri="{BB962C8B-B14F-4D97-AF65-F5344CB8AC3E}">
        <p14:creationId xmlns:p14="http://schemas.microsoft.com/office/powerpoint/2010/main" val="16397768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endParaRPr lang="en-US" smtClean="0"/>
          </a:p>
        </p:txBody>
      </p:sp>
      <p:sp>
        <p:nvSpPr>
          <p:cNvPr id="82947" name="Rectangle 3"/>
          <p:cNvSpPr>
            <a:spLocks noGrp="1" noChangeArrowheads="1"/>
          </p:cNvSpPr>
          <p:nvPr>
            <p:ph type="body" idx="1"/>
          </p:nvPr>
        </p:nvSpPr>
        <p:spPr/>
        <p:txBody>
          <a:bodyPr/>
          <a:lstStyle/>
          <a:p>
            <a:pPr eaLnBrk="1" hangingPunct="1"/>
            <a:endParaRPr lang="en-US" smtClean="0"/>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WordArt 5"/>
          <p:cNvSpPr>
            <a:spLocks noChangeArrowheads="1" noChangeShapeType="1" noTextEdit="1"/>
          </p:cNvSpPr>
          <p:nvPr/>
        </p:nvSpPr>
        <p:spPr bwMode="auto">
          <a:xfrm>
            <a:off x="374650" y="228600"/>
            <a:ext cx="8534400" cy="1143000"/>
          </a:xfrm>
          <a:prstGeom prst="rect">
            <a:avLst/>
          </a:prstGeom>
        </p:spPr>
        <p:txBody>
          <a:bodyPr wrap="none" fromWordArt="1">
            <a:prstTxWarp prst="textPlain">
              <a:avLst>
                <a:gd name="adj" fmla="val 50000"/>
              </a:avLst>
            </a:prstTxWarp>
          </a:bodyPr>
          <a:lstStyle/>
          <a:p>
            <a:pPr algn="ctr">
              <a:buNone/>
            </a:pPr>
            <a:r>
              <a:rPr lang="en-US" sz="3600" kern="10" spc="720" dirty="0">
                <a:ln w="28575">
                  <a:solidFill>
                    <a:schemeClr val="bg1"/>
                  </a:solidFill>
                  <a:round/>
                  <a:headEnd/>
                  <a:tailEnd/>
                </a:ln>
                <a:solidFill>
                  <a:srgbClr val="FF9900"/>
                </a:solidFill>
                <a:effectLst>
                  <a:outerShdw dist="45791" dir="3378596" algn="ctr" rotWithShape="0">
                    <a:srgbClr val="4D4D4D">
                      <a:alpha val="79999"/>
                    </a:srgbClr>
                  </a:outerShdw>
                </a:effectLst>
                <a:latin typeface="Arial Black"/>
              </a:rPr>
              <a:t>Ecology Interactions Unit</a:t>
            </a:r>
          </a:p>
        </p:txBody>
      </p:sp>
      <p:sp>
        <p:nvSpPr>
          <p:cNvPr id="7" name="Rounded Rectangle 6"/>
          <p:cNvSpPr/>
          <p:nvPr/>
        </p:nvSpPr>
        <p:spPr>
          <a:xfrm>
            <a:off x="304800" y="1524000"/>
            <a:ext cx="8534400" cy="5181600"/>
          </a:xfrm>
          <a:prstGeom prst="roundRect">
            <a:avLst/>
          </a:prstGeom>
          <a:solidFill>
            <a:schemeClr val="bg1">
              <a:lumMod val="95000"/>
              <a:lumOff val="5000"/>
            </a:schemeClr>
          </a:solidFill>
          <a:ln w="381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952" name="TextBox 1"/>
          <p:cNvSpPr txBox="1">
            <a:spLocks noChangeArrowheads="1"/>
          </p:cNvSpPr>
          <p:nvPr/>
        </p:nvSpPr>
        <p:spPr bwMode="auto">
          <a:xfrm>
            <a:off x="457200" y="1668462"/>
            <a:ext cx="8382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dirty="0">
                <a:solidFill>
                  <a:srgbClr val="FF99FF"/>
                </a:solidFill>
              </a:rPr>
              <a:t>Areas of Focus within The Ecology Interactions Unit:</a:t>
            </a:r>
            <a:r>
              <a:rPr lang="en-US" sz="1400" dirty="0"/>
              <a:t/>
            </a:r>
            <a:br>
              <a:rPr lang="en-US" sz="1400" dirty="0"/>
            </a:br>
            <a:r>
              <a:rPr lang="en-US" sz="1400" dirty="0">
                <a:solidFill>
                  <a:srgbClr val="FFFF99"/>
                </a:solidFill>
              </a:rPr>
              <a:t>Levels of Biological Organization (Ecology), Parts of the Biosphere, Habitat, Ecological Niche, Types of Competition, Competitive Exclusion Theory, Animal Interactions, Food Webs, Predator Prey Relationships, Camouflage, Population Sampling, Abundance, Relative Abundance, Diversity, Mimicry, </a:t>
            </a:r>
            <a:r>
              <a:rPr lang="en-US" sz="1400" dirty="0" err="1">
                <a:solidFill>
                  <a:srgbClr val="FFFF99"/>
                </a:solidFill>
              </a:rPr>
              <a:t>Batesian</a:t>
            </a:r>
            <a:r>
              <a:rPr lang="en-US" sz="1400" dirty="0">
                <a:solidFill>
                  <a:srgbClr val="FFFF99"/>
                </a:solidFill>
              </a:rPr>
              <a:t> Mimicry, </a:t>
            </a:r>
            <a:r>
              <a:rPr lang="en-US" sz="1400" dirty="0" err="1">
                <a:solidFill>
                  <a:srgbClr val="FFFF99"/>
                </a:solidFill>
              </a:rPr>
              <a:t>Mullerian</a:t>
            </a:r>
            <a:r>
              <a:rPr lang="en-US" sz="1400" dirty="0">
                <a:solidFill>
                  <a:srgbClr val="FFFF99"/>
                </a:solidFill>
              </a:rPr>
              <a:t> Mimicry, Symbiosis, Parasitism, Mutualism, Commensalism, Plant and Animal Interactions, Coevolution, Animal Strategies to Eat Plants, Plant Defense Mechanisms, Exotic Species, Impacts of Invasive Exotic Species.  An entire mini unit of ecological succession is also included with homework, notes, field study </a:t>
            </a:r>
            <a:br>
              <a:rPr lang="en-US" sz="1400" dirty="0">
                <a:solidFill>
                  <a:srgbClr val="FFFF99"/>
                </a:solidFill>
              </a:rPr>
            </a:br>
            <a:r>
              <a:rPr lang="en-US" sz="1400" dirty="0">
                <a:solidFill>
                  <a:srgbClr val="FFFF99"/>
                </a:solidFill>
              </a:rPr>
              <a:t>project and PowerPoint review game</a:t>
            </a:r>
            <a:r>
              <a:rPr lang="en-US" sz="1400" dirty="0" smtClean="0">
                <a:solidFill>
                  <a:srgbClr val="FFFF99"/>
                </a:solidFill>
              </a:rPr>
              <a:t>.</a:t>
            </a:r>
          </a:p>
        </p:txBody>
      </p:sp>
      <p:sp>
        <p:nvSpPr>
          <p:cNvPr id="2" name="TextBox 1"/>
          <p:cNvSpPr txBox="1"/>
          <p:nvPr/>
        </p:nvSpPr>
        <p:spPr>
          <a:xfrm>
            <a:off x="5424055" y="3695057"/>
            <a:ext cx="2895600" cy="2062103"/>
          </a:xfrm>
          <a:prstGeom prst="rect">
            <a:avLst/>
          </a:prstGeom>
          <a:noFill/>
        </p:spPr>
        <p:txBody>
          <a:bodyPr wrap="square" rtlCol="0">
            <a:spAutoFit/>
          </a:bodyPr>
          <a:lstStyle/>
          <a:p>
            <a:pPr eaLnBrk="1" hangingPunct="1"/>
            <a:r>
              <a:rPr lang="en-US" sz="1400" dirty="0">
                <a:hlinkClick r:id="rId3"/>
              </a:rPr>
              <a:t>Ecology Interactions Unit on </a:t>
            </a:r>
            <a:r>
              <a:rPr lang="en-US" sz="1400" dirty="0" err="1">
                <a:hlinkClick r:id="rId3"/>
              </a:rPr>
              <a:t>TpT</a:t>
            </a:r>
            <a:endParaRPr lang="en-US" sz="1400" dirty="0"/>
          </a:p>
          <a:p>
            <a:pPr eaLnBrk="1" hangingPunct="1"/>
            <a:endParaRPr lang="en-US" sz="1400" dirty="0"/>
          </a:p>
          <a:p>
            <a:pPr eaLnBrk="1" hangingPunct="1"/>
            <a:r>
              <a:rPr lang="en-US" sz="1400" dirty="0"/>
              <a:t>Hundreds of PowerPoint samples, the bundled homework package, unit notes, and much more can be previewed at…</a:t>
            </a:r>
          </a:p>
          <a:p>
            <a:pPr eaLnBrk="1" hangingPunct="1"/>
            <a:r>
              <a:rPr lang="en-US" sz="1400" dirty="0">
                <a:hlinkClick r:id="rId4"/>
              </a:rPr>
              <a:t>Ecology Interactions Unit Preview Link</a:t>
            </a:r>
            <a:endParaRPr lang="en-US" sz="1400" dirty="0"/>
          </a:p>
          <a:p>
            <a:endParaRPr lang="en-US" sz="1600" dirty="0"/>
          </a:p>
        </p:txBody>
      </p:sp>
      <p:sp>
        <p:nvSpPr>
          <p:cNvPr id="3" name="TextBox 2"/>
          <p:cNvSpPr txBox="1"/>
          <p:nvPr/>
        </p:nvSpPr>
        <p:spPr>
          <a:xfrm>
            <a:off x="609600" y="3687901"/>
            <a:ext cx="4800600" cy="4450449"/>
          </a:xfrm>
          <a:prstGeom prst="rect">
            <a:avLst/>
          </a:prstGeom>
          <a:noFill/>
        </p:spPr>
        <p:txBody>
          <a:bodyPr wrap="square" rtlCol="0">
            <a:spAutoFit/>
          </a:bodyPr>
          <a:lstStyle/>
          <a:p>
            <a:pPr eaLnBrk="1" hangingPunct="1"/>
            <a:r>
              <a:rPr lang="en-US" sz="1200" dirty="0">
                <a:hlinkClick r:id="rId5"/>
              </a:rPr>
              <a:t>Ecology Levels of Organization Lesson Bundle</a:t>
            </a:r>
            <a:endParaRPr lang="en-US" sz="1200" dirty="0"/>
          </a:p>
          <a:p>
            <a:pPr eaLnBrk="1" hangingPunct="1"/>
            <a:r>
              <a:rPr lang="en-US" sz="1200" dirty="0">
                <a:hlinkClick r:id="rId6"/>
              </a:rPr>
              <a:t>Animal Habitats Lesson Bundle</a:t>
            </a:r>
            <a:endParaRPr lang="en-US" sz="1200" dirty="0"/>
          </a:p>
          <a:p>
            <a:pPr eaLnBrk="1" hangingPunct="1"/>
            <a:r>
              <a:rPr lang="en-US" sz="1200" dirty="0">
                <a:hlinkClick r:id="rId7"/>
              </a:rPr>
              <a:t>Food Webs, Predator and Prey Cycles Lesson Bundle</a:t>
            </a:r>
            <a:endParaRPr lang="en-US" sz="1200" dirty="0"/>
          </a:p>
          <a:p>
            <a:pPr eaLnBrk="1" hangingPunct="1"/>
            <a:r>
              <a:rPr lang="en-US" sz="1200" dirty="0">
                <a:hlinkClick r:id="rId8"/>
              </a:rPr>
              <a:t>Biodiversity and Population Sampling Lesson Bundle</a:t>
            </a:r>
            <a:endParaRPr lang="en-US" sz="1200" dirty="0"/>
          </a:p>
          <a:p>
            <a:pPr eaLnBrk="1" hangingPunct="1"/>
            <a:r>
              <a:rPr lang="en-US" sz="1200" dirty="0">
                <a:hlinkClick r:id="rId9"/>
              </a:rPr>
              <a:t>Animal Competition Lesson Bundle</a:t>
            </a:r>
            <a:endParaRPr lang="en-US" sz="1200" dirty="0"/>
          </a:p>
          <a:p>
            <a:pPr eaLnBrk="1" hangingPunct="1"/>
            <a:r>
              <a:rPr lang="en-US" sz="1200" dirty="0">
                <a:hlinkClick r:id="rId10"/>
              </a:rPr>
              <a:t>Animal Camouflage and Mimicry Lesson Bundle</a:t>
            </a:r>
            <a:endParaRPr lang="en-US" sz="1200" dirty="0"/>
          </a:p>
          <a:p>
            <a:pPr eaLnBrk="1" hangingPunct="1"/>
            <a:r>
              <a:rPr lang="en-US" sz="1200" dirty="0">
                <a:hlinkClick r:id="rId11"/>
              </a:rPr>
              <a:t>Ecology, Camouflage, Mimicry, Population Sampling Review Game</a:t>
            </a:r>
            <a:endParaRPr lang="en-US" sz="1200" dirty="0"/>
          </a:p>
          <a:p>
            <a:pPr eaLnBrk="1" hangingPunct="1"/>
            <a:r>
              <a:rPr lang="en-US" sz="1200" dirty="0">
                <a:hlinkClick r:id="rId12"/>
              </a:rPr>
              <a:t>Symbiosis Lesson Bundle</a:t>
            </a:r>
            <a:endParaRPr lang="en-US" sz="1200" dirty="0"/>
          </a:p>
          <a:p>
            <a:pPr eaLnBrk="1" hangingPunct="1"/>
            <a:r>
              <a:rPr lang="en-US" sz="1200" dirty="0">
                <a:hlinkClick r:id="rId13"/>
              </a:rPr>
              <a:t>Invasive Exotic Species Lesson Bundle</a:t>
            </a:r>
            <a:endParaRPr lang="en-US" sz="1200" dirty="0"/>
          </a:p>
          <a:p>
            <a:pPr eaLnBrk="1" hangingPunct="1"/>
            <a:r>
              <a:rPr lang="en-US" sz="1200" dirty="0">
                <a:hlinkClick r:id="rId14"/>
              </a:rPr>
              <a:t>Ecology Interactions Part III, IV Review Game, Symbiosis, Exotic Species</a:t>
            </a:r>
            <a:endParaRPr lang="en-US" sz="1200" dirty="0"/>
          </a:p>
          <a:p>
            <a:pPr eaLnBrk="1" hangingPunct="1"/>
            <a:r>
              <a:rPr lang="en-US" sz="1200" dirty="0">
                <a:hlinkClick r:id="rId15"/>
              </a:rPr>
              <a:t>Ecology Interactions Unit Crossword Puzzle</a:t>
            </a:r>
            <a:endParaRPr lang="en-US" sz="1200" dirty="0">
              <a:solidFill>
                <a:srgbClr val="FFFF99"/>
              </a:solidFill>
            </a:endParaRPr>
          </a:p>
          <a:p>
            <a:endParaRPr lang="en-US" dirty="0"/>
          </a:p>
        </p:txBody>
      </p:sp>
    </p:spTree>
    <p:extLst>
      <p:ext uri="{BB962C8B-B14F-4D97-AF65-F5344CB8AC3E}">
        <p14:creationId xmlns:p14="http://schemas.microsoft.com/office/powerpoint/2010/main" val="27390176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0"/>
            <a:ext cx="86137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3822700"/>
            <a:ext cx="8613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762000"/>
            <a:ext cx="8429625" cy="2819400"/>
          </a:xfrm>
          <a:prstGeom prst="rect">
            <a:avLst/>
          </a:prstGeom>
          <a:noFill/>
          <a:ln w="57150">
            <a:solidFill>
              <a:srgbClr val="CCCCFF"/>
            </a:solidFill>
            <a:miter lim="800000"/>
            <a:headEnd/>
            <a:tailEnd/>
          </a:ln>
          <a:extLst>
            <a:ext uri="{909E8E84-426E-40DD-AFC4-6F175D3DCCD1}">
              <a14:hiddenFill xmlns:a14="http://schemas.microsoft.com/office/drawing/2010/main">
                <a:solidFill>
                  <a:schemeClr val="accent1"/>
                </a:solidFill>
              </a14:hiddenFill>
            </a:ext>
          </a:extLst>
        </p:spPr>
      </p:pic>
      <p:pic>
        <p:nvPicPr>
          <p:cNvPr id="8397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4648200"/>
            <a:ext cx="8429625" cy="1828800"/>
          </a:xfrm>
          <a:prstGeom prst="rect">
            <a:avLst/>
          </a:prstGeom>
          <a:noFill/>
          <a:ln w="57150">
            <a:solidFill>
              <a:srgbClr val="FFCC66"/>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6730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6096000" cy="584775"/>
          </a:xfrm>
          <a:prstGeom prst="rect">
            <a:avLst/>
          </a:prstGeom>
          <a:noFill/>
        </p:spPr>
        <p:txBody>
          <a:bodyPr>
            <a:spAutoFit/>
          </a:bodyPr>
          <a:lstStyle/>
          <a:p>
            <a:pPr>
              <a:defRPr/>
            </a:pPr>
            <a:r>
              <a:rPr lang="en-US" sz="3200" b="1" dirty="0">
                <a:ln w="17780" cmpd="sng">
                  <a:solidFill>
                    <a:srgbClr val="FFFFFF"/>
                  </a:solidFill>
                  <a:prstDash val="solid"/>
                  <a:miter lim="800000"/>
                </a:ln>
                <a:solidFill>
                  <a:schemeClr val="accent1">
                    <a:lumMod val="60000"/>
                    <a:lumOff val="40000"/>
                  </a:schemeClr>
                </a:solidFill>
                <a:effectLst>
                  <a:outerShdw blurRad="50800" algn="tl" rotWithShape="0">
                    <a:srgbClr val="000000"/>
                  </a:outerShdw>
                </a:effectLst>
                <a:latin typeface="Arial" charset="0"/>
                <a:cs typeface="Arial" charset="0"/>
              </a:rPr>
              <a:t>NGSS Standards MS</a:t>
            </a:r>
            <a:endParaRPr lang="en-US" sz="3200" b="1" dirty="0">
              <a:ln w="17780" cmpd="sng">
                <a:solidFill>
                  <a:srgbClr val="FFFFFF"/>
                </a:solidFill>
                <a:prstDash val="solid"/>
                <a:miter lim="800000"/>
              </a:ln>
              <a:solidFill>
                <a:srgbClr val="FF00FF"/>
              </a:solidFill>
              <a:effectLst>
                <a:outerShdw blurRad="50800" algn="tl" rotWithShape="0">
                  <a:srgbClr val="000000"/>
                </a:outerShdw>
              </a:effectLst>
              <a:latin typeface="Arial" charset="0"/>
              <a:cs typeface="Arial" charset="0"/>
            </a:endParaRPr>
          </a:p>
        </p:txBody>
      </p:sp>
      <p:pic>
        <p:nvPicPr>
          <p:cNvPr id="849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849313"/>
            <a:ext cx="8664575" cy="2667000"/>
          </a:xfrm>
          <a:prstGeom prst="rect">
            <a:avLst/>
          </a:prstGeom>
          <a:noFill/>
          <a:ln w="57150">
            <a:solidFill>
              <a:srgbClr val="2970FF"/>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888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smtClean="0"/>
              <a:t>Is your name on the review sheet?</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07038"/>
            <a:ext cx="762000" cy="457200"/>
          </a:xfrm>
          <a:prstGeom prst="rect">
            <a:avLst/>
          </a:prstGeom>
          <a:solidFill>
            <a:srgbClr val="FF00FF">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n>
                <a:solidFill>
                  <a:schemeClr val="bg1"/>
                </a:solidFill>
              </a:ln>
            </a:endParaRPr>
          </a:p>
        </p:txBody>
      </p:sp>
      <p:sp>
        <p:nvSpPr>
          <p:cNvPr id="6153" name="WordArt 9"/>
          <p:cNvSpPr>
            <a:spLocks noChangeArrowheads="1" noChangeShapeType="1" noTextEdit="1"/>
          </p:cNvSpPr>
          <p:nvPr/>
        </p:nvSpPr>
        <p:spPr bwMode="auto">
          <a:xfrm>
            <a:off x="5486400" y="990600"/>
            <a:ext cx="3438525" cy="1752600"/>
          </a:xfrm>
          <a:prstGeom prst="rect">
            <a:avLst/>
          </a:prstGeom>
          <a:ln>
            <a:solidFill>
              <a:schemeClr val="bg1"/>
            </a:solidFill>
          </a:ln>
        </p:spPr>
        <p:txBody>
          <a:bodyPr wrap="none" fromWordArt="1">
            <a:prstTxWarp prst="textPlain">
              <a:avLst>
                <a:gd name="adj" fmla="val 50000"/>
              </a:avLst>
            </a:prstTxWarp>
          </a:bodyPr>
          <a:lstStyle/>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on the next slide</a:t>
            </a:r>
            <a:r>
              <a:rPr lang="en-US" sz="3600" kern="10" spc="720" dirty="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t>
            </a:r>
          </a:p>
        </p:txBody>
      </p:sp>
    </p:spTree>
    <p:extLst>
      <p:ext uri="{BB962C8B-B14F-4D97-AF65-F5344CB8AC3E}">
        <p14:creationId xmlns:p14="http://schemas.microsoft.com/office/powerpoint/2010/main" val="13102636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62484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8709025" cy="3914775"/>
          </a:xfrm>
          <a:prstGeom prst="rect">
            <a:avLst/>
          </a:prstGeom>
          <a:noFill/>
          <a:ln w="38100">
            <a:solidFill>
              <a:srgbClr val="9966FF"/>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259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935" y="32657"/>
            <a:ext cx="8408071"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solidFill>
                  <a:srgbClr val="FF66FF"/>
                </a:solidFill>
                <a:effectLst>
                  <a:outerShdw blurRad="50800" algn="tl" rotWithShape="0">
                    <a:srgbClr val="000000"/>
                  </a:outerShdw>
                </a:effectLst>
                <a:latin typeface="Arial" charset="0"/>
                <a:cs typeface="Arial" charset="0"/>
              </a:rPr>
              <a:t>Additional Standards Addressed</a:t>
            </a:r>
          </a:p>
        </p:txBody>
      </p:sp>
      <p:pic>
        <p:nvPicPr>
          <p:cNvPr id="870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39775"/>
            <a:ext cx="8812212" cy="5934075"/>
          </a:xfrm>
          <a:prstGeom prst="rect">
            <a:avLst/>
          </a:prstGeom>
          <a:noFill/>
          <a:ln w="28575">
            <a:solidFill>
              <a:srgbClr val="FF66FF"/>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3488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5973763"/>
          </a:xfrm>
        </p:spPr>
        <p:txBody>
          <a:bodyPr/>
          <a:lstStyle/>
          <a:p>
            <a:r>
              <a:rPr lang="en-US" dirty="0" smtClean="0">
                <a:solidFill>
                  <a:srgbClr val="66FF99"/>
                </a:solidFill>
              </a:rPr>
              <a:t>“AYE” Advance Your Exploration ELA and Literacy Opportunity Worksheet</a:t>
            </a:r>
          </a:p>
          <a:p>
            <a:pPr lvl="1"/>
            <a:r>
              <a:rPr lang="en-US" dirty="0" smtClean="0"/>
              <a:t>Visit some of the many provided links or..</a:t>
            </a:r>
          </a:p>
          <a:p>
            <a:pPr lvl="1"/>
            <a:r>
              <a:rPr lang="en-US" dirty="0" smtClean="0"/>
              <a:t>Articles can be found at (w/ membership to NABT and NSTA)</a:t>
            </a:r>
            <a:endParaRPr lang="en-US" dirty="0" smtClean="0">
              <a:hlinkClick r:id=""/>
            </a:endParaRPr>
          </a:p>
          <a:p>
            <a:pPr lvl="2"/>
            <a:r>
              <a:rPr lang="en-US" dirty="0" smtClean="0">
                <a:hlinkClick r:id=""/>
              </a:rPr>
              <a:t>http</a:t>
            </a:r>
            <a:r>
              <a:rPr lang="en-US" dirty="0">
                <a:hlinkClick r:id="rId2"/>
              </a:rPr>
              <a:t>://</a:t>
            </a:r>
            <a:r>
              <a:rPr lang="en-US" dirty="0" smtClean="0">
                <a:hlinkClick r:id="rId2"/>
              </a:rPr>
              <a:t>www.nabt.org/websites/institution/index.php?p=1</a:t>
            </a:r>
            <a:endParaRPr lang="en-US" dirty="0" smtClean="0"/>
          </a:p>
          <a:p>
            <a:pPr lvl="2"/>
            <a:r>
              <a:rPr lang="en-US" dirty="0">
                <a:hlinkClick r:id="rId3"/>
              </a:rPr>
              <a:t>http://learningcenter.nsta.org/browse_journals.aspx?journal=tst</a:t>
            </a:r>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86868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bwMode="auto">
          <a:xfrm>
            <a:off x="533400" y="3580388"/>
            <a:ext cx="3886200" cy="1371600"/>
          </a:xfrm>
          <a:prstGeom prst="roundRect">
            <a:avLst/>
          </a:prstGeom>
          <a:solidFill>
            <a:schemeClr val="bg1">
              <a:lumMod val="95000"/>
              <a:lumOff val="5000"/>
            </a:schemeClr>
          </a:solidFill>
          <a:ln w="9525"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609600" y="3611561"/>
            <a:ext cx="3810000" cy="1323439"/>
          </a:xfrm>
          <a:prstGeom prst="rect">
            <a:avLst/>
          </a:prstGeom>
        </p:spPr>
        <p:txBody>
          <a:bodyPr wrap="square">
            <a:spAutoFit/>
          </a:bodyPr>
          <a:lstStyle/>
          <a:p>
            <a:pPr>
              <a:buNone/>
            </a:pPr>
            <a:r>
              <a:rPr lang="en-US" sz="2000" dirty="0"/>
              <a:t>Please visit at least one of the “learn more” educational links provided in this unit and complete this worksheet</a:t>
            </a:r>
          </a:p>
        </p:txBody>
      </p:sp>
    </p:spTree>
    <p:extLst>
      <p:ext uri="{BB962C8B-B14F-4D97-AF65-F5344CB8AC3E}">
        <p14:creationId xmlns:p14="http://schemas.microsoft.com/office/powerpoint/2010/main" val="7710571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77000"/>
          </a:xfrm>
          <a:prstGeom prst="rect">
            <a:avLst/>
          </a:prstGeom>
          <a:noFill/>
          <a:ln w="57150">
            <a:solidFill>
              <a:srgbClr val="9999FF"/>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1917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419850"/>
          </a:xfrm>
          <a:prstGeom prst="roundRect">
            <a:avLst>
              <a:gd name="adj" fmla="val 8594"/>
            </a:avLst>
          </a:prstGeom>
          <a:solidFill>
            <a:srgbClr val="FFFFFF">
              <a:shade val="85000"/>
            </a:srgbClr>
          </a:solidFill>
          <a:ln w="38100">
            <a:solidFill>
              <a:srgbClr val="FF00FF"/>
            </a:solidFill>
            <a:miter lim="800000"/>
            <a:headEnd/>
            <a:tailEnd/>
          </a:ln>
          <a:effectLst>
            <a:reflection blurRad="12700" stA="38000" endPos="28000" dist="5000" dir="5400000" sy="-100000" algn="bl" rotWithShape="0"/>
          </a:effectLst>
          <a:extLst/>
        </p:spPr>
      </p:pic>
    </p:spTree>
    <p:extLst>
      <p:ext uri="{BB962C8B-B14F-4D97-AF65-F5344CB8AC3E}">
        <p14:creationId xmlns:p14="http://schemas.microsoft.com/office/powerpoint/2010/main" val="31246321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Content Placeholder 2"/>
          <p:cNvSpPr>
            <a:spLocks noGrp="1"/>
          </p:cNvSpPr>
          <p:nvPr>
            <p:ph idx="1"/>
          </p:nvPr>
        </p:nvSpPr>
        <p:spPr>
          <a:xfrm>
            <a:off x="152400" y="76200"/>
            <a:ext cx="8839200" cy="6049963"/>
          </a:xfrm>
        </p:spPr>
        <p:txBody>
          <a:bodyPr/>
          <a:lstStyle/>
          <a:p>
            <a:pPr eaLnBrk="1" hangingPunct="1"/>
            <a:r>
              <a:rPr lang="en-US" dirty="0" smtClean="0">
                <a:solidFill>
                  <a:srgbClr val="FFCC99"/>
                </a:solidFill>
              </a:rPr>
              <a:t>Please open the welcome / guide document on each unit preview.  </a:t>
            </a:r>
          </a:p>
          <a:p>
            <a:pPr lvl="1" eaLnBrk="1" hangingPunct="1"/>
            <a:r>
              <a:rPr lang="en-US" dirty="0" smtClean="0">
                <a:solidFill>
                  <a:srgbClr val="99FFCC"/>
                </a:solidFill>
              </a:rPr>
              <a:t>This document will describe how to utilize these resources in your classroom and provide some curriculum possibilities.</a:t>
            </a:r>
          </a:p>
        </p:txBody>
      </p:sp>
      <p:pic>
        <p:nvPicPr>
          <p:cNvPr id="308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88" y="2586038"/>
            <a:ext cx="21431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2288" y="2581275"/>
            <a:ext cx="2135187"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2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590800"/>
            <a:ext cx="2141538" cy="275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7888" y="2582863"/>
            <a:ext cx="2136775"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7468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Content Placeholder 2"/>
          <p:cNvSpPr>
            <a:spLocks noGrp="1"/>
          </p:cNvSpPr>
          <p:nvPr>
            <p:ph idx="1"/>
          </p:nvPr>
        </p:nvSpPr>
        <p:spPr>
          <a:xfrm>
            <a:off x="152400" y="228600"/>
            <a:ext cx="8763000" cy="5897563"/>
          </a:xfrm>
        </p:spPr>
        <p:txBody>
          <a:bodyPr/>
          <a:lstStyle/>
          <a:p>
            <a:r>
              <a:rPr lang="en-US" dirty="0" smtClean="0">
                <a:solidFill>
                  <a:srgbClr val="FFCC99"/>
                </a:solidFill>
              </a:rPr>
              <a:t>This was a very brief tour.  Please visit the links below to learn more and download detailed previews of the curriculum.</a:t>
            </a:r>
          </a:p>
          <a:p>
            <a:pPr lvl="1"/>
            <a:r>
              <a:rPr lang="en-US" dirty="0" smtClean="0">
                <a:solidFill>
                  <a:srgbClr val="9999FF"/>
                </a:solidFill>
              </a:rPr>
              <a:t>These units take me an extremely busy four years to complete with my middle level students.</a:t>
            </a:r>
          </a:p>
        </p:txBody>
      </p:sp>
      <p:graphicFrame>
        <p:nvGraphicFramePr>
          <p:cNvPr id="5" name="Table 4"/>
          <p:cNvGraphicFramePr>
            <a:graphicFrameLocks noGrp="1"/>
          </p:cNvGraphicFramePr>
          <p:nvPr>
            <p:extLst>
              <p:ext uri="{D42A27DB-BD31-4B8C-83A1-F6EECF244321}">
                <p14:modId xmlns:p14="http://schemas.microsoft.com/office/powerpoint/2010/main" val="2478833117"/>
              </p:ext>
            </p:extLst>
          </p:nvPr>
        </p:nvGraphicFramePr>
        <p:xfrm>
          <a:off x="228600" y="2971800"/>
          <a:ext cx="8763000" cy="2747970"/>
        </p:xfrm>
        <a:graphic>
          <a:graphicData uri="http://schemas.openxmlformats.org/drawingml/2006/table">
            <a:tbl>
              <a:tblPr firstRow="1" bandRow="1">
                <a:tableStyleId>{5C22544A-7EE6-4342-B048-85BDC9FD1C3A}</a:tableStyleId>
              </a:tblPr>
              <a:tblGrid>
                <a:gridCol w="3886200"/>
                <a:gridCol w="4876800"/>
              </a:tblGrid>
              <a:tr h="370710">
                <a:tc>
                  <a:txBody>
                    <a:bodyPr/>
                    <a:lstStyle/>
                    <a:p>
                      <a:r>
                        <a:rPr lang="en-US" sz="1800" dirty="0" smtClean="0"/>
                        <a:t>Earth Science Unit</a:t>
                      </a:r>
                      <a:r>
                        <a:rPr lang="en-US" sz="1800" baseline="0" dirty="0" smtClean="0"/>
                        <a:t> Previews</a:t>
                      </a:r>
                      <a:endParaRPr lang="en-US" sz="1800" dirty="0"/>
                    </a:p>
                  </a:txBody>
                  <a:tcPr marT="45705" marB="45705"/>
                </a:tc>
                <a:tc>
                  <a:txBody>
                    <a:bodyPr/>
                    <a:lstStyle/>
                    <a:p>
                      <a:r>
                        <a:rPr lang="en-US" sz="1800" dirty="0" smtClean="0"/>
                        <a:t>Extended</a:t>
                      </a:r>
                      <a:r>
                        <a:rPr lang="en-US" sz="1800" baseline="0" dirty="0" smtClean="0"/>
                        <a:t> Tour Link and Curriculum Guide</a:t>
                      </a:r>
                      <a:endParaRPr lang="en-US" sz="1800" dirty="0"/>
                    </a:p>
                  </a:txBody>
                  <a:tcPr marT="45705" marB="45705"/>
                </a:tc>
              </a:tr>
              <a:tr h="396209">
                <a:tc>
                  <a:txBody>
                    <a:bodyPr/>
                    <a:lstStyle/>
                    <a:p>
                      <a:r>
                        <a:rPr lang="en-US" sz="1800" dirty="0" smtClean="0"/>
                        <a:t>Geology Topics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Geology Topics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Astronomy Topics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Astronomy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Weather and Climate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Weather and Climate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Soil Science,</a:t>
                      </a:r>
                      <a:r>
                        <a:rPr lang="en-US" sz="1800" baseline="0" dirty="0" smtClean="0"/>
                        <a:t> Weathering, More</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Weathering, Soil Science, Ice Ages, Glaciers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Water</a:t>
                      </a:r>
                      <a:r>
                        <a:rPr lang="en-US" sz="1800" baseline="0" dirty="0" smtClean="0"/>
                        <a:t>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Water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Rivers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Rivers, Lakes, and Water Quality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bl>
          </a:graphicData>
        </a:graphic>
      </p:graphicFrame>
      <p:sp>
        <p:nvSpPr>
          <p:cNvPr id="309277" name="TextBox 1"/>
          <p:cNvSpPr txBox="1">
            <a:spLocks noChangeArrowheads="1"/>
          </p:cNvSpPr>
          <p:nvPr/>
        </p:nvSpPr>
        <p:spPr bwMode="auto">
          <a:xfrm>
            <a:off x="228600" y="58674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None/>
            </a:pPr>
            <a:r>
              <a:rPr lang="en-US" sz="1800" dirty="0"/>
              <a:t>	= Easier 		          = More Difficult                             = Most Difficult</a:t>
            </a:r>
          </a:p>
        </p:txBody>
      </p:sp>
      <p:sp>
        <p:nvSpPr>
          <p:cNvPr id="309278" name="TextBox 2"/>
          <p:cNvSpPr txBox="1">
            <a:spLocks noChangeArrowheads="1"/>
          </p:cNvSpPr>
          <p:nvPr/>
        </p:nvSpPr>
        <p:spPr bwMode="auto">
          <a:xfrm>
            <a:off x="228600" y="6248400"/>
            <a:ext cx="876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None/>
            </a:pPr>
            <a:r>
              <a:rPr lang="en-US" sz="1800" dirty="0"/>
              <a:t>(5</a:t>
            </a:r>
            <a:r>
              <a:rPr lang="en-US" sz="1800" baseline="30000" dirty="0"/>
              <a:t>th</a:t>
            </a:r>
            <a:r>
              <a:rPr lang="en-US" sz="1800" dirty="0"/>
              <a:t> – 7</a:t>
            </a:r>
            <a:r>
              <a:rPr lang="en-US" sz="1800" baseline="30000" dirty="0"/>
              <a:t>th</a:t>
            </a:r>
            <a:r>
              <a:rPr lang="en-US" sz="1800" dirty="0"/>
              <a:t> grade) 	                      (6</a:t>
            </a:r>
            <a:r>
              <a:rPr lang="en-US" sz="1800" baseline="30000" dirty="0"/>
              <a:t>th</a:t>
            </a:r>
            <a:r>
              <a:rPr lang="en-US" sz="1800" dirty="0"/>
              <a:t> – 8</a:t>
            </a:r>
            <a:r>
              <a:rPr lang="en-US" sz="1800" baseline="30000" dirty="0"/>
              <a:t>th</a:t>
            </a:r>
            <a:r>
              <a:rPr lang="en-US" sz="1800" dirty="0"/>
              <a:t> grade)                            (8</a:t>
            </a:r>
            <a:r>
              <a:rPr lang="en-US" sz="1800" baseline="30000" dirty="0"/>
              <a:t>th</a:t>
            </a:r>
            <a:r>
              <a:rPr lang="en-US" sz="1800" dirty="0"/>
              <a:t> – 10</a:t>
            </a:r>
            <a:r>
              <a:rPr lang="en-US" sz="1800" baseline="30000" dirty="0"/>
              <a:t>th</a:t>
            </a:r>
            <a:r>
              <a:rPr lang="en-US" sz="1800" dirty="0"/>
              <a:t> grade)</a:t>
            </a:r>
          </a:p>
        </p:txBody>
      </p:sp>
      <p:sp>
        <p:nvSpPr>
          <p:cNvPr id="4" name="Oval 3"/>
          <p:cNvSpPr/>
          <p:nvPr/>
        </p:nvSpPr>
        <p:spPr>
          <a:xfrm>
            <a:off x="762000" y="5867400"/>
            <a:ext cx="304800" cy="304800"/>
          </a:xfrm>
          <a:prstGeom prst="ellipse">
            <a:avLst/>
          </a:prstGeom>
          <a:solidFill>
            <a:schemeClr val="accent2"/>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124200" y="5867400"/>
            <a:ext cx="4572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68725" y="34163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779838" y="4983163"/>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3779838" y="5353050"/>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775075" y="38354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3779838" y="41910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iamond 9"/>
          <p:cNvSpPr/>
          <p:nvPr/>
        </p:nvSpPr>
        <p:spPr>
          <a:xfrm>
            <a:off x="6611938" y="5829300"/>
            <a:ext cx="381000" cy="4572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3786188" y="46101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794125" y="4610100"/>
            <a:ext cx="277813" cy="25876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762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00706513"/>
              </p:ext>
            </p:extLst>
          </p:nvPr>
        </p:nvGraphicFramePr>
        <p:xfrm>
          <a:off x="152400" y="152400"/>
          <a:ext cx="8763000" cy="1930400"/>
        </p:xfrm>
        <a:graphic>
          <a:graphicData uri="http://schemas.openxmlformats.org/drawingml/2006/table">
            <a:tbl>
              <a:tblPr firstRow="1" bandRow="1">
                <a:tableStyleId>{5C22544A-7EE6-4342-B048-85BDC9FD1C3A}</a:tableStyleId>
              </a:tblPr>
              <a:tblGrid>
                <a:gridCol w="3962400"/>
                <a:gridCol w="4800600"/>
              </a:tblGrid>
              <a:tr h="370840">
                <a:tc>
                  <a:txBody>
                    <a:bodyPr/>
                    <a:lstStyle/>
                    <a:p>
                      <a:r>
                        <a:rPr lang="en-US" dirty="0" smtClean="0"/>
                        <a:t>Physical Science Unit</a:t>
                      </a:r>
                      <a:r>
                        <a:rPr lang="en-US" baseline="0" dirty="0" smtClean="0"/>
                        <a:t> Previews</a:t>
                      </a:r>
                      <a:endParaRPr lang="en-US" dirty="0"/>
                    </a:p>
                  </a:txBody>
                  <a:tcPr/>
                </a:tc>
                <a:tc>
                  <a:txBody>
                    <a:bodyPr/>
                    <a:lstStyle/>
                    <a:p>
                      <a:r>
                        <a:rPr lang="en-US" dirty="0" smtClean="0"/>
                        <a:t>Extended</a:t>
                      </a:r>
                      <a:r>
                        <a:rPr lang="en-US" baseline="0" dirty="0" smtClean="0"/>
                        <a:t> Tour Link and Curriculum Guide</a:t>
                      </a:r>
                      <a:endParaRPr lang="en-US" dirty="0"/>
                    </a:p>
                  </a:txBody>
                  <a:tcPr/>
                </a:tc>
              </a:tr>
              <a:tr h="370840">
                <a:tc>
                  <a:txBody>
                    <a:bodyPr/>
                    <a:lstStyle/>
                    <a:p>
                      <a:r>
                        <a:rPr lang="en-US" dirty="0" smtClean="0"/>
                        <a:t>Science</a:t>
                      </a:r>
                      <a:r>
                        <a:rPr lang="en-US" baseline="0" dirty="0" smtClean="0"/>
                        <a:t> Skills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Science Skills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Motion</a:t>
                      </a:r>
                      <a:r>
                        <a:rPr lang="en-US" baseline="0" dirty="0" smtClean="0"/>
                        <a:t> and Machines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Laws of Motion and Simple Machines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Matter,</a:t>
                      </a:r>
                      <a:r>
                        <a:rPr lang="en-US" baseline="0" dirty="0" smtClean="0"/>
                        <a:t> Energy, </a:t>
                      </a:r>
                      <a:r>
                        <a:rPr lang="en-US" baseline="0" dirty="0" err="1" smtClean="0"/>
                        <a:t>Envs</a:t>
                      </a:r>
                      <a:r>
                        <a:rPr lang="en-US" baseline="0" dirty="0" smtClean="0"/>
                        <a:t>.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Matter, Energy, and the Environment Unit Preview</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Atoms</a:t>
                      </a:r>
                      <a:r>
                        <a:rPr lang="en-US" baseline="0" dirty="0" smtClean="0"/>
                        <a:t> and Periodic Table 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Atoms and Periodic Table of the Elements Unit Preview Link</a:t>
                      </a:r>
                      <a:endParaRPr lang="en-US" sz="1000" dirty="0" smtClean="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98578532"/>
              </p:ext>
            </p:extLst>
          </p:nvPr>
        </p:nvGraphicFramePr>
        <p:xfrm>
          <a:off x="152400" y="2286000"/>
          <a:ext cx="8763000" cy="4348168"/>
        </p:xfrm>
        <a:graphic>
          <a:graphicData uri="http://schemas.openxmlformats.org/drawingml/2006/table">
            <a:tbl>
              <a:tblPr firstRow="1" bandRow="1">
                <a:tableStyleId>{5C22544A-7EE6-4342-B048-85BDC9FD1C3A}</a:tableStyleId>
              </a:tblPr>
              <a:tblGrid>
                <a:gridCol w="3962400"/>
                <a:gridCol w="4800600"/>
              </a:tblGrid>
              <a:tr h="370760">
                <a:tc>
                  <a:txBody>
                    <a:bodyPr/>
                    <a:lstStyle/>
                    <a:p>
                      <a:r>
                        <a:rPr lang="en-US" sz="1800" dirty="0" smtClean="0"/>
                        <a:t>Life Science Unit</a:t>
                      </a:r>
                      <a:r>
                        <a:rPr lang="en-US" sz="1800" baseline="0" dirty="0" smtClean="0"/>
                        <a:t> Previews</a:t>
                      </a:r>
                      <a:endParaRPr lang="en-US" sz="1800" dirty="0"/>
                    </a:p>
                  </a:txBody>
                  <a:tcPr marT="45712" marB="45712"/>
                </a:tc>
                <a:tc>
                  <a:txBody>
                    <a:bodyPr/>
                    <a:lstStyle/>
                    <a:p>
                      <a:r>
                        <a:rPr lang="en-US" sz="1800" dirty="0" smtClean="0"/>
                        <a:t>Extended</a:t>
                      </a:r>
                      <a:r>
                        <a:rPr lang="en-US" sz="1800" baseline="0" dirty="0" smtClean="0"/>
                        <a:t> Tour Link and Curriculum Guide</a:t>
                      </a:r>
                      <a:endParaRPr lang="en-US" sz="1800" dirty="0"/>
                    </a:p>
                  </a:txBody>
                  <a:tcPr marT="45712" marB="45712"/>
                </a:tc>
              </a:tr>
              <a:tr h="396224">
                <a:tc>
                  <a:txBody>
                    <a:bodyPr/>
                    <a:lstStyle/>
                    <a:p>
                      <a:r>
                        <a:rPr lang="en-US" sz="1800" dirty="0" smtClean="0"/>
                        <a:t>Human</a:t>
                      </a:r>
                      <a:r>
                        <a:rPr lang="en-US" sz="1800" baseline="0" dirty="0" smtClean="0"/>
                        <a:t> Body / Health Topics</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Human Body and Health Topics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DNA</a:t>
                      </a:r>
                      <a:r>
                        <a:rPr lang="en-US" sz="1800" baseline="0" dirty="0" smtClean="0"/>
                        <a:t> and Genetics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DNA and Genetics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Cel</a:t>
                      </a:r>
                      <a:r>
                        <a:rPr lang="en-US" sz="1800" baseline="0" dirty="0" smtClean="0"/>
                        <a:t>l Biology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8"/>
                        </a:rPr>
                        <a:t>Cell Biology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Infectious</a:t>
                      </a:r>
                      <a:r>
                        <a:rPr lang="en-US" sz="1800" baseline="0" dirty="0" smtClean="0"/>
                        <a:t> Diseases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9"/>
                        </a:rPr>
                        <a:t>Infectious Diseases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Taxonomy</a:t>
                      </a:r>
                      <a:r>
                        <a:rPr lang="en-US" sz="1800" baseline="0" dirty="0" smtClean="0"/>
                        <a:t> and Classification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0"/>
                        </a:rPr>
                        <a:t>Taxonomy and Classification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Evolution</a:t>
                      </a:r>
                      <a:r>
                        <a:rPr lang="en-US" sz="1800" baseline="0" dirty="0" smtClean="0"/>
                        <a:t> / Natural Selection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1"/>
                        </a:rPr>
                        <a:t>Evolution and Natural Selection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Botany</a:t>
                      </a:r>
                      <a:r>
                        <a:rPr lang="en-US" sz="1800" baseline="0" dirty="0" smtClean="0"/>
                        <a:t> Topics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2"/>
                        </a:rPr>
                        <a:t>Botany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Ecology Feeding Levels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3"/>
                        </a:rPr>
                        <a:t>Ecology Feeding Levels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Ecology Interactions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4"/>
                        </a:rPr>
                        <a:t>Ecology Interactions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411392">
                <a:tc>
                  <a:txBody>
                    <a:bodyPr/>
                    <a:lstStyle/>
                    <a:p>
                      <a:r>
                        <a:rPr lang="en-US" sz="1800" dirty="0" smtClean="0"/>
                        <a:t>Ecology Abiotic Factors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5"/>
                        </a:rPr>
                        <a:t>Ecology Abiotic Factors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bl>
          </a:graphicData>
        </a:graphic>
      </p:graphicFrame>
      <p:sp>
        <p:nvSpPr>
          <p:cNvPr id="6" name="Oval 5"/>
          <p:cNvSpPr/>
          <p:nvPr/>
        </p:nvSpPr>
        <p:spPr>
          <a:xfrm>
            <a:off x="3803650" y="6248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803650" y="5867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803650" y="5486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779838" y="6096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75075" y="27432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iamond 15"/>
          <p:cNvSpPr/>
          <p:nvPr/>
        </p:nvSpPr>
        <p:spPr>
          <a:xfrm>
            <a:off x="3803650" y="9779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iamond 16"/>
          <p:cNvSpPr/>
          <p:nvPr/>
        </p:nvSpPr>
        <p:spPr>
          <a:xfrm>
            <a:off x="3825875" y="13493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iamond 17"/>
          <p:cNvSpPr/>
          <p:nvPr/>
        </p:nvSpPr>
        <p:spPr>
          <a:xfrm>
            <a:off x="3819525" y="16922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iamond 18"/>
          <p:cNvSpPr/>
          <p:nvPr/>
        </p:nvSpPr>
        <p:spPr>
          <a:xfrm>
            <a:off x="3779838" y="4248150"/>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Diamond 19"/>
          <p:cNvSpPr/>
          <p:nvPr/>
        </p:nvSpPr>
        <p:spPr>
          <a:xfrm>
            <a:off x="3786188" y="2743200"/>
            <a:ext cx="257175" cy="3048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3786188" y="4684713"/>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Diamond 21"/>
          <p:cNvSpPr/>
          <p:nvPr/>
        </p:nvSpPr>
        <p:spPr>
          <a:xfrm>
            <a:off x="3806825" y="3059113"/>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iamond 22"/>
          <p:cNvSpPr/>
          <p:nvPr/>
        </p:nvSpPr>
        <p:spPr>
          <a:xfrm>
            <a:off x="3786188" y="35052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iamond 23"/>
          <p:cNvSpPr/>
          <p:nvPr/>
        </p:nvSpPr>
        <p:spPr>
          <a:xfrm>
            <a:off x="3795713" y="3881438"/>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3805238" y="5103813"/>
            <a:ext cx="290512"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803650" y="510381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3790084" y="468471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735075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94" y="2815936"/>
            <a:ext cx="3006305" cy="2867605"/>
          </a:xfrm>
          <a:prstGeom prst="ellipse">
            <a:avLst/>
          </a:prstGeom>
          <a:ln w="63500" cap="rnd">
            <a:solidFill>
              <a:srgbClr val="333333"/>
            </a:solidFill>
          </a:ln>
          <a:effectLst>
            <a:glow rad="165100">
              <a:srgbClr val="FF00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1" name="Rectangle 1"/>
          <p:cNvSpPr>
            <a:spLocks noChangeArrowheads="1"/>
          </p:cNvSpPr>
          <p:nvPr/>
        </p:nvSpPr>
        <p:spPr bwMode="auto">
          <a:xfrm>
            <a:off x="154133" y="5887678"/>
            <a:ext cx="3008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hlinkClick r:id="rId3"/>
              </a:rPr>
              <a:t>Physical Science Curriculum Link</a:t>
            </a:r>
            <a:endParaRPr lang="en-US" sz="1800" dirty="0"/>
          </a:p>
        </p:txBody>
      </p:sp>
      <p:pic>
        <p:nvPicPr>
          <p:cNvPr id="3143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415" y="0"/>
            <a:ext cx="3142833" cy="296805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3" name="Rectangle 2"/>
          <p:cNvSpPr>
            <a:spLocks noChangeArrowheads="1"/>
          </p:cNvSpPr>
          <p:nvPr/>
        </p:nvSpPr>
        <p:spPr bwMode="auto">
          <a:xfrm>
            <a:off x="3233027" y="3200400"/>
            <a:ext cx="259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hlinkClick r:id="rId5"/>
              </a:rPr>
              <a:t>Life Science Curriculum Link</a:t>
            </a:r>
            <a:endParaRPr lang="en-US" sz="1800" dirty="0"/>
          </a:p>
        </p:txBody>
      </p:sp>
      <p:pic>
        <p:nvPicPr>
          <p:cNvPr id="31437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955560"/>
            <a:ext cx="3200400" cy="2932117"/>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5" name="Rectangle 3"/>
          <p:cNvSpPr>
            <a:spLocks noChangeArrowheads="1"/>
          </p:cNvSpPr>
          <p:nvPr/>
        </p:nvSpPr>
        <p:spPr bwMode="auto">
          <a:xfrm>
            <a:off x="6146078" y="6053067"/>
            <a:ext cx="2741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hlinkClick r:id="rId7"/>
              </a:rPr>
              <a:t>Earth Science Curriculum Link</a:t>
            </a:r>
            <a:endParaRPr lang="en-US" sz="1800" dirty="0"/>
          </a:p>
        </p:txBody>
      </p:sp>
      <p:pic>
        <p:nvPicPr>
          <p:cNvPr id="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8701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00B05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00B05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00B05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2000548"/>
          </a:xfrm>
          <a:prstGeom prst="rect">
            <a:avLst/>
          </a:prstGeom>
          <a:noFill/>
        </p:spPr>
        <p:txBody>
          <a:bodyPr wrap="square" rtlCol="0">
            <a:spAutoFit/>
          </a:bodyPr>
          <a:lstStyle/>
          <a:p>
            <a:r>
              <a:rPr lang="en-US" sz="1800" dirty="0">
                <a:hlinkClick r:id="rId2"/>
              </a:rPr>
              <a:t>Life Science Curriculum Link</a:t>
            </a:r>
            <a:endParaRPr lang="en-US" sz="1800" dirty="0"/>
          </a:p>
          <a:p>
            <a:endParaRPr lang="en-US" dirty="0"/>
          </a:p>
        </p:txBody>
      </p:sp>
      <p:sp>
        <p:nvSpPr>
          <p:cNvPr id="12" name="TextBox 11"/>
          <p:cNvSpPr txBox="1"/>
          <p:nvPr/>
        </p:nvSpPr>
        <p:spPr>
          <a:xfrm>
            <a:off x="4495799" y="3124200"/>
            <a:ext cx="4287983" cy="4493538"/>
          </a:xfrm>
          <a:prstGeom prst="rect">
            <a:avLst/>
          </a:prstGeom>
          <a:noFill/>
        </p:spPr>
        <p:txBody>
          <a:bodyPr wrap="square" rtlCol="0">
            <a:spAutoFit/>
          </a:bodyPr>
          <a:lstStyle/>
          <a:p>
            <a:r>
              <a:rPr lang="en-US" sz="1800" dirty="0" smtClean="0">
                <a:solidFill>
                  <a:srgbClr val="99FFCC"/>
                </a:solidFill>
              </a:rPr>
              <a:t>Cellular Biology Unit</a:t>
            </a:r>
          </a:p>
          <a:p>
            <a:pPr eaLnBrk="1" hangingPunct="1"/>
            <a:r>
              <a:rPr lang="en-US" sz="1200" dirty="0">
                <a:hlinkClick r:id="rId3"/>
              </a:rPr>
              <a:t>Introduction to Cells, Cell History, Cheek and Onion Cell Lab, Cell </a:t>
            </a:r>
          </a:p>
          <a:p>
            <a:pPr eaLnBrk="1" hangingPunct="1"/>
            <a:r>
              <a:rPr lang="en-US" sz="1200" dirty="0">
                <a:hlinkClick r:id="rId3"/>
              </a:rPr>
              <a:t>Theory Lesson Bundle</a:t>
            </a:r>
            <a:endParaRPr lang="en-US" sz="1200" dirty="0"/>
          </a:p>
          <a:p>
            <a:pPr eaLnBrk="1" hangingPunct="1"/>
            <a:r>
              <a:rPr lang="en-US" sz="1200" dirty="0">
                <a:hlinkClick r:id="rId4"/>
              </a:rPr>
              <a:t>Cell Review Game</a:t>
            </a:r>
            <a:endParaRPr lang="en-US" sz="1200" dirty="0"/>
          </a:p>
          <a:p>
            <a:pPr eaLnBrk="1" hangingPunct="1"/>
            <a:r>
              <a:rPr lang="fr-FR" sz="1200" dirty="0" err="1">
                <a:hlinkClick r:id="rId5"/>
              </a:rPr>
              <a:t>Cell</a:t>
            </a:r>
            <a:r>
              <a:rPr lang="fr-FR" sz="1200" dirty="0">
                <a:hlinkClick r:id="rId5"/>
              </a:rPr>
              <a:t> Transport </a:t>
            </a:r>
            <a:r>
              <a:rPr lang="fr-FR" sz="1200" dirty="0" err="1">
                <a:hlinkClick r:id="rId5"/>
              </a:rPr>
              <a:t>Lesson</a:t>
            </a:r>
            <a:r>
              <a:rPr lang="fr-FR" sz="1200" dirty="0">
                <a:hlinkClick r:id="rId5"/>
              </a:rPr>
              <a:t> Bundle, </a:t>
            </a:r>
            <a:r>
              <a:rPr lang="fr-FR" sz="1200" dirty="0" err="1">
                <a:hlinkClick r:id="rId5"/>
              </a:rPr>
              <a:t>Osmosis</a:t>
            </a:r>
            <a:r>
              <a:rPr lang="fr-FR" sz="1200" dirty="0">
                <a:hlinkClick r:id="rId5"/>
              </a:rPr>
              <a:t>, Diffusion, Active Transport</a:t>
            </a:r>
            <a:endParaRPr lang="fr-FR" sz="1200" dirty="0"/>
          </a:p>
          <a:p>
            <a:pPr eaLnBrk="1" hangingPunct="1"/>
            <a:r>
              <a:rPr lang="en-US" sz="1200" dirty="0">
                <a:hlinkClick r:id="rId6"/>
              </a:rPr>
              <a:t>Cell Transport Review Game</a:t>
            </a:r>
            <a:endParaRPr lang="en-US" sz="1200" dirty="0"/>
          </a:p>
          <a:p>
            <a:pPr eaLnBrk="1" hangingPunct="1"/>
            <a:r>
              <a:rPr lang="en-US" sz="1200" dirty="0">
                <a:hlinkClick r:id="rId7"/>
              </a:rPr>
              <a:t>Characteristics of Life Lesson</a:t>
            </a:r>
            <a:endParaRPr lang="en-US" sz="1200" dirty="0"/>
          </a:p>
          <a:p>
            <a:pPr eaLnBrk="1" hangingPunct="1"/>
            <a:r>
              <a:rPr lang="en-US" sz="1200" dirty="0">
                <a:hlinkClick r:id="rId8"/>
              </a:rPr>
              <a:t>Cellular Organelles Lesson Bundle</a:t>
            </a:r>
            <a:endParaRPr lang="en-US" sz="1200" dirty="0"/>
          </a:p>
          <a:p>
            <a:pPr eaLnBrk="1" hangingPunct="1"/>
            <a:r>
              <a:rPr lang="en-US" sz="1200" dirty="0">
                <a:hlinkClick r:id="rId9"/>
              </a:rPr>
              <a:t>Cellular Organelles Visual Quiz</a:t>
            </a:r>
            <a:endParaRPr lang="en-US" sz="1200" dirty="0"/>
          </a:p>
          <a:p>
            <a:pPr eaLnBrk="1" hangingPunct="1"/>
            <a:r>
              <a:rPr lang="en-US" sz="1200" dirty="0">
                <a:hlinkClick r:id="rId10"/>
              </a:rPr>
              <a:t>Cellular Organelles Review Game</a:t>
            </a:r>
            <a:endParaRPr lang="en-US" sz="1200" dirty="0"/>
          </a:p>
          <a:p>
            <a:pPr eaLnBrk="1" hangingPunct="1"/>
            <a:r>
              <a:rPr lang="en-US" sz="1200" dirty="0">
                <a:hlinkClick r:id="rId11"/>
              </a:rPr>
              <a:t>Cell Unit Crossword Puzzle</a:t>
            </a:r>
            <a:endParaRPr lang="en-US" sz="1200" dirty="0"/>
          </a:p>
          <a:p>
            <a:pPr eaLnBrk="1" hangingPunct="1"/>
            <a:r>
              <a:rPr lang="en-US" sz="1200" dirty="0">
                <a:hlinkClick r:id="rId12"/>
              </a:rPr>
              <a:t>Cell Unit Flash Cards</a:t>
            </a:r>
            <a:endParaRPr lang="en-US" sz="1200" dirty="0"/>
          </a:p>
          <a:p>
            <a:pPr eaLnBrk="1" hangingPunct="1"/>
            <a:r>
              <a:rPr lang="en-US" sz="1200" dirty="0">
                <a:hlinkClick r:id="rId13"/>
              </a:rPr>
              <a:t>Cellular Biology Unit Preview, Homework Bundle, Unit Notes, more</a:t>
            </a:r>
            <a:endParaRPr lang="en-US" sz="1200" dirty="0">
              <a:solidFill>
                <a:srgbClr val="FFFF99"/>
              </a:solidFill>
            </a:endParaRPr>
          </a:p>
          <a:p>
            <a:endParaRPr lang="en-US" dirty="0"/>
          </a:p>
        </p:txBody>
      </p:sp>
      <p:sp>
        <p:nvSpPr>
          <p:cNvPr id="14" name="TextBox 13"/>
          <p:cNvSpPr txBox="1"/>
          <p:nvPr/>
        </p:nvSpPr>
        <p:spPr>
          <a:xfrm>
            <a:off x="4191000" y="783265"/>
            <a:ext cx="4010891" cy="2031325"/>
          </a:xfrm>
          <a:prstGeom prst="rect">
            <a:avLst/>
          </a:prstGeom>
          <a:noFill/>
        </p:spPr>
        <p:txBody>
          <a:bodyPr wrap="square" rtlCol="0">
            <a:spAutoFit/>
          </a:bodyPr>
          <a:lstStyle/>
          <a:p>
            <a:r>
              <a:rPr lang="en-US" sz="1800" dirty="0" smtClean="0">
                <a:solidFill>
                  <a:srgbClr val="99FFCC"/>
                </a:solidFill>
              </a:rPr>
              <a:t>DNA and Genetics Unit</a:t>
            </a:r>
          </a:p>
          <a:p>
            <a:r>
              <a:rPr lang="en-US" sz="1200" dirty="0">
                <a:hlinkClick r:id="rId14"/>
              </a:rPr>
              <a:t>DNA Lesson Bundle</a:t>
            </a:r>
            <a:endParaRPr lang="en-US" sz="1200" dirty="0"/>
          </a:p>
          <a:p>
            <a:r>
              <a:rPr lang="en-US" sz="1200" dirty="0">
                <a:hlinkClick r:id="rId15"/>
              </a:rPr>
              <a:t>DNA Lesson Review Game</a:t>
            </a:r>
            <a:endParaRPr lang="en-US" sz="1200" dirty="0"/>
          </a:p>
          <a:p>
            <a:r>
              <a:rPr lang="en-US" sz="1200" dirty="0">
                <a:hlinkClick r:id="rId16"/>
              </a:rPr>
              <a:t>DNA Crossword Puzzle</a:t>
            </a:r>
            <a:endParaRPr lang="en-US" sz="1200" dirty="0"/>
          </a:p>
          <a:p>
            <a:r>
              <a:rPr lang="en-US" sz="1200" dirty="0">
                <a:hlinkClick r:id="rId17"/>
              </a:rPr>
              <a:t>Cell Division, Mitosis and Meiosis Lesson Bundle</a:t>
            </a:r>
            <a:endParaRPr lang="en-US" sz="1200" dirty="0"/>
          </a:p>
          <a:p>
            <a:r>
              <a:rPr lang="en-US" sz="1200" dirty="0">
                <a:hlinkClick r:id="rId18"/>
              </a:rPr>
              <a:t>Cell Division Review Game</a:t>
            </a:r>
            <a:endParaRPr lang="en-US" sz="1200" dirty="0"/>
          </a:p>
          <a:p>
            <a:r>
              <a:rPr lang="en-US" sz="1200" dirty="0">
                <a:hlinkClick r:id="rId19"/>
              </a:rPr>
              <a:t>Mitosis and Meiosis Crossword Puzzle</a:t>
            </a:r>
            <a:endParaRPr lang="en-US" sz="1200" dirty="0"/>
          </a:p>
          <a:p>
            <a:r>
              <a:rPr lang="en-US" sz="1200" dirty="0">
                <a:hlinkClick r:id="rId20"/>
              </a:rPr>
              <a:t>Genetics Lesson Bundle</a:t>
            </a:r>
            <a:endParaRPr lang="en-US" sz="1200" dirty="0"/>
          </a:p>
          <a:p>
            <a:r>
              <a:rPr lang="en-US" sz="1200" dirty="0">
                <a:hlinkClick r:id="rId21"/>
              </a:rPr>
              <a:t>DNA and Genetics Crossword Puzzle</a:t>
            </a:r>
            <a:endParaRPr lang="en-US" sz="1200" dirty="0"/>
          </a:p>
          <a:p>
            <a:r>
              <a:rPr lang="en-US" sz="1200" dirty="0">
                <a:hlinkClick r:id="rId22"/>
              </a:rPr>
              <a:t>Genetics Review </a:t>
            </a:r>
            <a:r>
              <a:rPr lang="en-US" sz="1200" dirty="0" smtClean="0">
                <a:hlinkClick r:id="rId22"/>
              </a:rPr>
              <a:t>Game</a:t>
            </a:r>
            <a:endParaRPr lang="en-US" sz="1200" dirty="0"/>
          </a:p>
        </p:txBody>
      </p:sp>
      <p:sp>
        <p:nvSpPr>
          <p:cNvPr id="15" name="TextBox 14"/>
          <p:cNvSpPr txBox="1"/>
          <p:nvPr/>
        </p:nvSpPr>
        <p:spPr>
          <a:xfrm>
            <a:off x="294408" y="762000"/>
            <a:ext cx="4201391" cy="6217087"/>
          </a:xfrm>
          <a:prstGeom prst="rect">
            <a:avLst/>
          </a:prstGeom>
          <a:noFill/>
        </p:spPr>
        <p:txBody>
          <a:bodyPr wrap="square" rtlCol="0">
            <a:spAutoFit/>
          </a:bodyPr>
          <a:lstStyle/>
          <a:p>
            <a:r>
              <a:rPr lang="en-US" sz="1800" dirty="0" smtClean="0">
                <a:solidFill>
                  <a:srgbClr val="99FFCC"/>
                </a:solidFill>
              </a:rPr>
              <a:t>Human Body Systems and Health Topics Unit</a:t>
            </a:r>
          </a:p>
          <a:p>
            <a:r>
              <a:rPr lang="en-US" sz="1200" dirty="0">
                <a:hlinkClick r:id="rId23"/>
              </a:rPr>
              <a:t>Anatomy Intro, Levels of Biological Organization Lesson Bundle</a:t>
            </a:r>
            <a:endParaRPr lang="en-US" sz="1200" dirty="0"/>
          </a:p>
          <a:p>
            <a:r>
              <a:rPr lang="en-US" sz="1200" dirty="0">
                <a:hlinkClick r:id="rId24"/>
              </a:rPr>
              <a:t>Skeletal System Lesson Bundle</a:t>
            </a:r>
            <a:endParaRPr lang="en-US" sz="1200" dirty="0"/>
          </a:p>
          <a:p>
            <a:r>
              <a:rPr lang="en-US" sz="1200" dirty="0">
                <a:hlinkClick r:id="rId25"/>
              </a:rPr>
              <a:t>Muscular System Lesson Bundle</a:t>
            </a:r>
            <a:endParaRPr lang="en-US" sz="1200" dirty="0"/>
          </a:p>
          <a:p>
            <a:r>
              <a:rPr lang="en-US" sz="1200" dirty="0">
                <a:hlinkClick r:id="rId26"/>
              </a:rPr>
              <a:t>Anatomy Intro, Skeletal, Muscular System Review Game</a:t>
            </a:r>
            <a:endParaRPr lang="en-US" sz="1200" dirty="0"/>
          </a:p>
          <a:p>
            <a:r>
              <a:rPr lang="en-US" sz="1200" dirty="0">
                <a:hlinkClick r:id="rId27"/>
              </a:rPr>
              <a:t>Healthy Eating, Molecules of Life Lesson Bundle</a:t>
            </a:r>
            <a:endParaRPr lang="en-US" sz="1200" dirty="0"/>
          </a:p>
          <a:p>
            <a:r>
              <a:rPr lang="en-US" sz="1200" dirty="0">
                <a:hlinkClick r:id="rId28"/>
              </a:rPr>
              <a:t>Obesity, Dangers of Fast Food, Eating Disorders</a:t>
            </a:r>
            <a:endParaRPr lang="en-US" sz="1200" dirty="0"/>
          </a:p>
          <a:p>
            <a:r>
              <a:rPr lang="en-US" sz="1200" dirty="0">
                <a:hlinkClick r:id="rId29"/>
              </a:rPr>
              <a:t>Healthy Eating and Living Review Game</a:t>
            </a:r>
            <a:endParaRPr lang="en-US" sz="1200" dirty="0"/>
          </a:p>
          <a:p>
            <a:r>
              <a:rPr lang="en-US" sz="1200" dirty="0">
                <a:hlinkClick r:id="rId30"/>
              </a:rPr>
              <a:t>Eating Disorders, Anabolic Steroids</a:t>
            </a:r>
            <a:endParaRPr lang="en-US" sz="1200" dirty="0"/>
          </a:p>
          <a:p>
            <a:r>
              <a:rPr lang="en-US" sz="1200" dirty="0">
                <a:hlinkClick r:id="rId31"/>
              </a:rPr>
              <a:t>Digestive System Lesson Bundle</a:t>
            </a:r>
            <a:endParaRPr lang="en-US" sz="1200" dirty="0"/>
          </a:p>
          <a:p>
            <a:r>
              <a:rPr lang="en-US" sz="1200" dirty="0">
                <a:hlinkClick r:id="rId32"/>
              </a:rPr>
              <a:t>Circulatory System and Respiratory System Lesson Bundle</a:t>
            </a:r>
            <a:endParaRPr lang="en-US" sz="1200" dirty="0"/>
          </a:p>
          <a:p>
            <a:r>
              <a:rPr lang="en-US" sz="1200" dirty="0">
                <a:hlinkClick r:id="rId33"/>
              </a:rPr>
              <a:t>Anti-Tobacco, Dangers of Smoking Lesson Bundle</a:t>
            </a:r>
            <a:endParaRPr lang="en-US" sz="1200" dirty="0"/>
          </a:p>
          <a:p>
            <a:r>
              <a:rPr lang="en-US" sz="1200" dirty="0">
                <a:hlinkClick r:id="rId34"/>
              </a:rPr>
              <a:t>Circulatory and Respiratory System Review </a:t>
            </a:r>
            <a:r>
              <a:rPr lang="en-US" sz="1200" dirty="0" smtClean="0">
                <a:hlinkClick r:id="rId34"/>
              </a:rPr>
              <a:t>Game</a:t>
            </a:r>
            <a:endParaRPr lang="en-US" sz="1200" dirty="0" smtClean="0"/>
          </a:p>
          <a:p>
            <a:r>
              <a:rPr lang="en-US" sz="1200" dirty="0">
                <a:hlinkClick r:id="rId35"/>
              </a:rPr>
              <a:t>Excretory System Lesson Bundle</a:t>
            </a:r>
            <a:endParaRPr lang="en-US" sz="1200" dirty="0"/>
          </a:p>
          <a:p>
            <a:r>
              <a:rPr lang="en-US" sz="1200" dirty="0">
                <a:hlinkClick r:id="rId36"/>
              </a:rPr>
              <a:t>Nervous System Lesson Bundle</a:t>
            </a:r>
            <a:endParaRPr lang="en-US" sz="1200" dirty="0"/>
          </a:p>
          <a:p>
            <a:r>
              <a:rPr lang="en-US" sz="1200" dirty="0">
                <a:hlinkClick r:id="rId37"/>
              </a:rPr>
              <a:t>Nervous System Review Game</a:t>
            </a:r>
            <a:endParaRPr lang="en-US" sz="1200" dirty="0"/>
          </a:p>
          <a:p>
            <a:r>
              <a:rPr lang="en-US" sz="1200" dirty="0">
                <a:hlinkClick r:id="rId38"/>
              </a:rPr>
              <a:t>Endocrine System Lesson Bundle, Puberty, Hormones</a:t>
            </a:r>
            <a:endParaRPr lang="en-US" sz="1200" dirty="0"/>
          </a:p>
          <a:p>
            <a:r>
              <a:rPr lang="en-US" sz="1200" dirty="0">
                <a:hlinkClick r:id="rId39"/>
              </a:rPr>
              <a:t>Human Reproductive Lesson Bundle, Fertilization</a:t>
            </a:r>
            <a:endParaRPr lang="en-US" sz="1200" dirty="0"/>
          </a:p>
          <a:p>
            <a:r>
              <a:rPr lang="en-US" sz="1200" dirty="0">
                <a:hlinkClick r:id="rId40"/>
              </a:rPr>
              <a:t>Endocrine and Reproductive System Review Game </a:t>
            </a:r>
            <a:endParaRPr lang="en-US" sz="1200" dirty="0"/>
          </a:p>
          <a:p>
            <a:r>
              <a:rPr lang="en-US" sz="1200" dirty="0">
                <a:hlinkClick r:id="rId41"/>
              </a:rPr>
              <a:t>Immune System, HIV, AIDS, STD's Lesson Bundle</a:t>
            </a:r>
            <a:endParaRPr lang="en-US" sz="1200" dirty="0"/>
          </a:p>
          <a:p>
            <a:r>
              <a:rPr lang="en-US" sz="1200" dirty="0">
                <a:hlinkClick r:id="rId42"/>
              </a:rPr>
              <a:t>Immune System, HIV, AIDS, STD's Review Game</a:t>
            </a:r>
            <a:endParaRPr lang="en-US" sz="1200" dirty="0"/>
          </a:p>
          <a:p>
            <a:r>
              <a:rPr lang="en-US" sz="1200" dirty="0">
                <a:hlinkClick r:id="rId43"/>
              </a:rPr>
              <a:t>Anatomy Crossword Puzzle</a:t>
            </a:r>
            <a:endParaRPr lang="en-US" sz="1200" dirty="0"/>
          </a:p>
          <a:p>
            <a:endParaRPr lang="en-US" sz="1000" dirty="0"/>
          </a:p>
          <a:p>
            <a:endParaRPr lang="en-US" dirty="0"/>
          </a:p>
        </p:txBody>
      </p:sp>
      <p:pic>
        <p:nvPicPr>
          <p:cNvPr id="16" name="Picture 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010400" y="76200"/>
            <a:ext cx="2057400" cy="167640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7" name="Picture 16"/>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998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3750955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HOUSE</a:t>
                      </a:r>
                      <a:r>
                        <a:rPr lang="en-US" baseline="0" dirty="0" smtClean="0"/>
                        <a:t> OF</a:t>
                      </a:r>
                      <a:br>
                        <a:rPr lang="en-US" baseline="0" dirty="0" smtClean="0"/>
                      </a:br>
                      <a:r>
                        <a:rPr lang="en-US" baseline="0" dirty="0" smtClean="0"/>
                        <a:t>CARDS</a:t>
                      </a:r>
                      <a:endParaRPr lang="en-US" dirty="0"/>
                    </a:p>
                  </a:txBody>
                  <a:tcPr>
                    <a:noFill/>
                  </a:tcPr>
                </a:tc>
                <a:tc>
                  <a:txBody>
                    <a:bodyPr/>
                    <a:lstStyle/>
                    <a:p>
                      <a:pPr algn="ctr"/>
                      <a:r>
                        <a:rPr lang="en-US" dirty="0" smtClean="0"/>
                        <a:t>SNEAK</a:t>
                      </a:r>
                      <a:r>
                        <a:rPr lang="en-US" baseline="0" dirty="0" smtClean="0"/>
                        <a:t> PEEK</a:t>
                      </a:r>
                      <a:endParaRPr lang="en-US" dirty="0"/>
                    </a:p>
                  </a:txBody>
                  <a:tcPr>
                    <a:noFill/>
                  </a:tcPr>
                </a:tc>
                <a:tc>
                  <a:txBody>
                    <a:bodyPr/>
                    <a:lstStyle/>
                    <a:p>
                      <a:pPr algn="ctr"/>
                      <a:r>
                        <a:rPr lang="en-US" dirty="0" smtClean="0"/>
                        <a:t>SIMON </a:t>
                      </a:r>
                      <a:br>
                        <a:rPr lang="en-US" dirty="0" smtClean="0"/>
                      </a:br>
                      <a:r>
                        <a:rPr lang="en-US" dirty="0" smtClean="0"/>
                        <a:t>SAYS</a:t>
                      </a:r>
                    </a:p>
                  </a:txBody>
                  <a:tcPr>
                    <a:noFill/>
                  </a:tcPr>
                </a:tc>
                <a:tc>
                  <a:txBody>
                    <a:bodyPr/>
                    <a:lstStyle/>
                    <a:p>
                      <a:pPr algn="ctr"/>
                      <a:r>
                        <a:rPr lang="en-US" baseline="0" dirty="0" smtClean="0"/>
                        <a:t>HELPING HAND?</a:t>
                      </a:r>
                      <a:br>
                        <a:rPr lang="en-US" baseline="0" dirty="0" smtClean="0"/>
                      </a:br>
                      <a:endParaRPr lang="en-US" dirty="0"/>
                    </a:p>
                  </a:txBody>
                  <a:tcPr>
                    <a:noFill/>
                  </a:tcPr>
                </a:tc>
                <a:tc>
                  <a:txBody>
                    <a:bodyPr/>
                    <a:lstStyle/>
                    <a:p>
                      <a:pPr algn="ctr"/>
                      <a:r>
                        <a:rPr lang="en-US" dirty="0" smtClean="0"/>
                        <a:t>-Bonus-</a:t>
                      </a:r>
                    </a:p>
                    <a:p>
                      <a:pPr algn="ctr"/>
                      <a:r>
                        <a:rPr lang="en-US" dirty="0" smtClean="0"/>
                        <a:t>MIX</a:t>
                      </a:r>
                      <a:r>
                        <a:rPr lang="en-US" baseline="0" dirty="0" smtClean="0"/>
                        <a:t> UP</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0909524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00B05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00B05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00B05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923330"/>
          </a:xfrm>
          <a:prstGeom prst="rect">
            <a:avLst/>
          </a:prstGeom>
          <a:noFill/>
        </p:spPr>
        <p:txBody>
          <a:bodyPr wrap="square" rtlCol="0">
            <a:spAutoFit/>
          </a:bodyPr>
          <a:lstStyle/>
          <a:p>
            <a:r>
              <a:rPr lang="en-US" sz="1800" dirty="0">
                <a:hlinkClick r:id="rId2"/>
              </a:rPr>
              <a:t>Life Science Curriculum Link</a:t>
            </a:r>
            <a:endParaRPr lang="en-US" sz="1800" dirty="0"/>
          </a:p>
          <a:p>
            <a:endParaRPr lang="en-US" sz="1800" dirty="0"/>
          </a:p>
        </p:txBody>
      </p:sp>
      <p:sp>
        <p:nvSpPr>
          <p:cNvPr id="13" name="TextBox 12"/>
          <p:cNvSpPr txBox="1"/>
          <p:nvPr/>
        </p:nvSpPr>
        <p:spPr>
          <a:xfrm>
            <a:off x="342898" y="775855"/>
            <a:ext cx="3009902" cy="3213187"/>
          </a:xfrm>
          <a:prstGeom prst="rect">
            <a:avLst/>
          </a:prstGeom>
          <a:noFill/>
        </p:spPr>
        <p:txBody>
          <a:bodyPr wrap="square" rtlCol="0">
            <a:spAutoFit/>
          </a:bodyPr>
          <a:lstStyle/>
          <a:p>
            <a:r>
              <a:rPr lang="en-US" sz="1800" dirty="0" smtClean="0">
                <a:solidFill>
                  <a:srgbClr val="99FFCC"/>
                </a:solidFill>
              </a:rPr>
              <a:t>Infectious Diseases Unit</a:t>
            </a:r>
          </a:p>
          <a:p>
            <a:pPr eaLnBrk="1" hangingPunct="1"/>
            <a:r>
              <a:rPr lang="en-US" sz="1200" dirty="0">
                <a:hlinkClick r:id="rId3"/>
              </a:rPr>
              <a:t>Infectious Diseases Unit Intro and Virus Lesson Bundle</a:t>
            </a:r>
            <a:endParaRPr lang="en-US" sz="1200" dirty="0"/>
          </a:p>
          <a:p>
            <a:pPr eaLnBrk="1" hangingPunct="1"/>
            <a:r>
              <a:rPr lang="en-US" sz="1200" dirty="0">
                <a:hlinkClick r:id="rId4"/>
              </a:rPr>
              <a:t>Virus Lesson Review Game</a:t>
            </a:r>
            <a:endParaRPr lang="en-US" sz="1200" dirty="0"/>
          </a:p>
          <a:p>
            <a:pPr eaLnBrk="1" hangingPunct="1"/>
            <a:r>
              <a:rPr lang="en-US" sz="1200" dirty="0">
                <a:hlinkClick r:id="rId5"/>
              </a:rPr>
              <a:t>Bacteria Lesson Bundle</a:t>
            </a:r>
            <a:endParaRPr lang="en-US" sz="1200" dirty="0"/>
          </a:p>
          <a:p>
            <a:pPr eaLnBrk="1" hangingPunct="1"/>
            <a:r>
              <a:rPr lang="en-US" sz="1200" dirty="0">
                <a:hlinkClick r:id="rId6"/>
              </a:rPr>
              <a:t>Bacteria Review Game</a:t>
            </a:r>
            <a:endParaRPr lang="en-US" sz="1200" dirty="0"/>
          </a:p>
          <a:p>
            <a:pPr eaLnBrk="1" hangingPunct="1"/>
            <a:r>
              <a:rPr lang="en-US" sz="1200" dirty="0">
                <a:hlinkClick r:id="rId7"/>
              </a:rPr>
              <a:t>Parasites Lesson Bundle</a:t>
            </a:r>
            <a:endParaRPr lang="en-US" sz="1200" dirty="0"/>
          </a:p>
          <a:p>
            <a:pPr eaLnBrk="1" hangingPunct="1"/>
            <a:r>
              <a:rPr lang="en-US" sz="1200" dirty="0">
                <a:hlinkClick r:id="rId8"/>
              </a:rPr>
              <a:t>Immune System, HIV, AIDS, STD's Lesson Bundle</a:t>
            </a:r>
            <a:endParaRPr lang="en-US" sz="1200" dirty="0"/>
          </a:p>
          <a:p>
            <a:pPr eaLnBrk="1" hangingPunct="1"/>
            <a:r>
              <a:rPr lang="en-US" sz="1200" dirty="0">
                <a:hlinkClick r:id="rId9"/>
              </a:rPr>
              <a:t>Infectious Diseases Unit Crossword Puzzle</a:t>
            </a:r>
            <a:endParaRPr lang="en-US" sz="1200" dirty="0"/>
          </a:p>
          <a:p>
            <a:pPr eaLnBrk="1" hangingPunct="1"/>
            <a:r>
              <a:rPr lang="en-US" sz="1200" dirty="0">
                <a:hlinkClick r:id="rId10"/>
              </a:rPr>
              <a:t>Immune System, HIV, AIDS, STD's Review Game</a:t>
            </a:r>
            <a:endParaRPr lang="en-US" sz="1200" dirty="0"/>
          </a:p>
          <a:p>
            <a:endParaRPr lang="en-US" sz="1800" dirty="0"/>
          </a:p>
        </p:txBody>
      </p:sp>
      <p:pic>
        <p:nvPicPr>
          <p:cNvPr id="16"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0400" y="76200"/>
            <a:ext cx="2057400" cy="167640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55303" y="3638177"/>
            <a:ext cx="4533902" cy="3323987"/>
          </a:xfrm>
          <a:prstGeom prst="rect">
            <a:avLst/>
          </a:prstGeom>
          <a:noFill/>
        </p:spPr>
        <p:txBody>
          <a:bodyPr wrap="square" rtlCol="0">
            <a:spAutoFit/>
          </a:bodyPr>
          <a:lstStyle/>
          <a:p>
            <a:r>
              <a:rPr lang="en-US" sz="1800" dirty="0" smtClean="0">
                <a:solidFill>
                  <a:srgbClr val="99FFCC"/>
                </a:solidFill>
              </a:rPr>
              <a:t>Taxonomy and Classification Unit</a:t>
            </a:r>
          </a:p>
          <a:p>
            <a:pPr eaLnBrk="1" hangingPunct="1"/>
            <a:r>
              <a:rPr lang="en-US" sz="1000" dirty="0">
                <a:hlinkClick r:id="rId12"/>
              </a:rPr>
              <a:t>Taxonomy and Classification Lesson Bundle</a:t>
            </a:r>
            <a:endParaRPr lang="en-US" sz="1000" dirty="0"/>
          </a:p>
          <a:p>
            <a:pPr eaLnBrk="1" hangingPunct="1"/>
            <a:r>
              <a:rPr lang="en-US" sz="1000" dirty="0">
                <a:hlinkClick r:id="rId13"/>
              </a:rPr>
              <a:t>Taxonomy and Classification Review Game</a:t>
            </a:r>
            <a:endParaRPr lang="en-US" sz="1000" dirty="0"/>
          </a:p>
          <a:p>
            <a:pPr eaLnBrk="1" hangingPunct="1"/>
            <a:r>
              <a:rPr lang="en-US" sz="1000" dirty="0">
                <a:hlinkClick r:id="rId5"/>
              </a:rPr>
              <a:t>Bacteria Lesson Bundle</a:t>
            </a:r>
            <a:endParaRPr lang="en-US" sz="1000" dirty="0"/>
          </a:p>
          <a:p>
            <a:pPr eaLnBrk="1" hangingPunct="1"/>
            <a:r>
              <a:rPr lang="en-US" sz="1000" dirty="0">
                <a:hlinkClick r:id="rId6"/>
              </a:rPr>
              <a:t>Bacteria Review Game</a:t>
            </a:r>
            <a:endParaRPr lang="en-US" sz="1000" dirty="0"/>
          </a:p>
          <a:p>
            <a:pPr eaLnBrk="1" hangingPunct="1"/>
            <a:r>
              <a:rPr lang="en-US" sz="1000" dirty="0">
                <a:hlinkClick r:id="rId14"/>
              </a:rPr>
              <a:t>Kingdom Protista Lesson Bundle</a:t>
            </a:r>
            <a:endParaRPr lang="en-US" sz="1000" dirty="0"/>
          </a:p>
          <a:p>
            <a:pPr eaLnBrk="1" hangingPunct="1"/>
            <a:r>
              <a:rPr lang="en-US" sz="1000" dirty="0">
                <a:hlinkClick r:id="rId15"/>
              </a:rPr>
              <a:t>Kingdom Animal Lesson Bundle</a:t>
            </a:r>
            <a:endParaRPr lang="en-US" sz="1000" dirty="0"/>
          </a:p>
          <a:p>
            <a:pPr eaLnBrk="1" hangingPunct="1"/>
            <a:r>
              <a:rPr lang="en-US" sz="1000" dirty="0">
                <a:hlinkClick r:id="rId16"/>
              </a:rPr>
              <a:t>Animal </a:t>
            </a:r>
            <a:r>
              <a:rPr lang="en-US" sz="1000" dirty="0" err="1">
                <a:hlinkClick r:id="rId16"/>
              </a:rPr>
              <a:t>Phylums</a:t>
            </a:r>
            <a:r>
              <a:rPr lang="en-US" sz="1000" dirty="0">
                <a:hlinkClick r:id="rId16"/>
              </a:rPr>
              <a:t> Visual Quiz</a:t>
            </a:r>
            <a:endParaRPr lang="en-US" sz="1000" dirty="0"/>
          </a:p>
          <a:p>
            <a:pPr eaLnBrk="1" hangingPunct="1"/>
            <a:r>
              <a:rPr lang="en-US" sz="1000" dirty="0">
                <a:hlinkClick r:id="rId17"/>
              </a:rPr>
              <a:t>Class Mammalia Lesson Bundle</a:t>
            </a:r>
            <a:endParaRPr lang="en-US" sz="1000" dirty="0"/>
          </a:p>
          <a:p>
            <a:pPr eaLnBrk="1" hangingPunct="1"/>
            <a:r>
              <a:rPr lang="en-US" sz="1000" dirty="0">
                <a:hlinkClick r:id="rId18"/>
              </a:rPr>
              <a:t>Kingdom </a:t>
            </a:r>
            <a:r>
              <a:rPr lang="en-US" sz="1000" dirty="0" err="1">
                <a:hlinkClick r:id="rId18"/>
              </a:rPr>
              <a:t>Animalia</a:t>
            </a:r>
            <a:r>
              <a:rPr lang="en-US" sz="1000" dirty="0">
                <a:hlinkClick r:id="rId18"/>
              </a:rPr>
              <a:t> Review Game and Mammalia</a:t>
            </a:r>
            <a:endParaRPr lang="en-US" sz="1000" dirty="0"/>
          </a:p>
          <a:p>
            <a:pPr eaLnBrk="1" hangingPunct="1"/>
            <a:r>
              <a:rPr lang="en-US" sz="1000" dirty="0">
                <a:hlinkClick r:id="rId19"/>
              </a:rPr>
              <a:t>Kingdom Fungi Lesson Bundle</a:t>
            </a:r>
            <a:endParaRPr lang="en-US" sz="1000" dirty="0"/>
          </a:p>
          <a:p>
            <a:pPr eaLnBrk="1" hangingPunct="1"/>
            <a:r>
              <a:rPr lang="en-US" sz="1000" dirty="0">
                <a:hlinkClick r:id="rId20"/>
              </a:rPr>
              <a:t>Kingdom Fungi Review Game</a:t>
            </a:r>
            <a:endParaRPr lang="en-US" sz="1000" dirty="0"/>
          </a:p>
          <a:p>
            <a:pPr eaLnBrk="1" hangingPunct="1"/>
            <a:r>
              <a:rPr lang="en-US" sz="1000" dirty="0">
                <a:hlinkClick r:id="rId21"/>
              </a:rPr>
              <a:t>Kingdom Plantae Lesson Bundle</a:t>
            </a:r>
            <a:endParaRPr lang="en-US" sz="1000" dirty="0"/>
          </a:p>
          <a:p>
            <a:pPr eaLnBrk="1" hangingPunct="1"/>
            <a:r>
              <a:rPr lang="en-US" sz="1000" dirty="0">
                <a:hlinkClick r:id="rId22"/>
              </a:rPr>
              <a:t>Botany Unit Review Game</a:t>
            </a:r>
            <a:endParaRPr lang="en-US" sz="1000" dirty="0"/>
          </a:p>
          <a:p>
            <a:pPr eaLnBrk="1" hangingPunct="1"/>
            <a:r>
              <a:rPr lang="en-US" sz="1000" dirty="0">
                <a:hlinkClick r:id="rId23"/>
              </a:rPr>
              <a:t>Name the Kingdom, Phylum, Class Visual Challenge</a:t>
            </a:r>
            <a:endParaRPr lang="en-US" sz="1000" dirty="0"/>
          </a:p>
          <a:p>
            <a:pPr eaLnBrk="1" hangingPunct="1"/>
            <a:r>
              <a:rPr lang="en-US" sz="1000" dirty="0">
                <a:hlinkClick r:id="rId24"/>
              </a:rPr>
              <a:t>Taxonomy and Classification Crossword Puzzle</a:t>
            </a:r>
            <a:endParaRPr lang="en-US" sz="1000" dirty="0"/>
          </a:p>
          <a:p>
            <a:endParaRPr lang="en-US" sz="1000" dirty="0"/>
          </a:p>
        </p:txBody>
      </p:sp>
      <p:sp>
        <p:nvSpPr>
          <p:cNvPr id="3" name="TextBox 2"/>
          <p:cNvSpPr txBox="1"/>
          <p:nvPr/>
        </p:nvSpPr>
        <p:spPr>
          <a:xfrm>
            <a:off x="4724400" y="3428237"/>
            <a:ext cx="3853296" cy="4881336"/>
          </a:xfrm>
          <a:prstGeom prst="rect">
            <a:avLst/>
          </a:prstGeom>
          <a:noFill/>
        </p:spPr>
        <p:txBody>
          <a:bodyPr wrap="square" rtlCol="0">
            <a:spAutoFit/>
          </a:bodyPr>
          <a:lstStyle/>
          <a:p>
            <a:r>
              <a:rPr lang="en-US" sz="1800" dirty="0" smtClean="0">
                <a:solidFill>
                  <a:srgbClr val="99FFCC"/>
                </a:solidFill>
              </a:rPr>
              <a:t>Botany Unit</a:t>
            </a:r>
          </a:p>
          <a:p>
            <a:pPr>
              <a:defRPr/>
            </a:pPr>
            <a:r>
              <a:rPr lang="en-US" sz="1000" dirty="0" smtClean="0">
                <a:hlinkClick r:id="rId25"/>
              </a:rPr>
              <a:t>Botany Unit Intro, Non-vascular Plants, Plate Evolution Lesson Bundle</a:t>
            </a:r>
            <a:endParaRPr lang="en-US" sz="1000" dirty="0" smtClean="0"/>
          </a:p>
          <a:p>
            <a:pPr>
              <a:defRPr/>
            </a:pPr>
            <a:r>
              <a:rPr lang="en-US" sz="1000" dirty="0" smtClean="0">
                <a:hlinkClick r:id="rId26"/>
              </a:rPr>
              <a:t>Student </a:t>
            </a:r>
            <a:r>
              <a:rPr lang="en-US" sz="1000" dirty="0">
                <a:hlinkClick r:id="rId26"/>
              </a:rPr>
              <a:t>Botany Projects, Grow Study Lesson Bundle</a:t>
            </a:r>
            <a:endParaRPr lang="en-US" sz="1000" dirty="0"/>
          </a:p>
          <a:p>
            <a:pPr>
              <a:defRPr/>
            </a:pPr>
            <a:r>
              <a:rPr lang="en-US" sz="1000" dirty="0">
                <a:hlinkClick r:id="rId22"/>
              </a:rPr>
              <a:t>Botany Unit Review Game</a:t>
            </a:r>
            <a:endParaRPr lang="en-US" sz="1000" dirty="0"/>
          </a:p>
          <a:p>
            <a:pPr>
              <a:defRPr/>
            </a:pPr>
            <a:r>
              <a:rPr lang="en-US" sz="1000" dirty="0">
                <a:hlinkClick r:id="rId27"/>
              </a:rPr>
              <a:t>Plants, Seeds, Seed Dispersal Lesson Bundle</a:t>
            </a:r>
            <a:endParaRPr lang="en-US" sz="1000" dirty="0"/>
          </a:p>
          <a:p>
            <a:pPr>
              <a:defRPr/>
            </a:pPr>
            <a:r>
              <a:rPr lang="en-US" sz="1000" dirty="0">
                <a:hlinkClick r:id="rId28"/>
              </a:rPr>
              <a:t>Plants Review Game</a:t>
            </a:r>
            <a:endParaRPr lang="en-US" sz="1000" dirty="0"/>
          </a:p>
          <a:p>
            <a:pPr>
              <a:defRPr/>
            </a:pPr>
            <a:r>
              <a:rPr lang="en-US" sz="1000" dirty="0">
                <a:hlinkClick r:id="rId29"/>
              </a:rPr>
              <a:t>Plants, Roots, Leaves, Lesson Bundle</a:t>
            </a:r>
            <a:endParaRPr lang="en-US" sz="1000" dirty="0"/>
          </a:p>
          <a:p>
            <a:pPr>
              <a:defRPr/>
            </a:pPr>
            <a:r>
              <a:rPr lang="en-US" sz="1000" dirty="0">
                <a:hlinkClick r:id="rId30"/>
              </a:rPr>
              <a:t>Monocotyledons and </a:t>
            </a:r>
            <a:r>
              <a:rPr lang="en-US" sz="1000" dirty="0" err="1">
                <a:hlinkClick r:id="rId30"/>
              </a:rPr>
              <a:t>Dicotyledons</a:t>
            </a:r>
            <a:r>
              <a:rPr lang="en-US" sz="1000" dirty="0">
                <a:hlinkClick r:id="rId30"/>
              </a:rPr>
              <a:t> Lesson Bundle</a:t>
            </a:r>
            <a:endParaRPr lang="en-US" sz="1000" dirty="0"/>
          </a:p>
          <a:p>
            <a:pPr>
              <a:defRPr/>
            </a:pPr>
            <a:r>
              <a:rPr lang="en-US" sz="1000" dirty="0">
                <a:hlinkClick r:id="rId31"/>
              </a:rPr>
              <a:t>Dendrochronology, Tree Ring Dating Lesson Bundle</a:t>
            </a:r>
            <a:endParaRPr lang="en-US" sz="1000" dirty="0"/>
          </a:p>
          <a:p>
            <a:pPr>
              <a:defRPr/>
            </a:pPr>
            <a:r>
              <a:rPr lang="en-US" sz="1000" dirty="0">
                <a:hlinkClick r:id="rId32"/>
              </a:rPr>
              <a:t>Plant Hormones Lesson Bundle</a:t>
            </a:r>
            <a:endParaRPr lang="en-US" sz="1000" dirty="0"/>
          </a:p>
          <a:p>
            <a:pPr>
              <a:defRPr/>
            </a:pPr>
            <a:r>
              <a:rPr lang="en-US" sz="1000" dirty="0">
                <a:hlinkClick r:id="rId33"/>
              </a:rPr>
              <a:t>Botany Unit Crossword Puzzle</a:t>
            </a:r>
            <a:endParaRPr lang="en-US" sz="1000" dirty="0"/>
          </a:p>
          <a:p>
            <a:pPr>
              <a:defRPr/>
            </a:pPr>
            <a:r>
              <a:rPr lang="en-US" sz="1000" dirty="0">
                <a:hlinkClick r:id="rId34"/>
              </a:rPr>
              <a:t>Leaf Identification Lesson Bundle</a:t>
            </a:r>
            <a:endParaRPr lang="en-US" sz="1000" dirty="0"/>
          </a:p>
          <a:p>
            <a:pPr>
              <a:defRPr/>
            </a:pPr>
            <a:r>
              <a:rPr lang="en-US" sz="1000" dirty="0">
                <a:hlinkClick r:id="rId35"/>
              </a:rPr>
              <a:t>Botany Unit Review Game</a:t>
            </a:r>
            <a:endParaRPr lang="en-US" sz="1000" dirty="0"/>
          </a:p>
          <a:p>
            <a:pPr>
              <a:defRPr/>
            </a:pPr>
            <a:r>
              <a:rPr lang="en-US" sz="1000" dirty="0" smtClean="0">
                <a:hlinkClick r:id="rId36"/>
              </a:rPr>
              <a:t>Plant Life Cycles, Flowers, Fruits Lesson Bundle</a:t>
            </a:r>
            <a:endParaRPr lang="en-US" sz="1000" dirty="0" smtClean="0"/>
          </a:p>
          <a:p>
            <a:pPr>
              <a:defRPr/>
            </a:pPr>
            <a:r>
              <a:rPr lang="en-US" sz="1000" dirty="0" smtClean="0">
                <a:hlinkClick r:id="rId37"/>
              </a:rPr>
              <a:t>Plant </a:t>
            </a:r>
            <a:r>
              <a:rPr lang="en-US" sz="1000" dirty="0">
                <a:hlinkClick r:id="rId37"/>
              </a:rPr>
              <a:t>Life Cycles, Flowers, Fruits Review Game</a:t>
            </a:r>
            <a:endParaRPr lang="en-US" sz="1000" dirty="0">
              <a:solidFill>
                <a:schemeClr val="accent2">
                  <a:lumMod val="60000"/>
                  <a:lumOff val="40000"/>
                </a:schemeClr>
              </a:solidFill>
              <a:latin typeface="Arial" charset="0"/>
            </a:endParaRPr>
          </a:p>
          <a:p>
            <a:endParaRPr lang="en-US" dirty="0"/>
          </a:p>
        </p:txBody>
      </p:sp>
      <p:sp>
        <p:nvSpPr>
          <p:cNvPr id="6" name="TextBox 5"/>
          <p:cNvSpPr txBox="1"/>
          <p:nvPr/>
        </p:nvSpPr>
        <p:spPr>
          <a:xfrm>
            <a:off x="3238499" y="786246"/>
            <a:ext cx="3771901" cy="2708434"/>
          </a:xfrm>
          <a:prstGeom prst="rect">
            <a:avLst/>
          </a:prstGeom>
          <a:noFill/>
        </p:spPr>
        <p:txBody>
          <a:bodyPr wrap="square" rtlCol="0">
            <a:spAutoFit/>
          </a:bodyPr>
          <a:lstStyle/>
          <a:p>
            <a:r>
              <a:rPr lang="en-US" sz="1800" dirty="0" smtClean="0">
                <a:solidFill>
                  <a:srgbClr val="99FFCC"/>
                </a:solidFill>
              </a:rPr>
              <a:t>Evolution and Natural Selection</a:t>
            </a:r>
          </a:p>
          <a:p>
            <a:pPr eaLnBrk="1" hangingPunct="1"/>
            <a:r>
              <a:rPr lang="en-US" sz="1200" dirty="0">
                <a:hlinkClick r:id="rId38"/>
              </a:rPr>
              <a:t>Evolution and Natural Selection Lesson Bundle</a:t>
            </a:r>
            <a:endParaRPr lang="en-US" sz="1200" dirty="0"/>
          </a:p>
          <a:p>
            <a:pPr eaLnBrk="1" hangingPunct="1"/>
            <a:r>
              <a:rPr lang="en-US" sz="1200" dirty="0">
                <a:hlinkClick r:id="rId39"/>
              </a:rPr>
              <a:t>Evolution and Natural Selection Review Game</a:t>
            </a:r>
            <a:endParaRPr lang="en-US" sz="1200" dirty="0"/>
          </a:p>
          <a:p>
            <a:pPr eaLnBrk="1" hangingPunct="1"/>
            <a:r>
              <a:rPr lang="en-US" sz="1200" dirty="0">
                <a:hlinkClick r:id="rId40"/>
              </a:rPr>
              <a:t>Human Evolution Lesson Bundle</a:t>
            </a:r>
            <a:endParaRPr lang="en-US" sz="1200" dirty="0"/>
          </a:p>
          <a:p>
            <a:pPr eaLnBrk="1" hangingPunct="1"/>
            <a:r>
              <a:rPr lang="en-US" sz="1200" dirty="0">
                <a:hlinkClick r:id="rId41"/>
              </a:rPr>
              <a:t>Life Origins and Human Evolution Quiz </a:t>
            </a:r>
            <a:r>
              <a:rPr lang="en-US" sz="1200" dirty="0" smtClean="0">
                <a:hlinkClick r:id="rId41"/>
              </a:rPr>
              <a:t>Game</a:t>
            </a:r>
            <a:endParaRPr lang="en-US" sz="1200" dirty="0" smtClean="0"/>
          </a:p>
          <a:p>
            <a:r>
              <a:rPr lang="en-US" sz="1200" dirty="0">
                <a:hlinkClick r:id="rId42"/>
              </a:rPr>
              <a:t>Geologic Timescale, Earth System History Lesson Bundle</a:t>
            </a:r>
            <a:endParaRPr lang="en-US" sz="1200" dirty="0"/>
          </a:p>
          <a:p>
            <a:r>
              <a:rPr lang="en-US" sz="1200" dirty="0">
                <a:hlinkClick r:id="rId43"/>
              </a:rPr>
              <a:t>Earth Geologic History Quiz Game</a:t>
            </a:r>
            <a:endParaRPr lang="en-US" sz="1200" dirty="0"/>
          </a:p>
          <a:p>
            <a:r>
              <a:rPr lang="en-US" sz="1200" dirty="0">
                <a:hlinkClick r:id="rId41"/>
              </a:rPr>
              <a:t>Life Origins and Human Evolution Quiz Game </a:t>
            </a:r>
            <a:r>
              <a:rPr lang="en-US" sz="1200" dirty="0">
                <a:hlinkClick r:id="rId44"/>
              </a:rPr>
              <a:t>Life Origins, Miller Urey Experiment Lesson Bundle</a:t>
            </a:r>
            <a:endParaRPr lang="en-US" sz="1200" b="1" dirty="0"/>
          </a:p>
          <a:p>
            <a:r>
              <a:rPr lang="en-US" sz="1200" dirty="0">
                <a:hlinkClick r:id="rId45"/>
              </a:rPr>
              <a:t>Ecological Succession Lesson Bundle</a:t>
            </a:r>
            <a:endParaRPr lang="en-US" sz="1200" dirty="0"/>
          </a:p>
          <a:p>
            <a:r>
              <a:rPr lang="en-US" sz="1200" dirty="0">
                <a:hlinkClick r:id="rId46"/>
              </a:rPr>
              <a:t>Ecological Succession Review Game</a:t>
            </a:r>
            <a:endParaRPr lang="en-US" sz="1200" dirty="0"/>
          </a:p>
          <a:p>
            <a:pPr eaLnBrk="1" hangingPunct="1"/>
            <a:endParaRPr lang="en-US" sz="1000" dirty="0"/>
          </a:p>
          <a:p>
            <a:endParaRPr lang="en-US" sz="1000" dirty="0"/>
          </a:p>
        </p:txBody>
      </p:sp>
      <p:pic>
        <p:nvPicPr>
          <p:cNvPr id="17" name="Picture 16"/>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92195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00B05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00B05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00B05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2000548"/>
          </a:xfrm>
          <a:prstGeom prst="rect">
            <a:avLst/>
          </a:prstGeom>
          <a:noFill/>
        </p:spPr>
        <p:txBody>
          <a:bodyPr wrap="square" rtlCol="0">
            <a:spAutoFit/>
          </a:bodyPr>
          <a:lstStyle/>
          <a:p>
            <a:r>
              <a:rPr lang="en-US" sz="1800" dirty="0">
                <a:hlinkClick r:id="rId2"/>
              </a:rPr>
              <a:t>Life Science Curriculum Link</a:t>
            </a:r>
            <a:endParaRPr lang="en-US" sz="1800" dirty="0"/>
          </a:p>
          <a:p>
            <a:endParaRPr lang="en-US" dirty="0"/>
          </a:p>
        </p:txBody>
      </p:sp>
      <p:sp>
        <p:nvSpPr>
          <p:cNvPr id="13" name="TextBox 12"/>
          <p:cNvSpPr txBox="1"/>
          <p:nvPr/>
        </p:nvSpPr>
        <p:spPr>
          <a:xfrm>
            <a:off x="342898" y="775855"/>
            <a:ext cx="6286502" cy="3231654"/>
          </a:xfrm>
          <a:prstGeom prst="rect">
            <a:avLst/>
          </a:prstGeom>
          <a:noFill/>
        </p:spPr>
        <p:txBody>
          <a:bodyPr wrap="square" rtlCol="0">
            <a:spAutoFit/>
          </a:bodyPr>
          <a:lstStyle/>
          <a:p>
            <a:r>
              <a:rPr lang="en-US" sz="1800" dirty="0" smtClean="0">
                <a:solidFill>
                  <a:srgbClr val="99FFCC"/>
                </a:solidFill>
              </a:rPr>
              <a:t>Ecology Feeding Levels Unit</a:t>
            </a:r>
          </a:p>
          <a:p>
            <a:pPr eaLnBrk="1" hangingPunct="1"/>
            <a:r>
              <a:rPr lang="en-US" sz="1400" dirty="0">
                <a:hlinkClick r:id="rId3"/>
              </a:rPr>
              <a:t>Ecology Food Chain Lesson Bundle</a:t>
            </a:r>
            <a:endParaRPr lang="en-US" sz="1400" dirty="0"/>
          </a:p>
          <a:p>
            <a:pPr eaLnBrk="1" hangingPunct="1"/>
            <a:r>
              <a:rPr lang="en-US" sz="1400" dirty="0" err="1">
                <a:hlinkClick r:id="rId4"/>
              </a:rPr>
              <a:t>Biomagnification</a:t>
            </a:r>
            <a:r>
              <a:rPr lang="en-US" sz="1400" dirty="0">
                <a:hlinkClick r:id="rId4"/>
              </a:rPr>
              <a:t>, Bioaccumulation of Pollution, Food Chain Lesson Bundle</a:t>
            </a:r>
            <a:endParaRPr lang="en-US" sz="1400" dirty="0"/>
          </a:p>
          <a:p>
            <a:pPr eaLnBrk="1" hangingPunct="1"/>
            <a:r>
              <a:rPr lang="en-US" sz="1400" dirty="0">
                <a:hlinkClick r:id="rId5"/>
              </a:rPr>
              <a:t>Ecology Feeding Levels, Pyramid of Biomass, Number Lesson Bundle</a:t>
            </a:r>
            <a:endParaRPr lang="en-US" sz="1400" dirty="0"/>
          </a:p>
          <a:p>
            <a:pPr eaLnBrk="1" hangingPunct="1"/>
            <a:r>
              <a:rPr lang="en-US" sz="1400" dirty="0">
                <a:hlinkClick r:id="rId6"/>
              </a:rPr>
              <a:t>Animal Dentition Lesson Bundle</a:t>
            </a:r>
            <a:endParaRPr lang="en-US" sz="1400" dirty="0"/>
          </a:p>
          <a:p>
            <a:pPr eaLnBrk="1" hangingPunct="1"/>
            <a:r>
              <a:rPr lang="en-US" sz="1400" dirty="0">
                <a:hlinkClick r:id="rId7"/>
              </a:rPr>
              <a:t>Ecology Feeding Levels Unit Review Game</a:t>
            </a:r>
            <a:endParaRPr lang="en-US" sz="1400" dirty="0"/>
          </a:p>
          <a:p>
            <a:pPr eaLnBrk="1" hangingPunct="1"/>
            <a:r>
              <a:rPr lang="en-US" sz="1400" dirty="0">
                <a:hlinkClick r:id="rId8"/>
              </a:rPr>
              <a:t>Ecology Feeding Levels Unit Crossword</a:t>
            </a:r>
            <a:endParaRPr lang="en-US" sz="1400" dirty="0"/>
          </a:p>
          <a:p>
            <a:pPr eaLnBrk="1" hangingPunct="1"/>
            <a:r>
              <a:rPr lang="en-US" sz="1400" dirty="0">
                <a:hlinkClick r:id="rId9"/>
              </a:rPr>
              <a:t>Food Chain Board Game</a:t>
            </a:r>
            <a:endParaRPr lang="en-US" sz="1400" dirty="0"/>
          </a:p>
          <a:p>
            <a:endParaRPr lang="en-US" dirty="0"/>
          </a:p>
        </p:txBody>
      </p:sp>
      <p:pic>
        <p:nvPicPr>
          <p:cNvPr id="16"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76200"/>
            <a:ext cx="2057400" cy="167640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35971" y="2895600"/>
            <a:ext cx="4788478" cy="4524315"/>
          </a:xfrm>
          <a:prstGeom prst="rect">
            <a:avLst/>
          </a:prstGeom>
          <a:noFill/>
        </p:spPr>
        <p:txBody>
          <a:bodyPr wrap="square" rtlCol="0">
            <a:spAutoFit/>
          </a:bodyPr>
          <a:lstStyle/>
          <a:p>
            <a:r>
              <a:rPr lang="en-US" sz="1800" dirty="0" smtClean="0">
                <a:solidFill>
                  <a:srgbClr val="99FFCC"/>
                </a:solidFill>
              </a:rPr>
              <a:t>Ecology Interactions Unit</a:t>
            </a:r>
          </a:p>
          <a:p>
            <a:pPr eaLnBrk="1" hangingPunct="1"/>
            <a:r>
              <a:rPr lang="en-US" sz="1400" dirty="0">
                <a:hlinkClick r:id="rId11"/>
              </a:rPr>
              <a:t>Ecology Levels of Organization Lesson Bundle</a:t>
            </a:r>
            <a:endParaRPr lang="en-US" sz="1400" dirty="0"/>
          </a:p>
          <a:p>
            <a:pPr eaLnBrk="1" hangingPunct="1"/>
            <a:r>
              <a:rPr lang="en-US" sz="1400" dirty="0">
                <a:hlinkClick r:id="rId12"/>
              </a:rPr>
              <a:t>Animal Habitats Lesson Bundle</a:t>
            </a:r>
            <a:endParaRPr lang="en-US" sz="1400" dirty="0"/>
          </a:p>
          <a:p>
            <a:pPr eaLnBrk="1" hangingPunct="1"/>
            <a:r>
              <a:rPr lang="en-US" sz="1400" dirty="0">
                <a:hlinkClick r:id="rId13"/>
              </a:rPr>
              <a:t>Food Webs, Predator and Prey Cycles Lesson Bundle</a:t>
            </a:r>
            <a:endParaRPr lang="en-US" sz="1400" dirty="0"/>
          </a:p>
          <a:p>
            <a:pPr eaLnBrk="1" hangingPunct="1"/>
            <a:r>
              <a:rPr lang="en-US" sz="1400" dirty="0">
                <a:hlinkClick r:id="rId14"/>
              </a:rPr>
              <a:t>Biodiversity and Population Sampling Lesson Bundle</a:t>
            </a:r>
            <a:endParaRPr lang="en-US" sz="1400" dirty="0"/>
          </a:p>
          <a:p>
            <a:pPr eaLnBrk="1" hangingPunct="1"/>
            <a:r>
              <a:rPr lang="en-US" sz="1400" dirty="0">
                <a:hlinkClick r:id="rId15"/>
              </a:rPr>
              <a:t>Animal Competition Lesson Bundle</a:t>
            </a:r>
            <a:endParaRPr lang="en-US" sz="1400" dirty="0"/>
          </a:p>
          <a:p>
            <a:pPr eaLnBrk="1" hangingPunct="1"/>
            <a:r>
              <a:rPr lang="en-US" sz="1400" dirty="0">
                <a:hlinkClick r:id="rId16"/>
              </a:rPr>
              <a:t>Animal Camouflage and Mimicry Lesson Bundle</a:t>
            </a:r>
            <a:endParaRPr lang="en-US" sz="1400" dirty="0"/>
          </a:p>
          <a:p>
            <a:pPr eaLnBrk="1" hangingPunct="1"/>
            <a:r>
              <a:rPr lang="en-US" sz="1400" dirty="0">
                <a:hlinkClick r:id="rId17"/>
              </a:rPr>
              <a:t>Ecology, Camouflage, Mimicry, Population Sampling Review Game</a:t>
            </a:r>
            <a:endParaRPr lang="en-US" sz="1400" dirty="0"/>
          </a:p>
          <a:p>
            <a:pPr eaLnBrk="1" hangingPunct="1"/>
            <a:r>
              <a:rPr lang="en-US" sz="1400" dirty="0">
                <a:hlinkClick r:id="rId18"/>
              </a:rPr>
              <a:t>Symbiosis Lesson Bundle</a:t>
            </a:r>
            <a:endParaRPr lang="en-US" sz="1400" dirty="0"/>
          </a:p>
          <a:p>
            <a:pPr eaLnBrk="1" hangingPunct="1"/>
            <a:r>
              <a:rPr lang="en-US" sz="1400" dirty="0">
                <a:hlinkClick r:id="rId19"/>
              </a:rPr>
              <a:t>Invasive Exotic Species Lesson Bundle</a:t>
            </a:r>
            <a:endParaRPr lang="en-US" sz="1400" dirty="0"/>
          </a:p>
          <a:p>
            <a:pPr eaLnBrk="1" hangingPunct="1"/>
            <a:r>
              <a:rPr lang="en-US" sz="1400" dirty="0">
                <a:hlinkClick r:id="rId20"/>
              </a:rPr>
              <a:t>Ecology Interactions Part III, IV Review Game, Symbiosis, Exotic Species</a:t>
            </a:r>
            <a:endParaRPr lang="en-US" sz="1400" dirty="0"/>
          </a:p>
          <a:p>
            <a:pPr eaLnBrk="1" hangingPunct="1"/>
            <a:r>
              <a:rPr lang="en-US" sz="1400" dirty="0">
                <a:hlinkClick r:id="rId8"/>
              </a:rPr>
              <a:t>Ecology Interactions Unit Crossword Puzzle</a:t>
            </a:r>
            <a:endParaRPr lang="en-US" sz="1400" dirty="0">
              <a:solidFill>
                <a:srgbClr val="FFFF99"/>
              </a:solidFill>
            </a:endParaRPr>
          </a:p>
          <a:p>
            <a:endParaRPr lang="en-US" dirty="0"/>
          </a:p>
        </p:txBody>
      </p:sp>
      <p:sp>
        <p:nvSpPr>
          <p:cNvPr id="3" name="TextBox 2"/>
          <p:cNvSpPr txBox="1"/>
          <p:nvPr/>
        </p:nvSpPr>
        <p:spPr>
          <a:xfrm>
            <a:off x="5124449" y="2209800"/>
            <a:ext cx="3500005" cy="4955203"/>
          </a:xfrm>
          <a:prstGeom prst="rect">
            <a:avLst/>
          </a:prstGeom>
          <a:noFill/>
        </p:spPr>
        <p:txBody>
          <a:bodyPr wrap="square" rtlCol="0">
            <a:spAutoFit/>
          </a:bodyPr>
          <a:lstStyle/>
          <a:p>
            <a:r>
              <a:rPr lang="en-US" sz="1800" dirty="0" smtClean="0">
                <a:solidFill>
                  <a:srgbClr val="99FFCC"/>
                </a:solidFill>
              </a:rPr>
              <a:t>Ecology Abiotic Factors Unit</a:t>
            </a:r>
          </a:p>
          <a:p>
            <a:pPr eaLnBrk="1" hangingPunct="1"/>
            <a:r>
              <a:rPr lang="en-US" sz="1400" dirty="0">
                <a:hlinkClick r:id="rId21"/>
              </a:rPr>
              <a:t>Ecology Non-living Factors, Light Lesson Bundle</a:t>
            </a:r>
            <a:endParaRPr lang="en-US" sz="1400" dirty="0"/>
          </a:p>
          <a:p>
            <a:pPr eaLnBrk="1" hangingPunct="1"/>
            <a:r>
              <a:rPr lang="en-US" sz="1400" dirty="0">
                <a:hlinkClick r:id="rId22"/>
              </a:rPr>
              <a:t>Ecology, Non-living Factor Temperature Lesson Bundle</a:t>
            </a:r>
            <a:endParaRPr lang="en-US" sz="1400" dirty="0"/>
          </a:p>
          <a:p>
            <a:pPr eaLnBrk="1" hangingPunct="1"/>
            <a:r>
              <a:rPr lang="en-US" sz="1400" dirty="0">
                <a:hlinkClick r:id="rId23"/>
              </a:rPr>
              <a:t>Photosynthesis and Respiration, Biogeochemical Cycles Lesson Bundle</a:t>
            </a:r>
            <a:endParaRPr lang="en-US" sz="1400" dirty="0"/>
          </a:p>
          <a:p>
            <a:pPr eaLnBrk="1" hangingPunct="1"/>
            <a:r>
              <a:rPr lang="en-US" sz="1400" dirty="0">
                <a:hlinkClick r:id="rId24"/>
              </a:rPr>
              <a:t>Ecology Non-living Factors Quiz Game</a:t>
            </a:r>
            <a:endParaRPr lang="en-US" sz="1400" dirty="0"/>
          </a:p>
          <a:p>
            <a:pPr eaLnBrk="1" hangingPunct="1"/>
            <a:r>
              <a:rPr lang="en-US" sz="1400" dirty="0">
                <a:hlinkClick r:id="rId25"/>
              </a:rPr>
              <a:t>Island Biogeography Lesson Bundle</a:t>
            </a:r>
            <a:endParaRPr lang="en-US" sz="1400" dirty="0"/>
          </a:p>
          <a:p>
            <a:pPr eaLnBrk="1" hangingPunct="1"/>
            <a:r>
              <a:rPr lang="en-US" sz="1400" dirty="0">
                <a:hlinkClick r:id="rId26"/>
              </a:rPr>
              <a:t>Nitrogen Cycle Lesson Bundle</a:t>
            </a:r>
            <a:endParaRPr lang="en-US" sz="1400" dirty="0"/>
          </a:p>
          <a:p>
            <a:pPr eaLnBrk="1" hangingPunct="1"/>
            <a:r>
              <a:rPr lang="en-US" sz="1400" dirty="0">
                <a:hlinkClick r:id="rId27"/>
              </a:rPr>
              <a:t>Phosphorus Cycle and Nutrient Pollution Lesson Bundle</a:t>
            </a:r>
            <a:endParaRPr lang="en-US" sz="1400" dirty="0"/>
          </a:p>
          <a:p>
            <a:pPr eaLnBrk="1" hangingPunct="1"/>
            <a:r>
              <a:rPr lang="en-US" sz="1400" dirty="0">
                <a:hlinkClick r:id="rId28"/>
              </a:rPr>
              <a:t>Plant Succession, Fire Ecology, Lesson Bundle</a:t>
            </a:r>
            <a:endParaRPr lang="en-US" sz="1400" dirty="0"/>
          </a:p>
          <a:p>
            <a:pPr eaLnBrk="1" hangingPunct="1"/>
            <a:r>
              <a:rPr lang="en-US" sz="1400" dirty="0">
                <a:hlinkClick r:id="rId29"/>
              </a:rPr>
              <a:t>Ecological Succession Quiz Game</a:t>
            </a:r>
            <a:endParaRPr lang="en-US" sz="1400" dirty="0"/>
          </a:p>
          <a:p>
            <a:pPr eaLnBrk="1" hangingPunct="1"/>
            <a:r>
              <a:rPr lang="en-US" sz="1400" dirty="0">
                <a:hlinkClick r:id="rId30"/>
              </a:rPr>
              <a:t>Ecology Flash Cards</a:t>
            </a:r>
            <a:endParaRPr lang="en-US" sz="1400" dirty="0"/>
          </a:p>
          <a:p>
            <a:endParaRPr lang="en-US" dirty="0"/>
          </a:p>
        </p:txBody>
      </p:sp>
      <p:sp>
        <p:nvSpPr>
          <p:cNvPr id="6" name="TextBox 5"/>
          <p:cNvSpPr txBox="1"/>
          <p:nvPr/>
        </p:nvSpPr>
        <p:spPr>
          <a:xfrm>
            <a:off x="3238499" y="786246"/>
            <a:ext cx="3771901" cy="400110"/>
          </a:xfrm>
          <a:prstGeom prst="rect">
            <a:avLst/>
          </a:prstGeom>
          <a:noFill/>
        </p:spPr>
        <p:txBody>
          <a:bodyPr wrap="square" rtlCol="0">
            <a:spAutoFit/>
          </a:bodyPr>
          <a:lstStyle/>
          <a:p>
            <a:pPr eaLnBrk="1" hangingPunct="1"/>
            <a:endParaRPr lang="en-US" sz="1000" dirty="0"/>
          </a:p>
          <a:p>
            <a:endParaRPr lang="en-US" sz="1000" dirty="0"/>
          </a:p>
        </p:txBody>
      </p:sp>
      <p:pic>
        <p:nvPicPr>
          <p:cNvPr id="10" name="Picture 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3829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99FF"/>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99FF"/>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99FF"/>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65100">
              <a:srgbClr val="FF00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5029200" y="86591"/>
            <a:ext cx="2133600" cy="923330"/>
          </a:xfrm>
          <a:prstGeom prst="rect">
            <a:avLst/>
          </a:prstGeom>
          <a:noFill/>
        </p:spPr>
        <p:txBody>
          <a:bodyPr wrap="square" rtlCol="0">
            <a:spAutoFit/>
          </a:bodyPr>
          <a:lstStyle/>
          <a:p>
            <a:r>
              <a:rPr lang="en-US" sz="1800" dirty="0">
                <a:hlinkClick r:id="rId3"/>
              </a:rPr>
              <a:t>Physical Science Curriculum Link</a:t>
            </a:r>
            <a:endParaRPr lang="en-US" sz="1800" dirty="0"/>
          </a:p>
          <a:p>
            <a:endParaRPr lang="en-US" sz="1800" dirty="0"/>
          </a:p>
        </p:txBody>
      </p:sp>
      <p:sp>
        <p:nvSpPr>
          <p:cNvPr id="12" name="TextBox 11"/>
          <p:cNvSpPr txBox="1"/>
          <p:nvPr/>
        </p:nvSpPr>
        <p:spPr>
          <a:xfrm>
            <a:off x="380999" y="914400"/>
            <a:ext cx="4190999" cy="4844403"/>
          </a:xfrm>
          <a:prstGeom prst="rect">
            <a:avLst/>
          </a:prstGeom>
          <a:noFill/>
        </p:spPr>
        <p:txBody>
          <a:bodyPr wrap="square" rtlCol="0">
            <a:spAutoFit/>
          </a:bodyPr>
          <a:lstStyle/>
          <a:p>
            <a:pPr>
              <a:buNone/>
            </a:pPr>
            <a:r>
              <a:rPr lang="en-US" sz="1800" dirty="0" smtClean="0">
                <a:solidFill>
                  <a:srgbClr val="FF99FF"/>
                </a:solidFill>
              </a:rPr>
              <a:t>Laws of Motion and Simple Machines Unit</a:t>
            </a:r>
          </a:p>
          <a:p>
            <a:pPr eaLnBrk="1" hangingPunct="1"/>
            <a:r>
              <a:rPr lang="en-US" sz="1000" dirty="0">
                <a:hlinkClick r:id="rId4"/>
              </a:rPr>
              <a:t>Newton's Three Laws of Motion</a:t>
            </a:r>
            <a:endParaRPr lang="en-US" sz="1000" dirty="0"/>
          </a:p>
          <a:p>
            <a:pPr eaLnBrk="1" hangingPunct="1"/>
            <a:r>
              <a:rPr lang="en-US" sz="1000" dirty="0">
                <a:hlinkClick r:id="rId5"/>
              </a:rPr>
              <a:t>Newton's Laws of Motion Review Game</a:t>
            </a:r>
            <a:endParaRPr lang="en-US" sz="1000" dirty="0"/>
          </a:p>
          <a:p>
            <a:pPr eaLnBrk="1" hangingPunct="1"/>
            <a:r>
              <a:rPr lang="en-US" sz="1000" dirty="0">
                <a:hlinkClick r:id="rId6"/>
              </a:rPr>
              <a:t>Friction Lesson, Types of Friction</a:t>
            </a:r>
            <a:endParaRPr lang="en-US" sz="1000" dirty="0"/>
          </a:p>
          <a:p>
            <a:pPr eaLnBrk="1" hangingPunct="1"/>
            <a:r>
              <a:rPr lang="en-US" sz="1000" dirty="0">
                <a:hlinkClick r:id="rId7"/>
              </a:rPr>
              <a:t>Kinetic and Potential Energy Lesson</a:t>
            </a:r>
            <a:endParaRPr lang="en-US" sz="1000" dirty="0"/>
          </a:p>
          <a:p>
            <a:pPr eaLnBrk="1" hangingPunct="1"/>
            <a:r>
              <a:rPr lang="en-US" sz="1000" dirty="0">
                <a:hlinkClick r:id="rId4"/>
              </a:rPr>
              <a:t>Newton's Laws and Forces in Motion</a:t>
            </a:r>
            <a:endParaRPr lang="en-US" sz="1000" dirty="0"/>
          </a:p>
          <a:p>
            <a:pPr eaLnBrk="1" hangingPunct="1"/>
            <a:r>
              <a:rPr lang="en-US" sz="1000" dirty="0">
                <a:hlinkClick r:id="rId8"/>
              </a:rPr>
              <a:t>Forces in Motion Review Game</a:t>
            </a:r>
            <a:endParaRPr lang="en-US" sz="1000" dirty="0"/>
          </a:p>
          <a:p>
            <a:pPr eaLnBrk="1" hangingPunct="1"/>
            <a:r>
              <a:rPr lang="en-US" sz="1000" dirty="0">
                <a:hlinkClick r:id="rId9"/>
              </a:rPr>
              <a:t>Catapults and Trajectory Lesson</a:t>
            </a:r>
            <a:endParaRPr lang="en-US" sz="1000" dirty="0"/>
          </a:p>
          <a:p>
            <a:pPr eaLnBrk="1" hangingPunct="1"/>
            <a:r>
              <a:rPr lang="en-US" sz="1000" dirty="0">
                <a:hlinkClick r:id="rId10"/>
              </a:rPr>
              <a:t>Simple Machines Lesson</a:t>
            </a:r>
            <a:endParaRPr lang="en-US" sz="1000" dirty="0"/>
          </a:p>
          <a:p>
            <a:pPr eaLnBrk="1" hangingPunct="1"/>
            <a:r>
              <a:rPr lang="en-US" sz="1000" dirty="0">
                <a:hlinkClick r:id="rId11"/>
              </a:rPr>
              <a:t>Simple Machines Review Game</a:t>
            </a:r>
            <a:endParaRPr lang="en-US" sz="1000" dirty="0"/>
          </a:p>
          <a:p>
            <a:pPr eaLnBrk="1" hangingPunct="1"/>
            <a:r>
              <a:rPr lang="en-US" sz="1000" dirty="0">
                <a:hlinkClick r:id="rId12"/>
              </a:rPr>
              <a:t>Laws of Motion and Simple Machines Unit Flashcards</a:t>
            </a:r>
            <a:endParaRPr lang="en-US" sz="1000" dirty="0"/>
          </a:p>
          <a:p>
            <a:pPr eaLnBrk="1" hangingPunct="1"/>
            <a:r>
              <a:rPr lang="en-US" sz="1000" dirty="0">
                <a:hlinkClick r:id="rId13"/>
              </a:rPr>
              <a:t>Laws of Motion and Simple Machines Crossword Puzzle</a:t>
            </a:r>
            <a:endParaRPr lang="en-US" sz="1000" dirty="0"/>
          </a:p>
          <a:p>
            <a:pPr eaLnBrk="1" hangingPunct="1"/>
            <a:r>
              <a:rPr lang="en-US" sz="1000" dirty="0">
                <a:hlinkClick r:id="rId14"/>
              </a:rPr>
              <a:t>Laws of Motion, Forces in Motion, Simple Machines Unit Preview, Homework, Notes</a:t>
            </a:r>
            <a:endParaRPr lang="en-US" sz="1000" dirty="0"/>
          </a:p>
          <a:p>
            <a:endParaRPr lang="en-US" dirty="0"/>
          </a:p>
        </p:txBody>
      </p:sp>
      <p:sp>
        <p:nvSpPr>
          <p:cNvPr id="13" name="TextBox 12"/>
          <p:cNvSpPr txBox="1"/>
          <p:nvPr/>
        </p:nvSpPr>
        <p:spPr>
          <a:xfrm>
            <a:off x="4724400" y="3086100"/>
            <a:ext cx="4191000" cy="5583067"/>
          </a:xfrm>
          <a:prstGeom prst="rect">
            <a:avLst/>
          </a:prstGeom>
          <a:noFill/>
        </p:spPr>
        <p:txBody>
          <a:bodyPr wrap="square" rtlCol="0">
            <a:spAutoFit/>
          </a:bodyPr>
          <a:lstStyle/>
          <a:p>
            <a:r>
              <a:rPr lang="en-US" sz="1800" dirty="0" smtClean="0">
                <a:solidFill>
                  <a:srgbClr val="FF99FF"/>
                </a:solidFill>
              </a:rPr>
              <a:t>Matter, Energy, and the </a:t>
            </a:r>
          </a:p>
          <a:p>
            <a:r>
              <a:rPr lang="en-US" sz="1800" dirty="0" smtClean="0">
                <a:solidFill>
                  <a:srgbClr val="FF99FF"/>
                </a:solidFill>
              </a:rPr>
              <a:t>Environment Unit</a:t>
            </a:r>
          </a:p>
          <a:p>
            <a:pPr eaLnBrk="1" hangingPunct="1"/>
            <a:r>
              <a:rPr lang="en-US" sz="1000" dirty="0">
                <a:hlinkClick r:id="rId15"/>
              </a:rPr>
              <a:t>States of Matter, Physical Change, Chemical Change</a:t>
            </a:r>
            <a:endParaRPr lang="en-US" sz="1000" dirty="0"/>
          </a:p>
          <a:p>
            <a:pPr eaLnBrk="1" hangingPunct="1"/>
            <a:r>
              <a:rPr lang="en-US" sz="1000" dirty="0">
                <a:hlinkClick r:id="rId16"/>
              </a:rPr>
              <a:t>States of Matter, Physical Change, Chemical Change Review Game</a:t>
            </a:r>
            <a:endParaRPr lang="en-US" sz="1000" dirty="0"/>
          </a:p>
          <a:p>
            <a:pPr eaLnBrk="1" hangingPunct="1"/>
            <a:r>
              <a:rPr lang="en-US" sz="1000" dirty="0">
                <a:hlinkClick r:id="rId17"/>
              </a:rPr>
              <a:t>Gas Laws Introductory Lesson Bundle</a:t>
            </a:r>
            <a:endParaRPr lang="en-US" sz="1000" dirty="0"/>
          </a:p>
          <a:p>
            <a:pPr eaLnBrk="1" hangingPunct="1"/>
            <a:r>
              <a:rPr lang="en-US" sz="1000" dirty="0">
                <a:hlinkClick r:id="rId18"/>
              </a:rPr>
              <a:t>Gas Laws Review Game</a:t>
            </a:r>
            <a:endParaRPr lang="en-US" sz="1000" dirty="0"/>
          </a:p>
          <a:p>
            <a:pPr eaLnBrk="1" hangingPunct="1"/>
            <a:r>
              <a:rPr lang="en-US" sz="1000" dirty="0">
                <a:hlinkClick r:id="rId19"/>
              </a:rPr>
              <a:t>Viscosity Lesson Bundle</a:t>
            </a:r>
            <a:endParaRPr lang="en-US" sz="1000" dirty="0"/>
          </a:p>
          <a:p>
            <a:pPr eaLnBrk="1" hangingPunct="1"/>
            <a:r>
              <a:rPr lang="en-US" sz="1000" dirty="0">
                <a:hlinkClick r:id="rId20"/>
              </a:rPr>
              <a:t>Forms of Energy Lesson Bundle</a:t>
            </a:r>
            <a:endParaRPr lang="en-US" sz="1000" dirty="0"/>
          </a:p>
          <a:p>
            <a:pPr eaLnBrk="1" hangingPunct="1"/>
            <a:r>
              <a:rPr lang="en-US" sz="1000" dirty="0">
                <a:hlinkClick r:id="rId21"/>
              </a:rPr>
              <a:t>Heat Transfer, Convection, Conduction, Radiation Lesson Bundle</a:t>
            </a:r>
            <a:endParaRPr lang="en-US" sz="1000" dirty="0"/>
          </a:p>
          <a:p>
            <a:pPr eaLnBrk="1" hangingPunct="1"/>
            <a:r>
              <a:rPr lang="en-US" sz="1000" dirty="0">
                <a:hlinkClick r:id="rId22"/>
              </a:rPr>
              <a:t>Electromagnetic Spectrum Lesson Bundle</a:t>
            </a:r>
            <a:endParaRPr lang="en-US" sz="1000" dirty="0"/>
          </a:p>
          <a:p>
            <a:pPr eaLnBrk="1" hangingPunct="1"/>
            <a:r>
              <a:rPr lang="en-US" sz="1000" dirty="0">
                <a:hlinkClick r:id="rId23"/>
              </a:rPr>
              <a:t>Forms of Energy, Particles, Waves, EM Spectrum Review Game</a:t>
            </a:r>
            <a:endParaRPr lang="en-US" sz="1000" dirty="0"/>
          </a:p>
          <a:p>
            <a:pPr eaLnBrk="1" hangingPunct="1"/>
            <a:r>
              <a:rPr lang="en-US" sz="1000" dirty="0">
                <a:hlinkClick r:id="rId24"/>
              </a:rPr>
              <a:t>Electromagnetic Spectrum Visual Quiz</a:t>
            </a:r>
            <a:endParaRPr lang="en-US" sz="1000" dirty="0"/>
          </a:p>
          <a:p>
            <a:pPr eaLnBrk="1" hangingPunct="1"/>
            <a:r>
              <a:rPr lang="en-US" sz="1000" dirty="0">
                <a:hlinkClick r:id="rId25"/>
              </a:rPr>
              <a:t>Electricity and Magnetism Lesson Bundle</a:t>
            </a:r>
            <a:endParaRPr lang="en-US" sz="1000" dirty="0"/>
          </a:p>
          <a:p>
            <a:pPr eaLnBrk="1" hangingPunct="1"/>
            <a:r>
              <a:rPr lang="en-US" sz="1000" dirty="0">
                <a:hlinkClick r:id="rId26"/>
              </a:rPr>
              <a:t>Electricity and Magnetism Review Game</a:t>
            </a:r>
            <a:endParaRPr lang="en-US" sz="1000" dirty="0"/>
          </a:p>
          <a:p>
            <a:pPr eaLnBrk="1" hangingPunct="1"/>
            <a:r>
              <a:rPr lang="en-US" sz="1000" dirty="0">
                <a:hlinkClick r:id="rId27"/>
              </a:rPr>
              <a:t>Matter and Energy Crossword Puzzle and Solution</a:t>
            </a:r>
            <a:endParaRPr lang="en-US" sz="1000" dirty="0"/>
          </a:p>
          <a:p>
            <a:pPr eaLnBrk="1" hangingPunct="1"/>
            <a:r>
              <a:rPr lang="en-US" sz="1000" dirty="0">
                <a:hlinkClick r:id="rId28"/>
              </a:rPr>
              <a:t>Matter, Energy, and the Environment Unit Preview, Homework Bundle, Notes</a:t>
            </a:r>
            <a:endParaRPr lang="en-US" sz="1000" dirty="0"/>
          </a:p>
          <a:p>
            <a:pPr eaLnBrk="1" hangingPunct="1"/>
            <a:r>
              <a:rPr lang="en-US" sz="1000" dirty="0">
                <a:hlinkClick r:id="rId29"/>
              </a:rPr>
              <a:t>Environment Unit Bundle</a:t>
            </a:r>
            <a:endParaRPr lang="en-US" sz="1000" dirty="0"/>
          </a:p>
          <a:p>
            <a:pPr eaLnBrk="1" hangingPunct="1"/>
            <a:r>
              <a:rPr lang="en-US" sz="1000" dirty="0">
                <a:hlinkClick r:id="rId30"/>
              </a:rPr>
              <a:t>Environment Unit Bundle Review Game</a:t>
            </a:r>
            <a:endParaRPr lang="en-US" sz="1000" dirty="0">
              <a:solidFill>
                <a:srgbClr val="FFFF99"/>
              </a:solidFill>
            </a:endParaRPr>
          </a:p>
          <a:p>
            <a:endParaRPr lang="en-US" dirty="0"/>
          </a:p>
        </p:txBody>
      </p:sp>
      <p:sp>
        <p:nvSpPr>
          <p:cNvPr id="14" name="TextBox 13"/>
          <p:cNvSpPr txBox="1"/>
          <p:nvPr/>
        </p:nvSpPr>
        <p:spPr>
          <a:xfrm>
            <a:off x="361506" y="3989088"/>
            <a:ext cx="4613563" cy="3539430"/>
          </a:xfrm>
          <a:prstGeom prst="rect">
            <a:avLst/>
          </a:prstGeom>
          <a:noFill/>
        </p:spPr>
        <p:txBody>
          <a:bodyPr wrap="square" rtlCol="0">
            <a:spAutoFit/>
          </a:bodyPr>
          <a:lstStyle/>
          <a:p>
            <a:r>
              <a:rPr lang="en-US" sz="1800" dirty="0" smtClean="0">
                <a:solidFill>
                  <a:srgbClr val="FF99FF"/>
                </a:solidFill>
              </a:rPr>
              <a:t>Atoms and the Periodic Table of the Elements Unit</a:t>
            </a:r>
          </a:p>
          <a:p>
            <a:pPr eaLnBrk="1" hangingPunct="1"/>
            <a:r>
              <a:rPr lang="en-US" sz="1000" dirty="0">
                <a:hlinkClick r:id="rId31"/>
              </a:rPr>
              <a:t>Atoms, Atomic Number, Atomic Mass, Isotopes Lesson Bundle</a:t>
            </a:r>
            <a:endParaRPr lang="en-US" sz="1000" dirty="0"/>
          </a:p>
          <a:p>
            <a:pPr eaLnBrk="1" hangingPunct="1"/>
            <a:r>
              <a:rPr lang="en-US" sz="1000" dirty="0">
                <a:hlinkClick r:id="rId32"/>
              </a:rPr>
              <a:t>Inside the Atom Lesson Bundle</a:t>
            </a:r>
            <a:endParaRPr lang="en-US" sz="1000" dirty="0"/>
          </a:p>
          <a:p>
            <a:pPr eaLnBrk="1" hangingPunct="1"/>
            <a:r>
              <a:rPr lang="en-US" sz="1000" dirty="0">
                <a:hlinkClick r:id="rId33"/>
              </a:rPr>
              <a:t>Atoms Review Game</a:t>
            </a:r>
            <a:endParaRPr lang="en-US" sz="1000" dirty="0"/>
          </a:p>
          <a:p>
            <a:pPr eaLnBrk="1" hangingPunct="1"/>
            <a:r>
              <a:rPr lang="en-US" sz="1000" dirty="0">
                <a:hlinkClick r:id="rId34"/>
              </a:rPr>
              <a:t>Atomic Theory, Electrons, Orbitals, Molecules Lesson Bundle</a:t>
            </a:r>
            <a:endParaRPr lang="en-US" sz="1000" dirty="0"/>
          </a:p>
          <a:p>
            <a:pPr eaLnBrk="1" hangingPunct="1"/>
            <a:r>
              <a:rPr lang="en-US" sz="1000" dirty="0">
                <a:hlinkClick r:id="rId35"/>
              </a:rPr>
              <a:t>Atoms, Atomic Theory, Electrons, Orbitals, Molecules Review Game</a:t>
            </a:r>
            <a:endParaRPr lang="en-US" sz="1000" dirty="0"/>
          </a:p>
          <a:p>
            <a:pPr eaLnBrk="1" hangingPunct="1"/>
            <a:r>
              <a:rPr lang="en-US" sz="1000" dirty="0">
                <a:hlinkClick r:id="rId36"/>
              </a:rPr>
              <a:t>Atomic Bonding, Balancing Chemical Equations, Reactions, Lesson Bundle</a:t>
            </a:r>
            <a:endParaRPr lang="en-US" sz="1000" dirty="0"/>
          </a:p>
          <a:p>
            <a:pPr eaLnBrk="1" hangingPunct="1"/>
            <a:r>
              <a:rPr lang="en-US" sz="1000" dirty="0">
                <a:hlinkClick r:id="rId37"/>
              </a:rPr>
              <a:t>Atoms and the Periodic Table Crossword Puzzle and Solution</a:t>
            </a:r>
            <a:endParaRPr lang="en-US" sz="1000" dirty="0"/>
          </a:p>
          <a:p>
            <a:pPr eaLnBrk="1" hangingPunct="1"/>
            <a:r>
              <a:rPr lang="en-US" sz="1000" dirty="0">
                <a:hlinkClick r:id="rId38"/>
              </a:rPr>
              <a:t>Atoms and Periodic Table Unit Preview, Homework Bundle, Unit Notes</a:t>
            </a:r>
            <a:endParaRPr lang="en-US" sz="1000" dirty="0"/>
          </a:p>
          <a:p>
            <a:pPr eaLnBrk="1" hangingPunct="1"/>
            <a:r>
              <a:rPr lang="en-US" sz="1000" dirty="0">
                <a:hlinkClick r:id="rId39"/>
              </a:rPr>
              <a:t>Periodic Table of the Elements Unit Lesson Bundle</a:t>
            </a:r>
            <a:endParaRPr lang="en-US" sz="1000" dirty="0"/>
          </a:p>
          <a:p>
            <a:pPr eaLnBrk="1" hangingPunct="1"/>
            <a:r>
              <a:rPr lang="en-US" sz="1000" dirty="0">
                <a:hlinkClick r:id="rId40"/>
              </a:rPr>
              <a:t>Periodic Table of the Elements Review Game</a:t>
            </a:r>
            <a:endParaRPr lang="en-US" sz="1000" dirty="0">
              <a:solidFill>
                <a:srgbClr val="9999FF"/>
              </a:solidFill>
            </a:endParaRPr>
          </a:p>
          <a:p>
            <a:endParaRPr lang="en-US" dirty="0"/>
          </a:p>
        </p:txBody>
      </p:sp>
      <p:sp>
        <p:nvSpPr>
          <p:cNvPr id="15" name="TextBox 14"/>
          <p:cNvSpPr txBox="1"/>
          <p:nvPr/>
        </p:nvSpPr>
        <p:spPr>
          <a:xfrm>
            <a:off x="4495800" y="938986"/>
            <a:ext cx="3429000" cy="3988784"/>
          </a:xfrm>
          <a:prstGeom prst="rect">
            <a:avLst/>
          </a:prstGeom>
          <a:noFill/>
        </p:spPr>
        <p:txBody>
          <a:bodyPr wrap="square" rtlCol="0">
            <a:spAutoFit/>
          </a:bodyPr>
          <a:lstStyle/>
          <a:p>
            <a:r>
              <a:rPr lang="en-US" sz="1800" dirty="0" smtClean="0">
                <a:solidFill>
                  <a:srgbClr val="FF99FF"/>
                </a:solidFill>
              </a:rPr>
              <a:t>Science Skills Unit</a:t>
            </a:r>
          </a:p>
          <a:p>
            <a:pPr eaLnBrk="1" hangingPunct="1"/>
            <a:r>
              <a:rPr lang="en-US" sz="1000" dirty="0">
                <a:hlinkClick r:id="rId41"/>
              </a:rPr>
              <a:t>Lab Safety Lesson Bundle</a:t>
            </a:r>
            <a:endParaRPr lang="en-US" sz="1000" dirty="0">
              <a:hlinkClick r:id="rId42"/>
            </a:endParaRPr>
          </a:p>
          <a:p>
            <a:pPr eaLnBrk="1" hangingPunct="1"/>
            <a:r>
              <a:rPr lang="en-US" sz="1000" dirty="0">
                <a:hlinkClick r:id="rId42"/>
              </a:rPr>
              <a:t>Microscopes and Magnification Lesson Bundle</a:t>
            </a:r>
            <a:endParaRPr lang="en-US" sz="1000" dirty="0"/>
          </a:p>
          <a:p>
            <a:pPr eaLnBrk="1" hangingPunct="1"/>
            <a:r>
              <a:rPr lang="en-US" sz="1000" dirty="0">
                <a:hlinkClick r:id="rId43"/>
              </a:rPr>
              <a:t>Metric System / SI Lesson Bundle</a:t>
            </a:r>
            <a:endParaRPr lang="en-US" sz="1000" dirty="0"/>
          </a:p>
          <a:p>
            <a:pPr eaLnBrk="1" hangingPunct="1"/>
            <a:r>
              <a:rPr lang="en-US" sz="1000" dirty="0">
                <a:hlinkClick r:id="rId44"/>
              </a:rPr>
              <a:t>Scientific Notation Lesson Bundle</a:t>
            </a:r>
            <a:endParaRPr lang="en-US" sz="1000" dirty="0"/>
          </a:p>
          <a:p>
            <a:pPr eaLnBrk="1" hangingPunct="1"/>
            <a:r>
              <a:rPr lang="en-US" sz="1000" dirty="0">
                <a:hlinkClick r:id="rId45"/>
              </a:rPr>
              <a:t>Volume and Density Lesson Bundle</a:t>
            </a:r>
            <a:endParaRPr lang="en-US" sz="1000" dirty="0"/>
          </a:p>
          <a:p>
            <a:pPr eaLnBrk="1" hangingPunct="1"/>
            <a:r>
              <a:rPr lang="en-US" sz="1000" dirty="0">
                <a:hlinkClick r:id="rId46"/>
              </a:rPr>
              <a:t>Scientific Method, Observation Skills Lesson Bundle</a:t>
            </a:r>
            <a:endParaRPr lang="en-US" sz="1000" dirty="0"/>
          </a:p>
          <a:p>
            <a:pPr eaLnBrk="1" hangingPunct="1"/>
            <a:r>
              <a:rPr lang="en-US" sz="1000" dirty="0">
                <a:hlinkClick r:id="rId47"/>
              </a:rPr>
              <a:t>Science Skills Unit Flash Cards</a:t>
            </a:r>
            <a:endParaRPr lang="en-US" sz="1000" dirty="0"/>
          </a:p>
          <a:p>
            <a:pPr eaLnBrk="1" hangingPunct="1"/>
            <a:r>
              <a:rPr lang="en-US" sz="1000" dirty="0">
                <a:hlinkClick r:id="rId48"/>
              </a:rPr>
              <a:t>Science Skills Unit Crossword Puzzle</a:t>
            </a:r>
            <a:endParaRPr lang="en-US" sz="1000" dirty="0"/>
          </a:p>
          <a:p>
            <a:pPr eaLnBrk="1" hangingPunct="1"/>
            <a:r>
              <a:rPr lang="en-US" sz="1000" dirty="0">
                <a:hlinkClick r:id="rId49"/>
              </a:rPr>
              <a:t>Science Skills Unit Review Game</a:t>
            </a:r>
            <a:endParaRPr lang="en-US" sz="1000" dirty="0"/>
          </a:p>
          <a:p>
            <a:pPr eaLnBrk="1" hangingPunct="1"/>
            <a:r>
              <a:rPr lang="en-US" sz="1000" dirty="0">
                <a:hlinkClick r:id="rId50"/>
              </a:rPr>
              <a:t>Science Skills Unit Preview, Homework Bundle, Notes</a:t>
            </a:r>
            <a:endParaRPr lang="en-US" sz="1000" dirty="0">
              <a:solidFill>
                <a:srgbClr val="FFFF99"/>
              </a:solidFill>
            </a:endParaRPr>
          </a:p>
          <a:p>
            <a:endParaRPr lang="en-US" dirty="0"/>
          </a:p>
        </p:txBody>
      </p:sp>
      <p:pic>
        <p:nvPicPr>
          <p:cNvPr id="17" name="Picture 16"/>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7443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C00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2000548"/>
          </a:xfrm>
          <a:prstGeom prst="rect">
            <a:avLst/>
          </a:prstGeom>
          <a:noFill/>
        </p:spPr>
        <p:txBody>
          <a:bodyPr wrap="square" rtlCol="0">
            <a:spAutoFit/>
          </a:bodyPr>
          <a:lstStyle/>
          <a:p>
            <a:r>
              <a:rPr lang="en-US" sz="1800" dirty="0">
                <a:hlinkClick r:id="rId2"/>
              </a:rPr>
              <a:t>Earth Science Curriculum Link</a:t>
            </a:r>
            <a:endParaRPr lang="en-US" sz="1800" dirty="0"/>
          </a:p>
          <a:p>
            <a:endParaRPr lang="en-US" dirty="0"/>
          </a:p>
        </p:txBody>
      </p:sp>
      <p:sp>
        <p:nvSpPr>
          <p:cNvPr id="12" name="TextBox 11"/>
          <p:cNvSpPr txBox="1"/>
          <p:nvPr/>
        </p:nvSpPr>
        <p:spPr>
          <a:xfrm>
            <a:off x="380999" y="914400"/>
            <a:ext cx="4190999" cy="6389441"/>
          </a:xfrm>
          <a:prstGeom prst="rect">
            <a:avLst/>
          </a:prstGeom>
          <a:noFill/>
        </p:spPr>
        <p:txBody>
          <a:bodyPr wrap="square" rtlCol="0">
            <a:spAutoFit/>
          </a:bodyPr>
          <a:lstStyle/>
          <a:p>
            <a:r>
              <a:rPr lang="en-US" sz="1800" dirty="0" smtClean="0">
                <a:solidFill>
                  <a:srgbClr val="FFCC66"/>
                </a:solidFill>
              </a:rPr>
              <a:t>Geology Topics Unit</a:t>
            </a:r>
          </a:p>
          <a:p>
            <a:pPr eaLnBrk="1" hangingPunct="1"/>
            <a:r>
              <a:rPr lang="en-US" sz="1000" dirty="0">
                <a:hlinkClick r:id="rId3"/>
              </a:rPr>
              <a:t>Plate Tectonics, Continental Drift, Earth's Core, </a:t>
            </a:r>
          </a:p>
          <a:p>
            <a:pPr eaLnBrk="1" hangingPunct="1"/>
            <a:r>
              <a:rPr lang="en-US" sz="1000" dirty="0">
                <a:hlinkClick r:id="rId3"/>
              </a:rPr>
              <a:t>Plate Boundaries Lesson Bundle</a:t>
            </a:r>
            <a:endParaRPr lang="en-US" sz="1000" dirty="0"/>
          </a:p>
          <a:p>
            <a:pPr eaLnBrk="1" hangingPunct="1"/>
            <a:r>
              <a:rPr lang="en-US" sz="1000" dirty="0">
                <a:hlinkClick r:id="rId4"/>
              </a:rPr>
              <a:t>Dynamic Earth Review Game</a:t>
            </a:r>
            <a:endParaRPr lang="en-US" sz="1000" dirty="0"/>
          </a:p>
          <a:p>
            <a:pPr eaLnBrk="1" hangingPunct="1"/>
            <a:r>
              <a:rPr lang="en-US" sz="1000" dirty="0">
                <a:hlinkClick r:id="rId5"/>
              </a:rPr>
              <a:t>Plate Boundaries Visual Quiz</a:t>
            </a:r>
            <a:endParaRPr lang="en-US" sz="1000" dirty="0"/>
          </a:p>
          <a:p>
            <a:pPr eaLnBrk="1" hangingPunct="1"/>
            <a:r>
              <a:rPr lang="en-US" sz="1000" dirty="0">
                <a:hlinkClick r:id="rId6"/>
              </a:rPr>
              <a:t>Volcanoes Lesson Bundle</a:t>
            </a:r>
            <a:endParaRPr lang="en-US" sz="1000" dirty="0"/>
          </a:p>
          <a:p>
            <a:pPr eaLnBrk="1" hangingPunct="1"/>
            <a:r>
              <a:rPr lang="en-US" sz="1000" dirty="0">
                <a:hlinkClick r:id="rId7"/>
              </a:rPr>
              <a:t>Types of Volcanoes</a:t>
            </a:r>
            <a:endParaRPr lang="en-US" sz="1000" dirty="0"/>
          </a:p>
          <a:p>
            <a:pPr eaLnBrk="1" hangingPunct="1"/>
            <a:r>
              <a:rPr lang="en-US" sz="1000" dirty="0">
                <a:hlinkClick r:id="rId8"/>
              </a:rPr>
              <a:t>Volcanoes Review Game</a:t>
            </a:r>
            <a:endParaRPr lang="en-US" sz="1000" dirty="0"/>
          </a:p>
          <a:p>
            <a:pPr eaLnBrk="1" hangingPunct="1"/>
            <a:r>
              <a:rPr lang="en-US" sz="1000" dirty="0">
                <a:hlinkClick r:id="rId9"/>
              </a:rPr>
              <a:t>Earthquakes Lesson Bundle</a:t>
            </a:r>
            <a:endParaRPr lang="en-US" sz="1000" dirty="0"/>
          </a:p>
          <a:p>
            <a:pPr eaLnBrk="1" hangingPunct="1"/>
            <a:r>
              <a:rPr lang="en-US" sz="1000" dirty="0">
                <a:hlinkClick r:id="rId10"/>
              </a:rPr>
              <a:t>Earthquakes Review Game</a:t>
            </a:r>
            <a:endParaRPr lang="en-US" sz="1000" dirty="0"/>
          </a:p>
          <a:p>
            <a:pPr eaLnBrk="1" hangingPunct="1"/>
            <a:r>
              <a:rPr lang="en-US" sz="1000" dirty="0">
                <a:hlinkClick r:id="rId11"/>
              </a:rPr>
              <a:t>Rock Deformation, Compression, Tension, Shearing</a:t>
            </a:r>
            <a:endParaRPr lang="en-US" sz="1000" dirty="0"/>
          </a:p>
          <a:p>
            <a:pPr eaLnBrk="1" hangingPunct="1"/>
            <a:r>
              <a:rPr lang="en-US" sz="1000" dirty="0">
                <a:hlinkClick r:id="rId12"/>
              </a:rPr>
              <a:t>Minerals Lesson Bundle</a:t>
            </a:r>
            <a:endParaRPr lang="en-US" sz="1000" dirty="0"/>
          </a:p>
          <a:p>
            <a:pPr eaLnBrk="1" hangingPunct="1"/>
            <a:r>
              <a:rPr lang="en-US" sz="1000" dirty="0">
                <a:hlinkClick r:id="rId13"/>
              </a:rPr>
              <a:t>Minerals Review Game</a:t>
            </a:r>
            <a:endParaRPr lang="en-US" sz="1000" dirty="0"/>
          </a:p>
          <a:p>
            <a:pPr eaLnBrk="1" hangingPunct="1"/>
            <a:r>
              <a:rPr lang="en-US" sz="1000" dirty="0">
                <a:hlinkClick r:id="rId14"/>
              </a:rPr>
              <a:t>Rock or Mineral PowerPoint </a:t>
            </a:r>
            <a:r>
              <a:rPr lang="en-US" sz="1000" dirty="0" smtClean="0">
                <a:hlinkClick r:id="rId14"/>
              </a:rPr>
              <a:t>Quiz</a:t>
            </a:r>
            <a:endParaRPr lang="en-US" sz="1000" dirty="0" smtClean="0"/>
          </a:p>
          <a:p>
            <a:r>
              <a:rPr lang="en-US" sz="1000" dirty="0">
                <a:hlinkClick r:id="rId15"/>
              </a:rPr>
              <a:t>Rocks and Minerals Lesson Bundle</a:t>
            </a:r>
            <a:endParaRPr lang="en-US" sz="1000" dirty="0"/>
          </a:p>
          <a:p>
            <a:r>
              <a:rPr lang="en-US" sz="1000" dirty="0">
                <a:hlinkClick r:id="rId16"/>
              </a:rPr>
              <a:t>Rocks and Minerals Flash Cards</a:t>
            </a:r>
            <a:endParaRPr lang="en-US" sz="1000" dirty="0"/>
          </a:p>
          <a:p>
            <a:r>
              <a:rPr lang="en-US" sz="1000" dirty="0">
                <a:hlinkClick r:id="rId17"/>
              </a:rPr>
              <a:t>Types of Rocks Visual Quiz</a:t>
            </a:r>
            <a:endParaRPr lang="en-US" sz="1000" dirty="0"/>
          </a:p>
          <a:p>
            <a:r>
              <a:rPr lang="en-US" sz="1000" dirty="0">
                <a:hlinkClick r:id="rId18"/>
              </a:rPr>
              <a:t>Rocks and the Rock Cycle Lesson Bundle</a:t>
            </a:r>
            <a:endParaRPr lang="en-US" sz="1000" dirty="0"/>
          </a:p>
          <a:p>
            <a:r>
              <a:rPr lang="en-US" sz="1000" dirty="0">
                <a:hlinkClick r:id="rId19"/>
              </a:rPr>
              <a:t>Rocks and Rock Cycle Review Game</a:t>
            </a:r>
            <a:endParaRPr lang="en-US" sz="1000" dirty="0"/>
          </a:p>
          <a:p>
            <a:r>
              <a:rPr lang="en-US" sz="1000" dirty="0">
                <a:hlinkClick r:id="rId20"/>
              </a:rPr>
              <a:t>Geologic Timescale, Earth System History Lesson Bundle</a:t>
            </a:r>
            <a:endParaRPr lang="en-US" sz="1000" dirty="0"/>
          </a:p>
          <a:p>
            <a:r>
              <a:rPr lang="en-US" sz="1000" dirty="0">
                <a:hlinkClick r:id="rId21"/>
              </a:rPr>
              <a:t>Earth Geologic History Quiz Game</a:t>
            </a:r>
            <a:endParaRPr lang="en-US" sz="1000" dirty="0"/>
          </a:p>
          <a:p>
            <a:r>
              <a:rPr lang="en-US" sz="1000" dirty="0">
                <a:hlinkClick r:id="rId22"/>
              </a:rPr>
              <a:t>Geology Unit Crossword Puzzle</a:t>
            </a:r>
            <a:endParaRPr lang="en-US" sz="1000" dirty="0"/>
          </a:p>
          <a:p>
            <a:r>
              <a:rPr lang="en-US" sz="1000" dirty="0">
                <a:hlinkClick r:id="rId23"/>
              </a:rPr>
              <a:t>Geology Unit Preview, Bundled Homework, Unit Notes</a:t>
            </a:r>
            <a:endParaRPr lang="en-US" sz="1000" dirty="0"/>
          </a:p>
          <a:p>
            <a:pPr eaLnBrk="1" hangingPunct="1"/>
            <a:endParaRPr lang="en-US" sz="1000" dirty="0">
              <a:solidFill>
                <a:srgbClr val="FFCC99"/>
              </a:solidFill>
            </a:endParaRPr>
          </a:p>
          <a:p>
            <a:endParaRPr lang="en-US" dirty="0"/>
          </a:p>
        </p:txBody>
      </p:sp>
      <p:sp>
        <p:nvSpPr>
          <p:cNvPr id="15" name="TextBox 14"/>
          <p:cNvSpPr txBox="1"/>
          <p:nvPr/>
        </p:nvSpPr>
        <p:spPr>
          <a:xfrm>
            <a:off x="3993307" y="1526716"/>
            <a:ext cx="4922093" cy="7448193"/>
          </a:xfrm>
          <a:prstGeom prst="rect">
            <a:avLst/>
          </a:prstGeom>
          <a:noFill/>
        </p:spPr>
        <p:txBody>
          <a:bodyPr wrap="square" rtlCol="0">
            <a:spAutoFit/>
          </a:bodyPr>
          <a:lstStyle/>
          <a:p>
            <a:r>
              <a:rPr lang="en-US" sz="1800" dirty="0" smtClean="0">
                <a:solidFill>
                  <a:srgbClr val="FFCC66"/>
                </a:solidFill>
              </a:rPr>
              <a:t>Astronomy Topics Unit</a:t>
            </a:r>
          </a:p>
          <a:p>
            <a:pPr eaLnBrk="1" hangingPunct="1"/>
            <a:r>
              <a:rPr lang="en-US" sz="1400" dirty="0">
                <a:hlinkClick r:id="rId24"/>
              </a:rPr>
              <a:t>Solar System and Sun Lesson Bundle</a:t>
            </a:r>
            <a:endParaRPr lang="en-US" sz="1400" dirty="0"/>
          </a:p>
          <a:p>
            <a:pPr eaLnBrk="1" hangingPunct="1"/>
            <a:r>
              <a:rPr lang="en-US" sz="1400" dirty="0">
                <a:hlinkClick r:id="rId25"/>
              </a:rPr>
              <a:t>Sun Lesson Bundle</a:t>
            </a:r>
            <a:endParaRPr lang="en-US" sz="1400" dirty="0"/>
          </a:p>
          <a:p>
            <a:pPr eaLnBrk="1" hangingPunct="1"/>
            <a:r>
              <a:rPr lang="en-US" sz="1400" dirty="0">
                <a:hlinkClick r:id="rId26"/>
              </a:rPr>
              <a:t>Solar System and Sun Review Game</a:t>
            </a:r>
            <a:endParaRPr lang="en-US" sz="1400" dirty="0"/>
          </a:p>
          <a:p>
            <a:pPr eaLnBrk="1" hangingPunct="1"/>
            <a:r>
              <a:rPr lang="en-US" sz="1400" dirty="0">
                <a:hlinkClick r:id="rId27"/>
              </a:rPr>
              <a:t>Solar and Lunar Eclipse Lesson Bundle</a:t>
            </a:r>
            <a:endParaRPr lang="en-US" sz="1400" dirty="0"/>
          </a:p>
          <a:p>
            <a:pPr eaLnBrk="1" hangingPunct="1"/>
            <a:r>
              <a:rPr lang="en-US" sz="1400" dirty="0">
                <a:hlinkClick r:id="rId28"/>
              </a:rPr>
              <a:t>Inner Planets Lesson Bundle</a:t>
            </a:r>
            <a:endParaRPr lang="en-US" sz="1400" dirty="0"/>
          </a:p>
          <a:p>
            <a:pPr eaLnBrk="1" hangingPunct="1"/>
            <a:r>
              <a:rPr lang="en-US" sz="1400" dirty="0">
                <a:hlinkClick r:id="rId29"/>
              </a:rPr>
              <a:t>Inner Planets Review Game</a:t>
            </a:r>
            <a:endParaRPr lang="en-US" sz="1400" dirty="0"/>
          </a:p>
          <a:p>
            <a:pPr eaLnBrk="1" hangingPunct="1"/>
            <a:r>
              <a:rPr lang="en-US" sz="1400" dirty="0">
                <a:hlinkClick r:id="rId30"/>
              </a:rPr>
              <a:t>Moon, Phases of the Moon, Tides, Seasons, Lesson Bundle</a:t>
            </a:r>
            <a:endParaRPr lang="en-US" sz="1400" dirty="0"/>
          </a:p>
          <a:p>
            <a:pPr eaLnBrk="1" hangingPunct="1"/>
            <a:r>
              <a:rPr lang="en-US" sz="1400" dirty="0">
                <a:hlinkClick r:id="rId31"/>
              </a:rPr>
              <a:t>Rocketry Lesson Bundle</a:t>
            </a:r>
            <a:endParaRPr lang="en-US" sz="1400" dirty="0"/>
          </a:p>
          <a:p>
            <a:pPr eaLnBrk="1" hangingPunct="1"/>
            <a:r>
              <a:rPr lang="da-DK" sz="1400" dirty="0">
                <a:hlinkClick r:id="rId32"/>
              </a:rPr>
              <a:t>Asteroid Belt, Meteors, Torino Scale Lesson Bundle</a:t>
            </a:r>
            <a:endParaRPr lang="da-DK" sz="1400" dirty="0"/>
          </a:p>
          <a:p>
            <a:pPr eaLnBrk="1" hangingPunct="1"/>
            <a:r>
              <a:rPr lang="en-US" sz="1400" dirty="0">
                <a:hlinkClick r:id="rId33"/>
              </a:rPr>
              <a:t>Asteroid Belt and Rocketry Review </a:t>
            </a:r>
            <a:r>
              <a:rPr lang="en-US" sz="1400" dirty="0" smtClean="0">
                <a:hlinkClick r:id="rId33"/>
              </a:rPr>
              <a:t>Game</a:t>
            </a:r>
            <a:endParaRPr lang="en-US" sz="1400" dirty="0" smtClean="0"/>
          </a:p>
          <a:p>
            <a:r>
              <a:rPr lang="en-US" sz="1400" dirty="0">
                <a:hlinkClick r:id="rId34"/>
              </a:rPr>
              <a:t>Mission to the Moon, Apollo Lesson</a:t>
            </a:r>
            <a:endParaRPr lang="en-US" sz="1400" dirty="0"/>
          </a:p>
          <a:p>
            <a:pPr eaLnBrk="1" hangingPunct="1"/>
            <a:r>
              <a:rPr lang="en-US" sz="1400" dirty="0">
                <a:hlinkClick r:id="rId35"/>
              </a:rPr>
              <a:t>Outer Planets Lesson Bundle</a:t>
            </a:r>
            <a:endParaRPr lang="en-US" sz="1400" dirty="0"/>
          </a:p>
          <a:p>
            <a:pPr eaLnBrk="1" hangingPunct="1"/>
            <a:r>
              <a:rPr lang="en-US" sz="1400" dirty="0">
                <a:hlinkClick r:id="rId36"/>
              </a:rPr>
              <a:t>Outer Planets Review Game</a:t>
            </a:r>
            <a:endParaRPr lang="en-US" sz="1400" dirty="0"/>
          </a:p>
          <a:p>
            <a:pPr eaLnBrk="1" hangingPunct="1"/>
            <a:r>
              <a:rPr lang="en-US" sz="1400" dirty="0">
                <a:hlinkClick r:id="rId37"/>
              </a:rPr>
              <a:t>Beyond the Solar System Lesson Bundle</a:t>
            </a:r>
            <a:endParaRPr lang="en-US" sz="1400" dirty="0"/>
          </a:p>
          <a:p>
            <a:pPr eaLnBrk="1" hangingPunct="1"/>
            <a:r>
              <a:rPr lang="en-US" sz="1400" dirty="0">
                <a:hlinkClick r:id="rId38"/>
              </a:rPr>
              <a:t>Beyond the Solar System, Galaxies, Black Holes, Constellations Review Game</a:t>
            </a:r>
            <a:endParaRPr lang="en-US" sz="1400" dirty="0"/>
          </a:p>
          <a:p>
            <a:pPr eaLnBrk="1" hangingPunct="1"/>
            <a:r>
              <a:rPr lang="en-US" sz="1400" dirty="0">
                <a:hlinkClick r:id="rId39"/>
              </a:rPr>
              <a:t>Galaxy Lesson, Hubble Exploration</a:t>
            </a:r>
            <a:endParaRPr lang="en-US" sz="1400" dirty="0"/>
          </a:p>
          <a:p>
            <a:pPr eaLnBrk="1" hangingPunct="1"/>
            <a:r>
              <a:rPr lang="en-US" sz="1400" dirty="0">
                <a:hlinkClick r:id="rId40"/>
              </a:rPr>
              <a:t>Astronomy Unit Crossword Puzzle</a:t>
            </a:r>
            <a:endParaRPr lang="en-US" sz="1400" dirty="0"/>
          </a:p>
          <a:p>
            <a:pPr eaLnBrk="1" hangingPunct="1"/>
            <a:r>
              <a:rPr lang="en-US" sz="1400" dirty="0">
                <a:hlinkClick r:id="rId41"/>
              </a:rPr>
              <a:t>Astronomy Unit in Spanish</a:t>
            </a:r>
            <a:endParaRPr lang="en-US" sz="1400" dirty="0"/>
          </a:p>
          <a:p>
            <a:pPr eaLnBrk="1" hangingPunct="1"/>
            <a:endParaRPr lang="en-US" sz="1200" dirty="0"/>
          </a:p>
          <a:p>
            <a:endParaRPr lang="en-US" dirty="0"/>
          </a:p>
        </p:txBody>
      </p:sp>
      <p:pic>
        <p:nvPicPr>
          <p:cNvPr id="16" name="Picture 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7" name="Picture 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267200" y="852056"/>
            <a:ext cx="2514599" cy="67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402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C00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2000548"/>
          </a:xfrm>
          <a:prstGeom prst="rect">
            <a:avLst/>
          </a:prstGeom>
          <a:noFill/>
        </p:spPr>
        <p:txBody>
          <a:bodyPr wrap="square" rtlCol="0">
            <a:spAutoFit/>
          </a:bodyPr>
          <a:lstStyle/>
          <a:p>
            <a:r>
              <a:rPr lang="en-US" sz="1800" dirty="0">
                <a:hlinkClick r:id="rId2"/>
              </a:rPr>
              <a:t>Earth Science Curriculum Link</a:t>
            </a:r>
            <a:endParaRPr lang="en-US" sz="1800" dirty="0"/>
          </a:p>
          <a:p>
            <a:endParaRPr lang="en-US" dirty="0"/>
          </a:p>
        </p:txBody>
      </p:sp>
      <p:sp>
        <p:nvSpPr>
          <p:cNvPr id="12" name="TextBox 11"/>
          <p:cNvSpPr txBox="1"/>
          <p:nvPr/>
        </p:nvSpPr>
        <p:spPr>
          <a:xfrm>
            <a:off x="4419600" y="2140116"/>
            <a:ext cx="3962400" cy="5755422"/>
          </a:xfrm>
          <a:prstGeom prst="rect">
            <a:avLst/>
          </a:prstGeom>
          <a:noFill/>
        </p:spPr>
        <p:txBody>
          <a:bodyPr wrap="square" rtlCol="0">
            <a:spAutoFit/>
          </a:bodyPr>
          <a:lstStyle/>
          <a:p>
            <a:r>
              <a:rPr lang="en-US" sz="1800" dirty="0" smtClean="0">
                <a:solidFill>
                  <a:srgbClr val="FFCC66"/>
                </a:solidFill>
              </a:rPr>
              <a:t>Weather and Climate Unit</a:t>
            </a:r>
          </a:p>
          <a:p>
            <a:pPr eaLnBrk="1" hangingPunct="1"/>
            <a:r>
              <a:rPr lang="en-US" sz="1600" dirty="0">
                <a:hlinkClick r:id="rId3"/>
              </a:rPr>
              <a:t>Atmosphere Lesson Bundle</a:t>
            </a:r>
            <a:endParaRPr lang="en-US" sz="1600" dirty="0"/>
          </a:p>
          <a:p>
            <a:pPr eaLnBrk="1" hangingPunct="1"/>
            <a:r>
              <a:rPr lang="fr-FR" sz="1600" dirty="0">
                <a:hlinkClick r:id="rId4"/>
              </a:rPr>
              <a:t>Ozone Layer, Air Pollution, Skin Cancer</a:t>
            </a:r>
            <a:endParaRPr lang="fr-FR" sz="1600" dirty="0"/>
          </a:p>
          <a:p>
            <a:pPr eaLnBrk="1" hangingPunct="1"/>
            <a:r>
              <a:rPr lang="en-US" sz="1600" dirty="0">
                <a:hlinkClick r:id="rId5"/>
              </a:rPr>
              <a:t>Atmosphere, Layers of the Atmosphere, Pollution Quiz Game</a:t>
            </a:r>
            <a:endParaRPr lang="en-US" sz="1600" dirty="0"/>
          </a:p>
          <a:p>
            <a:pPr eaLnBrk="1" hangingPunct="1"/>
            <a:r>
              <a:rPr lang="en-US" sz="1600" dirty="0">
                <a:hlinkClick r:id="rId6"/>
              </a:rPr>
              <a:t>Air Pressure and Winds Lesson Bundle</a:t>
            </a:r>
            <a:endParaRPr lang="en-US" sz="1600" dirty="0"/>
          </a:p>
          <a:p>
            <a:pPr eaLnBrk="1" hangingPunct="1"/>
            <a:r>
              <a:rPr lang="en-US" sz="1600" dirty="0">
                <a:hlinkClick r:id="rId7"/>
              </a:rPr>
              <a:t>Severe Weather Lesson Bundle, Hurricanes, Tornado, Blizzards</a:t>
            </a:r>
            <a:endParaRPr lang="en-US" sz="1600" dirty="0"/>
          </a:p>
          <a:p>
            <a:pPr eaLnBrk="1" hangingPunct="1"/>
            <a:r>
              <a:rPr lang="en-US" sz="1600" dirty="0">
                <a:hlinkClick r:id="rId8"/>
              </a:rPr>
              <a:t>Seasons Lesson Bundle, Axial Tilt</a:t>
            </a:r>
            <a:endParaRPr lang="en-US" sz="1600" dirty="0"/>
          </a:p>
          <a:p>
            <a:pPr eaLnBrk="1" hangingPunct="1"/>
            <a:r>
              <a:rPr lang="en-US" sz="1600" dirty="0">
                <a:hlinkClick r:id="rId9"/>
              </a:rPr>
              <a:t>Weather, Wind, Seasons, Quiz Game</a:t>
            </a:r>
            <a:endParaRPr lang="en-US" sz="1600" dirty="0"/>
          </a:p>
          <a:p>
            <a:pPr eaLnBrk="1" hangingPunct="1"/>
            <a:r>
              <a:rPr lang="en-US" sz="1600" dirty="0">
                <a:hlinkClick r:id="rId10"/>
              </a:rPr>
              <a:t>Winds, Global Winds, Wind Chill Lesson Bundle</a:t>
            </a:r>
            <a:endParaRPr lang="en-US" sz="1600" dirty="0"/>
          </a:p>
          <a:p>
            <a:pPr eaLnBrk="1" hangingPunct="1"/>
            <a:r>
              <a:rPr lang="en-US" sz="1600" dirty="0">
                <a:hlinkClick r:id="rId11"/>
              </a:rPr>
              <a:t>Oceans and Weather, Water Cycle, Clouds Lesson Bundle</a:t>
            </a:r>
            <a:endParaRPr lang="en-US" sz="1600" dirty="0"/>
          </a:p>
          <a:p>
            <a:pPr eaLnBrk="1" hangingPunct="1"/>
            <a:r>
              <a:rPr lang="en-US" sz="1600" dirty="0">
                <a:hlinkClick r:id="rId12"/>
              </a:rPr>
              <a:t>Water Cycle and Clouds Lesson </a:t>
            </a:r>
            <a:r>
              <a:rPr lang="en-US" sz="1800" dirty="0">
                <a:hlinkClick r:id="rId12"/>
              </a:rPr>
              <a:t>Bundle</a:t>
            </a:r>
            <a:endParaRPr lang="en-US" sz="1800" dirty="0"/>
          </a:p>
          <a:p>
            <a:endParaRPr lang="en-US" sz="1800" dirty="0" smtClean="0"/>
          </a:p>
          <a:p>
            <a:pPr eaLnBrk="1" hangingPunct="1"/>
            <a:endParaRPr lang="en-US" sz="1800" dirty="0">
              <a:solidFill>
                <a:srgbClr val="FFCC99"/>
              </a:solidFill>
            </a:endParaRPr>
          </a:p>
          <a:p>
            <a:endParaRPr lang="en-US" dirty="0"/>
          </a:p>
        </p:txBody>
      </p:sp>
      <p:sp>
        <p:nvSpPr>
          <p:cNvPr id="15" name="TextBox 14"/>
          <p:cNvSpPr txBox="1"/>
          <p:nvPr/>
        </p:nvSpPr>
        <p:spPr>
          <a:xfrm>
            <a:off x="311462" y="900499"/>
            <a:ext cx="3879538" cy="8870121"/>
          </a:xfrm>
          <a:prstGeom prst="rect">
            <a:avLst/>
          </a:prstGeom>
          <a:noFill/>
        </p:spPr>
        <p:txBody>
          <a:bodyPr wrap="square" rtlCol="0">
            <a:spAutoFit/>
          </a:bodyPr>
          <a:lstStyle/>
          <a:p>
            <a:r>
              <a:rPr lang="en-US" sz="1800" dirty="0" smtClean="0">
                <a:solidFill>
                  <a:srgbClr val="FFCC66"/>
                </a:solidFill>
              </a:rPr>
              <a:t>Weathering, Soil Science, Soil Conservation, Ice Ages, Glaciers Unit</a:t>
            </a:r>
            <a:endParaRPr lang="en-US" sz="1400" dirty="0" smtClean="0">
              <a:solidFill>
                <a:srgbClr val="FFCC66"/>
              </a:solidFill>
            </a:endParaRPr>
          </a:p>
          <a:p>
            <a:r>
              <a:rPr lang="en-US" sz="1400" dirty="0" smtClean="0">
                <a:hlinkClick r:id="rId13"/>
              </a:rPr>
              <a:t>Mechanical and Chemical Weathering Lesson Bundle</a:t>
            </a:r>
            <a:endParaRPr lang="en-US" sz="1400" dirty="0" smtClean="0"/>
          </a:p>
          <a:p>
            <a:r>
              <a:rPr lang="en-US" sz="1400" dirty="0" smtClean="0">
                <a:hlinkClick r:id="rId14"/>
              </a:rPr>
              <a:t>Mechanical </a:t>
            </a:r>
            <a:r>
              <a:rPr lang="en-US" sz="1400" dirty="0">
                <a:hlinkClick r:id="rId14"/>
              </a:rPr>
              <a:t>and Chemical Weathering Review Game</a:t>
            </a:r>
            <a:endParaRPr lang="en-US" sz="1400" dirty="0"/>
          </a:p>
          <a:p>
            <a:r>
              <a:rPr lang="en-US" sz="1400" dirty="0">
                <a:hlinkClick r:id="rId15"/>
              </a:rPr>
              <a:t>Soil Science Lesson Bundle</a:t>
            </a:r>
            <a:endParaRPr lang="en-US" sz="1400" dirty="0"/>
          </a:p>
          <a:p>
            <a:r>
              <a:rPr lang="en-US" sz="1400" dirty="0">
                <a:hlinkClick r:id="rId16"/>
              </a:rPr>
              <a:t>Erosion, Soil Conservation Lesson Bundle</a:t>
            </a:r>
            <a:endParaRPr lang="en-US" sz="1400" dirty="0"/>
          </a:p>
          <a:p>
            <a:r>
              <a:rPr lang="en-US" sz="1400" dirty="0">
                <a:hlinkClick r:id="rId17"/>
              </a:rPr>
              <a:t>Soil Science, Erosion, Soil Conservation Review Game</a:t>
            </a:r>
            <a:endParaRPr lang="en-US" sz="1400" dirty="0"/>
          </a:p>
          <a:p>
            <a:r>
              <a:rPr lang="en-US" sz="1400" dirty="0">
                <a:hlinkClick r:id="rId18"/>
              </a:rPr>
              <a:t>Weathering, Soil Science Unit Flash Cards</a:t>
            </a:r>
            <a:endParaRPr lang="en-US" sz="1400" dirty="0"/>
          </a:p>
          <a:p>
            <a:r>
              <a:rPr lang="en-US" sz="1400" dirty="0">
                <a:hlinkClick r:id="rId19"/>
              </a:rPr>
              <a:t>Weathering and Soil Science Crossword Puzzle</a:t>
            </a:r>
            <a:endParaRPr lang="en-US" sz="1400" dirty="0"/>
          </a:p>
          <a:p>
            <a:r>
              <a:rPr lang="en-US" sz="1400" dirty="0">
                <a:hlinkClick r:id="rId20"/>
              </a:rPr>
              <a:t>Ice Ages and Glaciers Lesson Bundle</a:t>
            </a:r>
            <a:endParaRPr lang="en-US" sz="1400" dirty="0"/>
          </a:p>
          <a:p>
            <a:r>
              <a:rPr lang="en-US" sz="1400" dirty="0">
                <a:hlinkClick r:id="rId21"/>
              </a:rPr>
              <a:t>Ice Ages and Glaciers Review Game</a:t>
            </a:r>
            <a:endParaRPr lang="en-US" sz="1400" dirty="0"/>
          </a:p>
          <a:p>
            <a:r>
              <a:rPr lang="en-US" sz="1400" dirty="0">
                <a:hlinkClick r:id="rId22"/>
              </a:rPr>
              <a:t>Ice Ages and Glaciers Crossword Puzzle</a:t>
            </a:r>
            <a:endParaRPr lang="en-US" sz="1400" dirty="0"/>
          </a:p>
          <a:p>
            <a:r>
              <a:rPr lang="en-US" sz="1400" dirty="0">
                <a:hlinkClick r:id="rId23"/>
              </a:rPr>
              <a:t>Ice Ages, Glaciers Unit Flash Cards</a:t>
            </a:r>
            <a:endParaRPr lang="en-US" sz="1400" dirty="0"/>
          </a:p>
          <a:p>
            <a:r>
              <a:rPr lang="en-US" sz="1400" dirty="0">
                <a:hlinkClick r:id="rId24"/>
              </a:rPr>
              <a:t>Weathering, Soil Science, Soil Conservation, Ice Ages, Glaciers Unit Preview</a:t>
            </a:r>
            <a:endParaRPr lang="en-US" sz="1400" dirty="0"/>
          </a:p>
          <a:p>
            <a:endParaRPr lang="en-US" dirty="0" smtClean="0"/>
          </a:p>
          <a:p>
            <a:pPr eaLnBrk="1" hangingPunct="1"/>
            <a:endParaRPr lang="en-US" sz="1200" dirty="0"/>
          </a:p>
          <a:p>
            <a:endParaRPr lang="en-US" dirty="0"/>
          </a:p>
        </p:txBody>
      </p:sp>
      <p:pic>
        <p:nvPicPr>
          <p:cNvPr id="16" name="Picture 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7"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67200" y="852056"/>
            <a:ext cx="2514599" cy="67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9328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C00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923330"/>
          </a:xfrm>
          <a:prstGeom prst="rect">
            <a:avLst/>
          </a:prstGeom>
          <a:noFill/>
        </p:spPr>
        <p:txBody>
          <a:bodyPr wrap="square" rtlCol="0">
            <a:spAutoFit/>
          </a:bodyPr>
          <a:lstStyle/>
          <a:p>
            <a:r>
              <a:rPr lang="en-US" sz="1800" dirty="0">
                <a:hlinkClick r:id="rId2"/>
              </a:rPr>
              <a:t>Earth Science Curriculum Link</a:t>
            </a:r>
            <a:endParaRPr lang="en-US" sz="1800" dirty="0"/>
          </a:p>
          <a:p>
            <a:endParaRPr lang="en-US" sz="1800" dirty="0"/>
          </a:p>
        </p:txBody>
      </p:sp>
      <p:sp>
        <p:nvSpPr>
          <p:cNvPr id="12" name="TextBox 11"/>
          <p:cNvSpPr txBox="1"/>
          <p:nvPr/>
        </p:nvSpPr>
        <p:spPr>
          <a:xfrm>
            <a:off x="311462" y="4412396"/>
            <a:ext cx="6934201" cy="1661993"/>
          </a:xfrm>
          <a:prstGeom prst="rect">
            <a:avLst/>
          </a:prstGeom>
          <a:noFill/>
        </p:spPr>
        <p:txBody>
          <a:bodyPr wrap="square" rtlCol="0">
            <a:spAutoFit/>
          </a:bodyPr>
          <a:lstStyle/>
          <a:p>
            <a:r>
              <a:rPr lang="en-US" sz="1800" dirty="0" smtClean="0">
                <a:solidFill>
                  <a:srgbClr val="FFCC66"/>
                </a:solidFill>
              </a:rPr>
              <a:t>Water Molecule Unit</a:t>
            </a:r>
          </a:p>
          <a:p>
            <a:pPr>
              <a:defRPr/>
            </a:pPr>
            <a:r>
              <a:rPr lang="en-US" sz="1400" dirty="0">
                <a:hlinkClick r:id="rId3"/>
              </a:rPr>
              <a:t>Water Use, Water on Earth, Water Conservation Lesson Bundle</a:t>
            </a:r>
            <a:endParaRPr lang="en-US" sz="1400" dirty="0"/>
          </a:p>
          <a:p>
            <a:pPr>
              <a:defRPr/>
            </a:pPr>
            <a:r>
              <a:rPr lang="en-US" sz="1400" dirty="0">
                <a:hlinkClick r:id="rId4"/>
              </a:rPr>
              <a:t>Groundwater, Groundwater Pollution Lesson Bundle</a:t>
            </a:r>
            <a:endParaRPr lang="en-US" sz="1400" dirty="0"/>
          </a:p>
          <a:p>
            <a:pPr>
              <a:defRPr/>
            </a:pPr>
            <a:r>
              <a:rPr lang="en-US" sz="1400" dirty="0">
                <a:hlinkClick r:id="rId5"/>
              </a:rPr>
              <a:t>Properties of Water Lesson Bundle</a:t>
            </a:r>
            <a:endParaRPr lang="en-US" sz="1400" dirty="0"/>
          </a:p>
          <a:p>
            <a:pPr>
              <a:defRPr/>
            </a:pPr>
            <a:r>
              <a:rPr lang="en-US" sz="1400" dirty="0">
                <a:hlinkClick r:id="rId6"/>
              </a:rPr>
              <a:t>Water Cycle Lesson Bundle</a:t>
            </a:r>
            <a:endParaRPr lang="en-US" sz="1400" dirty="0"/>
          </a:p>
          <a:p>
            <a:pPr>
              <a:defRPr/>
            </a:pPr>
            <a:r>
              <a:rPr lang="en-US" sz="1400" dirty="0">
                <a:hlinkClick r:id="rId7"/>
              </a:rPr>
              <a:t>Water Unit Review Game</a:t>
            </a:r>
            <a:endParaRPr lang="en-US" sz="1400" dirty="0"/>
          </a:p>
          <a:p>
            <a:pPr>
              <a:defRPr/>
            </a:pPr>
            <a:r>
              <a:rPr lang="en-US" sz="1400" dirty="0">
                <a:hlinkClick r:id="rId8"/>
              </a:rPr>
              <a:t>Water Unit Preview, Homework Package, Unit Notes, </a:t>
            </a:r>
            <a:r>
              <a:rPr lang="en-US" sz="1400" dirty="0" smtClean="0">
                <a:hlinkClick r:id="rId8"/>
              </a:rPr>
              <a:t>more</a:t>
            </a:r>
            <a:endParaRPr lang="en-US" sz="1400" dirty="0"/>
          </a:p>
        </p:txBody>
      </p:sp>
      <p:sp>
        <p:nvSpPr>
          <p:cNvPr id="15" name="TextBox 14"/>
          <p:cNvSpPr txBox="1"/>
          <p:nvPr/>
        </p:nvSpPr>
        <p:spPr>
          <a:xfrm>
            <a:off x="311462" y="931139"/>
            <a:ext cx="7079938" cy="2800767"/>
          </a:xfrm>
          <a:prstGeom prst="rect">
            <a:avLst/>
          </a:prstGeom>
          <a:noFill/>
        </p:spPr>
        <p:txBody>
          <a:bodyPr wrap="square" rtlCol="0">
            <a:spAutoFit/>
          </a:bodyPr>
          <a:lstStyle/>
          <a:p>
            <a:r>
              <a:rPr lang="en-US" sz="1800" dirty="0" smtClean="0">
                <a:solidFill>
                  <a:srgbClr val="FFCC66"/>
                </a:solidFill>
              </a:rPr>
              <a:t>Rivers, Lakes, and </a:t>
            </a:r>
          </a:p>
          <a:p>
            <a:r>
              <a:rPr lang="en-US" sz="1800" dirty="0" smtClean="0">
                <a:solidFill>
                  <a:srgbClr val="FFCC66"/>
                </a:solidFill>
              </a:rPr>
              <a:t>Water Quality Unit</a:t>
            </a:r>
          </a:p>
          <a:p>
            <a:pPr eaLnBrk="1" hangingPunct="1"/>
            <a:r>
              <a:rPr lang="en-US" sz="1400" dirty="0">
                <a:hlinkClick r:id="rId9"/>
              </a:rPr>
              <a:t>Rivers and Watershed Lesson Bundle</a:t>
            </a:r>
            <a:endParaRPr lang="en-US" sz="1400" dirty="0"/>
          </a:p>
          <a:p>
            <a:pPr eaLnBrk="1" hangingPunct="1"/>
            <a:r>
              <a:rPr lang="en-US" sz="1400" dirty="0">
                <a:hlinkClick r:id="rId10"/>
              </a:rPr>
              <a:t>Flooding Lesson Bundle</a:t>
            </a:r>
            <a:endParaRPr lang="en-US" sz="1400" dirty="0"/>
          </a:p>
          <a:p>
            <a:pPr eaLnBrk="1" hangingPunct="1"/>
            <a:r>
              <a:rPr lang="en-US" sz="1400" dirty="0">
                <a:hlinkClick r:id="rId11"/>
              </a:rPr>
              <a:t>Benthic </a:t>
            </a:r>
            <a:r>
              <a:rPr lang="en-US" sz="1400" dirty="0" err="1">
                <a:hlinkClick r:id="rId11"/>
              </a:rPr>
              <a:t>Macroinvertebrate</a:t>
            </a:r>
            <a:r>
              <a:rPr lang="en-US" sz="1400" dirty="0">
                <a:hlinkClick r:id="rId11"/>
              </a:rPr>
              <a:t> Lesson Bundle</a:t>
            </a:r>
            <a:endParaRPr lang="en-US" sz="1400" dirty="0"/>
          </a:p>
          <a:p>
            <a:pPr eaLnBrk="1" hangingPunct="1"/>
            <a:r>
              <a:rPr lang="en-US" sz="1400" dirty="0">
                <a:hlinkClick r:id="rId12"/>
              </a:rPr>
              <a:t>Lake Turnover Lesson Bundle</a:t>
            </a:r>
            <a:endParaRPr lang="en-US" sz="1400" dirty="0"/>
          </a:p>
          <a:p>
            <a:pPr eaLnBrk="1" hangingPunct="1"/>
            <a:r>
              <a:rPr lang="en-US" sz="1400" dirty="0">
                <a:hlinkClick r:id="rId13"/>
              </a:rPr>
              <a:t>Salmon Lesson Bundle</a:t>
            </a:r>
            <a:endParaRPr lang="en-US" sz="1400" dirty="0"/>
          </a:p>
          <a:p>
            <a:pPr eaLnBrk="1" hangingPunct="1"/>
            <a:r>
              <a:rPr lang="en-US" sz="1400" dirty="0">
                <a:hlinkClick r:id="rId14"/>
              </a:rPr>
              <a:t>Fish Lesson, Fashion a Fish, Lesson Bundle</a:t>
            </a:r>
            <a:endParaRPr lang="en-US" sz="1400" dirty="0"/>
          </a:p>
          <a:p>
            <a:pPr eaLnBrk="1" hangingPunct="1"/>
            <a:r>
              <a:rPr lang="en-US" sz="1400" dirty="0">
                <a:hlinkClick r:id="rId15"/>
              </a:rPr>
              <a:t>Rivers, Lakes, and Water Quality Unit Review Game</a:t>
            </a:r>
            <a:endParaRPr lang="en-US" sz="1400" dirty="0"/>
          </a:p>
          <a:p>
            <a:pPr eaLnBrk="1" hangingPunct="1"/>
            <a:r>
              <a:rPr lang="en-US" sz="1400" dirty="0">
                <a:hlinkClick r:id="rId16"/>
              </a:rPr>
              <a:t>Rivers, Lakes, and Water Quality Crossword Puzzle</a:t>
            </a:r>
            <a:r>
              <a:rPr lang="en-US" sz="1400" dirty="0">
                <a:solidFill>
                  <a:srgbClr val="FFFF99"/>
                </a:solidFill>
              </a:rPr>
              <a:t> </a:t>
            </a:r>
            <a:r>
              <a:rPr lang="en-US" sz="1400" dirty="0"/>
              <a:t> </a:t>
            </a:r>
          </a:p>
          <a:p>
            <a:pPr eaLnBrk="1" hangingPunct="1"/>
            <a:r>
              <a:rPr lang="en-US" sz="1400" dirty="0">
                <a:hlinkClick r:id="rId17"/>
              </a:rPr>
              <a:t>Rivers, Lakes, and Water Quality Unit Preview, Homework Bundle, Unit Notes</a:t>
            </a:r>
            <a:endParaRPr lang="en-US" sz="1400" dirty="0"/>
          </a:p>
          <a:p>
            <a:endParaRPr lang="en-US" sz="1400" dirty="0" smtClean="0"/>
          </a:p>
        </p:txBody>
      </p:sp>
      <p:pic>
        <p:nvPicPr>
          <p:cNvPr id="16"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67200" y="852056"/>
            <a:ext cx="2514599" cy="67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6190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Content Placeholder 2"/>
          <p:cNvSpPr>
            <a:spLocks noGrp="1"/>
          </p:cNvSpPr>
          <p:nvPr>
            <p:ph idx="1"/>
          </p:nvPr>
        </p:nvSpPr>
        <p:spPr>
          <a:xfrm>
            <a:off x="152400" y="228600"/>
            <a:ext cx="8763000" cy="5897563"/>
          </a:xfrm>
        </p:spPr>
        <p:txBody>
          <a:bodyPr/>
          <a:lstStyle/>
          <a:p>
            <a:r>
              <a:rPr lang="en-US" smtClean="0">
                <a:solidFill>
                  <a:srgbClr val="FFCC99"/>
                </a:solidFill>
              </a:rPr>
              <a:t>Individual units within the curriculum</a:t>
            </a:r>
            <a:endParaRPr lang="en-US" smtClean="0">
              <a:solidFill>
                <a:srgbClr val="9999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96869614"/>
              </p:ext>
            </p:extLst>
          </p:nvPr>
        </p:nvGraphicFramePr>
        <p:xfrm>
          <a:off x="228600" y="914400"/>
          <a:ext cx="8763000" cy="4854575"/>
        </p:xfrm>
        <a:graphic>
          <a:graphicData uri="http://schemas.openxmlformats.org/drawingml/2006/table">
            <a:tbl>
              <a:tblPr firstRow="1" bandRow="1">
                <a:tableStyleId>{5C22544A-7EE6-4342-B048-85BDC9FD1C3A}</a:tableStyleId>
              </a:tblPr>
              <a:tblGrid>
                <a:gridCol w="3886200"/>
                <a:gridCol w="4876800"/>
              </a:tblGrid>
              <a:tr h="632396">
                <a:tc>
                  <a:txBody>
                    <a:bodyPr/>
                    <a:lstStyle/>
                    <a:p>
                      <a:r>
                        <a:rPr lang="en-US" sz="1800" dirty="0" smtClean="0"/>
                        <a:t>Earth Science Units</a:t>
                      </a:r>
                      <a:endParaRPr lang="en-US" sz="1800" dirty="0"/>
                    </a:p>
                  </a:txBody>
                  <a:tcPr marT="45706" marB="45706"/>
                </a:tc>
                <a:tc>
                  <a:txBody>
                    <a:bodyPr/>
                    <a:lstStyle/>
                    <a:p>
                      <a:r>
                        <a:rPr lang="en-US" sz="1800" dirty="0" smtClean="0"/>
                        <a:t>Purchase</a:t>
                      </a:r>
                      <a:r>
                        <a:rPr lang="en-US" sz="1800" baseline="0" dirty="0" smtClean="0"/>
                        <a:t> Individual Unit Link on </a:t>
                      </a:r>
                      <a:r>
                        <a:rPr lang="en-US" sz="1800" baseline="0" dirty="0" err="1" smtClean="0"/>
                        <a:t>TpT</a:t>
                      </a:r>
                      <a:endParaRPr lang="en-US" sz="1800" dirty="0"/>
                    </a:p>
                  </a:txBody>
                  <a:tcPr marT="45706" marB="45706"/>
                </a:tc>
              </a:tr>
              <a:tr h="731513">
                <a:tc>
                  <a:txBody>
                    <a:bodyPr/>
                    <a:lstStyle/>
                    <a:p>
                      <a:r>
                        <a:rPr lang="en-US" sz="1800" dirty="0" smtClean="0"/>
                        <a:t>Geology Topics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2"/>
                        </a:rPr>
                        <a:t>Geology Unit on </a:t>
                      </a:r>
                      <a:r>
                        <a:rPr lang="en-US" sz="1400" dirty="0" err="1" smtClean="0">
                          <a:hlinkClick r:id="rId2"/>
                        </a:rPr>
                        <a:t>TpT</a:t>
                      </a:r>
                      <a:endParaRPr lang="en-US" sz="1400" dirty="0" smtClean="0"/>
                    </a:p>
                  </a:txBody>
                  <a:tcPr marT="45706" marB="45706"/>
                </a:tc>
              </a:tr>
              <a:tr h="675880">
                <a:tc>
                  <a:txBody>
                    <a:bodyPr/>
                    <a:lstStyle/>
                    <a:p>
                      <a:r>
                        <a:rPr lang="en-US" sz="1800" dirty="0" smtClean="0"/>
                        <a:t>Astronomy Topics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3"/>
                        </a:rPr>
                        <a:t>Astronomy Unit on </a:t>
                      </a:r>
                      <a:r>
                        <a:rPr lang="en-US" sz="1400" dirty="0" err="1" smtClean="0">
                          <a:hlinkClick r:id="rId3"/>
                        </a:rPr>
                        <a:t>TpT</a:t>
                      </a:r>
                      <a:endParaRPr lang="en-US" sz="1400" dirty="0" smtClean="0"/>
                    </a:p>
                  </a:txBody>
                  <a:tcPr marT="45706" marB="45706"/>
                </a:tc>
              </a:tr>
              <a:tr h="731513">
                <a:tc>
                  <a:txBody>
                    <a:bodyPr/>
                    <a:lstStyle/>
                    <a:p>
                      <a:r>
                        <a:rPr lang="en-US" sz="1800" dirty="0" smtClean="0"/>
                        <a:t>Weather and Climate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4"/>
                        </a:rPr>
                        <a:t>Weather and Climate Unit on </a:t>
                      </a:r>
                      <a:r>
                        <a:rPr lang="en-US" sz="1400" dirty="0" err="1" smtClean="0">
                          <a:hlinkClick r:id="rId4"/>
                        </a:rPr>
                        <a:t>TpT</a:t>
                      </a:r>
                      <a:endParaRPr lang="en-US" sz="1400" dirty="0" smtClean="0"/>
                    </a:p>
                  </a:txBody>
                  <a:tcPr marT="45706" marB="45706"/>
                </a:tc>
              </a:tr>
              <a:tr h="731513">
                <a:tc>
                  <a:txBody>
                    <a:bodyPr/>
                    <a:lstStyle/>
                    <a:p>
                      <a:r>
                        <a:rPr lang="en-US" sz="1800" dirty="0" smtClean="0"/>
                        <a:t>Soil Science,</a:t>
                      </a:r>
                      <a:r>
                        <a:rPr lang="en-US" sz="1800" baseline="0" dirty="0" smtClean="0"/>
                        <a:t> Weathering, More</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5"/>
                        </a:rPr>
                        <a:t>Weathering, Soil Science, Ice-Ages, Glaciers Unit on </a:t>
                      </a:r>
                      <a:r>
                        <a:rPr lang="en-US" sz="1400" dirty="0" err="1" smtClean="0">
                          <a:hlinkClick r:id="rId5"/>
                        </a:rPr>
                        <a:t>TpT</a:t>
                      </a:r>
                      <a:endParaRPr lang="en-US" sz="1400" dirty="0" smtClean="0"/>
                    </a:p>
                  </a:txBody>
                  <a:tcPr marT="45706" marB="45706"/>
                </a:tc>
              </a:tr>
              <a:tr h="675880">
                <a:tc>
                  <a:txBody>
                    <a:bodyPr/>
                    <a:lstStyle/>
                    <a:p>
                      <a:r>
                        <a:rPr lang="en-US" sz="1800" dirty="0" smtClean="0"/>
                        <a:t>Water</a:t>
                      </a:r>
                      <a:r>
                        <a:rPr lang="en-US" sz="1800" baseline="0" dirty="0" smtClean="0"/>
                        <a:t>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6"/>
                        </a:rPr>
                        <a:t>Water Unit on </a:t>
                      </a:r>
                      <a:r>
                        <a:rPr lang="en-US" sz="1200" dirty="0" err="1" smtClean="0">
                          <a:hlinkClick r:id="rId6"/>
                        </a:rPr>
                        <a:t>TpT</a:t>
                      </a:r>
                      <a:endParaRPr lang="en-US" sz="1200" dirty="0" smtClean="0"/>
                    </a:p>
                  </a:txBody>
                  <a:tcPr marT="45706" marB="45706"/>
                </a:tc>
              </a:tr>
              <a:tr h="675880">
                <a:tc>
                  <a:txBody>
                    <a:bodyPr/>
                    <a:lstStyle/>
                    <a:p>
                      <a:r>
                        <a:rPr lang="en-US" sz="1800" dirty="0" smtClean="0"/>
                        <a:t>Rivers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7"/>
                        </a:rPr>
                        <a:t>Rivers, Lakes, and Water Quality Unit on </a:t>
                      </a:r>
                      <a:r>
                        <a:rPr lang="en-US" sz="1200" dirty="0" err="1" smtClean="0">
                          <a:hlinkClick r:id="rId7"/>
                        </a:rPr>
                        <a:t>TpT</a:t>
                      </a:r>
                      <a:endParaRPr lang="en-US" sz="1200" dirty="0" smtClean="0"/>
                    </a:p>
                  </a:txBody>
                  <a:tcPr marT="45706" marB="45706"/>
                </a:tc>
              </a:tr>
            </a:tbl>
          </a:graphicData>
        </a:graphic>
      </p:graphicFrame>
      <p:sp>
        <p:nvSpPr>
          <p:cNvPr id="312349" name="TextBox 1"/>
          <p:cNvSpPr txBox="1">
            <a:spLocks noChangeArrowheads="1"/>
          </p:cNvSpPr>
          <p:nvPr/>
        </p:nvSpPr>
        <p:spPr bwMode="auto">
          <a:xfrm>
            <a:off x="228600" y="58674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800" dirty="0"/>
              <a:t>   	= Easier 		          = More Difficult                             = Most Difficult</a:t>
            </a:r>
          </a:p>
        </p:txBody>
      </p:sp>
      <p:sp>
        <p:nvSpPr>
          <p:cNvPr id="312350" name="TextBox 2"/>
          <p:cNvSpPr txBox="1">
            <a:spLocks noChangeArrowheads="1"/>
          </p:cNvSpPr>
          <p:nvPr/>
        </p:nvSpPr>
        <p:spPr bwMode="auto">
          <a:xfrm>
            <a:off x="228600" y="62484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800" dirty="0"/>
              <a:t>       (5</a:t>
            </a:r>
            <a:r>
              <a:rPr lang="en-US" sz="1800" baseline="30000" dirty="0"/>
              <a:t>th</a:t>
            </a:r>
            <a:r>
              <a:rPr lang="en-US" sz="1800" dirty="0"/>
              <a:t> – 7</a:t>
            </a:r>
            <a:r>
              <a:rPr lang="en-US" sz="1800" baseline="30000" dirty="0"/>
              <a:t>th</a:t>
            </a:r>
            <a:r>
              <a:rPr lang="en-US" sz="1800" dirty="0"/>
              <a:t> grade) 	     (6</a:t>
            </a:r>
            <a:r>
              <a:rPr lang="en-US" sz="1800" baseline="30000" dirty="0"/>
              <a:t>th</a:t>
            </a:r>
            <a:r>
              <a:rPr lang="en-US" sz="1800" dirty="0"/>
              <a:t> – 8</a:t>
            </a:r>
            <a:r>
              <a:rPr lang="en-US" sz="1800" baseline="30000" dirty="0"/>
              <a:t>th</a:t>
            </a:r>
            <a:r>
              <a:rPr lang="en-US" sz="1800" dirty="0"/>
              <a:t> grade)                               (8</a:t>
            </a:r>
            <a:r>
              <a:rPr lang="en-US" sz="1800" baseline="30000" dirty="0"/>
              <a:t>th</a:t>
            </a:r>
            <a:r>
              <a:rPr lang="en-US" sz="1800" dirty="0"/>
              <a:t> – 10</a:t>
            </a:r>
            <a:r>
              <a:rPr lang="en-US" sz="1800" baseline="30000" dirty="0"/>
              <a:t>th</a:t>
            </a:r>
            <a:r>
              <a:rPr lang="en-US" sz="1800" dirty="0"/>
              <a:t> grade)</a:t>
            </a:r>
          </a:p>
        </p:txBody>
      </p:sp>
      <p:sp>
        <p:nvSpPr>
          <p:cNvPr id="4" name="Oval 3"/>
          <p:cNvSpPr/>
          <p:nvPr/>
        </p:nvSpPr>
        <p:spPr>
          <a:xfrm>
            <a:off x="762000" y="5867400"/>
            <a:ext cx="304800" cy="304800"/>
          </a:xfrm>
          <a:prstGeom prst="ellipse">
            <a:avLst/>
          </a:prstGeom>
          <a:solidFill>
            <a:schemeClr val="accent2"/>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124200" y="5867400"/>
            <a:ext cx="4572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68725" y="16764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768725" y="4564063"/>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3784600" y="5160963"/>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768725" y="23622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3768725" y="30480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iamond 9"/>
          <p:cNvSpPr/>
          <p:nvPr/>
        </p:nvSpPr>
        <p:spPr>
          <a:xfrm>
            <a:off x="6611938" y="5829300"/>
            <a:ext cx="381000" cy="4572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3775075" y="3725863"/>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784600" y="372586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6922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70531762"/>
              </p:ext>
            </p:extLst>
          </p:nvPr>
        </p:nvGraphicFramePr>
        <p:xfrm>
          <a:off x="152400" y="152400"/>
          <a:ext cx="8763000" cy="1854200"/>
        </p:xfrm>
        <a:graphic>
          <a:graphicData uri="http://schemas.openxmlformats.org/drawingml/2006/table">
            <a:tbl>
              <a:tblPr firstRow="1" bandRow="1">
                <a:tableStyleId>{5C22544A-7EE6-4342-B048-85BDC9FD1C3A}</a:tableStyleId>
              </a:tblPr>
              <a:tblGrid>
                <a:gridCol w="3962400"/>
                <a:gridCol w="4800600"/>
              </a:tblGrid>
              <a:tr h="370840">
                <a:tc>
                  <a:txBody>
                    <a:bodyPr/>
                    <a:lstStyle/>
                    <a:p>
                      <a:r>
                        <a:rPr lang="en-US" dirty="0" smtClean="0"/>
                        <a:t>Physical Science Units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Purchase</a:t>
                      </a:r>
                      <a:r>
                        <a:rPr lang="en-US" sz="1800" baseline="0" dirty="0" smtClean="0"/>
                        <a:t> Individual Unit Link on </a:t>
                      </a:r>
                      <a:r>
                        <a:rPr lang="en-US" sz="1800" baseline="0" dirty="0" err="1" smtClean="0"/>
                        <a:t>TpT</a:t>
                      </a:r>
                      <a:endParaRPr lang="en-US" sz="1800" dirty="0" smtClean="0"/>
                    </a:p>
                  </a:txBody>
                  <a:tcPr/>
                </a:tc>
              </a:tr>
              <a:tr h="370840">
                <a:tc>
                  <a:txBody>
                    <a:bodyPr/>
                    <a:lstStyle/>
                    <a:p>
                      <a:r>
                        <a:rPr lang="en-US" dirty="0" smtClean="0"/>
                        <a:t>Science</a:t>
                      </a:r>
                      <a:r>
                        <a:rPr lang="en-US" baseline="0" dirty="0" smtClean="0"/>
                        <a:t> Skills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Science Skills Unit on </a:t>
                      </a:r>
                      <a:r>
                        <a:rPr lang="en-US" sz="1000" dirty="0" err="1" smtClean="0">
                          <a:hlinkClick r:id="rId2"/>
                        </a:rPr>
                        <a:t>TpT</a:t>
                      </a:r>
                      <a:endParaRPr lang="en-US" sz="1000" dirty="0" smtClean="0"/>
                    </a:p>
                  </a:txBody>
                  <a:tcPr/>
                </a:tc>
              </a:tr>
              <a:tr h="370840">
                <a:tc>
                  <a:txBody>
                    <a:bodyPr/>
                    <a:lstStyle/>
                    <a:p>
                      <a:r>
                        <a:rPr lang="en-US" dirty="0" smtClean="0"/>
                        <a:t>Motion</a:t>
                      </a:r>
                      <a:r>
                        <a:rPr lang="en-US" baseline="0" dirty="0" smtClean="0"/>
                        <a:t> and Machines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Newton's Laws of Motion, Forces in Motion and Simple Machines Unit</a:t>
                      </a:r>
                      <a:endParaRPr lang="en-US" sz="1000" dirty="0" smtClean="0"/>
                    </a:p>
                  </a:txBody>
                  <a:tcPr/>
                </a:tc>
              </a:tr>
              <a:tr h="370840">
                <a:tc>
                  <a:txBody>
                    <a:bodyPr/>
                    <a:lstStyle/>
                    <a:p>
                      <a:r>
                        <a:rPr lang="en-US" dirty="0" smtClean="0"/>
                        <a:t>Matter,</a:t>
                      </a:r>
                      <a:r>
                        <a:rPr lang="en-US" baseline="0" dirty="0" smtClean="0"/>
                        <a:t> Energy, </a:t>
                      </a:r>
                      <a:r>
                        <a:rPr lang="en-US" baseline="0" dirty="0" err="1" smtClean="0"/>
                        <a:t>Envs</a:t>
                      </a:r>
                      <a:r>
                        <a:rPr lang="en-US" baseline="0" dirty="0" smtClean="0"/>
                        <a:t>.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Matter, Energy, and the Environment Unit</a:t>
                      </a:r>
                      <a:endParaRPr lang="en-US" sz="1000" dirty="0" smtClean="0"/>
                    </a:p>
                  </a:txBody>
                  <a:tcPr/>
                </a:tc>
              </a:tr>
              <a:tr h="370840">
                <a:tc>
                  <a:txBody>
                    <a:bodyPr/>
                    <a:lstStyle/>
                    <a:p>
                      <a:r>
                        <a:rPr lang="en-US" dirty="0" smtClean="0"/>
                        <a:t>Atoms</a:t>
                      </a:r>
                      <a:r>
                        <a:rPr lang="en-US" baseline="0" dirty="0" smtClean="0"/>
                        <a:t> and Periodic Table 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Atoms and Periodic Table of the Elements Unit on </a:t>
                      </a:r>
                      <a:r>
                        <a:rPr lang="en-US" sz="1000" dirty="0" err="1" smtClean="0">
                          <a:hlinkClick r:id="rId5"/>
                        </a:rPr>
                        <a:t>TpT</a:t>
                      </a:r>
                      <a:endParaRPr lang="en-US" sz="1000" dirty="0" smtClean="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69470418"/>
              </p:ext>
            </p:extLst>
          </p:nvPr>
        </p:nvGraphicFramePr>
        <p:xfrm>
          <a:off x="152400" y="2286000"/>
          <a:ext cx="8763000" cy="4348168"/>
        </p:xfrm>
        <a:graphic>
          <a:graphicData uri="http://schemas.openxmlformats.org/drawingml/2006/table">
            <a:tbl>
              <a:tblPr firstRow="1" bandRow="1">
                <a:tableStyleId>{5C22544A-7EE6-4342-B048-85BDC9FD1C3A}</a:tableStyleId>
              </a:tblPr>
              <a:tblGrid>
                <a:gridCol w="3962400"/>
                <a:gridCol w="4800600"/>
              </a:tblGrid>
              <a:tr h="370760">
                <a:tc>
                  <a:txBody>
                    <a:bodyPr/>
                    <a:lstStyle/>
                    <a:p>
                      <a:r>
                        <a:rPr lang="en-US" sz="1800" dirty="0" smtClean="0"/>
                        <a:t>Life Science Units</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Purchase</a:t>
                      </a:r>
                      <a:r>
                        <a:rPr lang="en-US" sz="1800" baseline="0" dirty="0" smtClean="0"/>
                        <a:t> Individual Unit Link on </a:t>
                      </a:r>
                      <a:r>
                        <a:rPr lang="en-US" sz="1800" baseline="0" dirty="0" err="1" smtClean="0"/>
                        <a:t>TpT</a:t>
                      </a:r>
                      <a:endParaRPr lang="en-US" sz="1800" dirty="0" smtClean="0"/>
                    </a:p>
                  </a:txBody>
                  <a:tcPr marT="45712" marB="45712"/>
                </a:tc>
              </a:tr>
              <a:tr h="396224">
                <a:tc>
                  <a:txBody>
                    <a:bodyPr/>
                    <a:lstStyle/>
                    <a:p>
                      <a:r>
                        <a:rPr lang="en-US" sz="1800" dirty="0" smtClean="0"/>
                        <a:t>Human</a:t>
                      </a:r>
                      <a:r>
                        <a:rPr lang="en-US" sz="1800" baseline="0" dirty="0" smtClean="0"/>
                        <a:t> Body / Health Topics</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Anatomy, Human Body and Health Unit on </a:t>
                      </a:r>
                      <a:r>
                        <a:rPr lang="en-US" sz="1000" dirty="0" err="1" smtClean="0">
                          <a:hlinkClick r:id="rId6"/>
                        </a:rPr>
                        <a:t>TpT</a:t>
                      </a:r>
                      <a:endParaRPr lang="en-US" sz="1000" dirty="0" smtClean="0"/>
                    </a:p>
                  </a:txBody>
                  <a:tcPr marT="45712" marB="45712"/>
                </a:tc>
              </a:tr>
              <a:tr h="396224">
                <a:tc>
                  <a:txBody>
                    <a:bodyPr/>
                    <a:lstStyle/>
                    <a:p>
                      <a:r>
                        <a:rPr lang="en-US" sz="1800" dirty="0" smtClean="0"/>
                        <a:t>DNA</a:t>
                      </a:r>
                      <a:r>
                        <a:rPr lang="en-US" sz="1800" baseline="0" dirty="0" smtClean="0"/>
                        <a:t> and Genetics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DNA and Genetics Unit on </a:t>
                      </a:r>
                      <a:r>
                        <a:rPr lang="en-US" sz="1000" dirty="0" err="1" smtClean="0">
                          <a:hlinkClick r:id="rId7"/>
                        </a:rPr>
                        <a:t>TpT</a:t>
                      </a:r>
                      <a:endParaRPr lang="en-US" sz="1000" dirty="0" smtClean="0"/>
                    </a:p>
                  </a:txBody>
                  <a:tcPr marT="45712" marB="45712"/>
                </a:tc>
              </a:tr>
              <a:tr h="396224">
                <a:tc>
                  <a:txBody>
                    <a:bodyPr/>
                    <a:lstStyle/>
                    <a:p>
                      <a:r>
                        <a:rPr lang="en-US" sz="1800" dirty="0" smtClean="0"/>
                        <a:t>Cel</a:t>
                      </a:r>
                      <a:r>
                        <a:rPr lang="en-US" sz="1800" baseline="0" dirty="0" smtClean="0"/>
                        <a:t>l Biology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8"/>
                        </a:rPr>
                        <a:t>Cell Biology Unit on </a:t>
                      </a:r>
                      <a:r>
                        <a:rPr lang="en-US" sz="1000" dirty="0" err="1" smtClean="0">
                          <a:hlinkClick r:id="rId8"/>
                        </a:rPr>
                        <a:t>TpT</a:t>
                      </a:r>
                      <a:endParaRPr lang="en-US" sz="1000" dirty="0" smtClean="0"/>
                    </a:p>
                  </a:txBody>
                  <a:tcPr marT="45712" marB="45712"/>
                </a:tc>
              </a:tr>
              <a:tr h="396224">
                <a:tc>
                  <a:txBody>
                    <a:bodyPr/>
                    <a:lstStyle/>
                    <a:p>
                      <a:r>
                        <a:rPr lang="en-US" sz="1800" dirty="0" smtClean="0"/>
                        <a:t>Infectious</a:t>
                      </a:r>
                      <a:r>
                        <a:rPr lang="en-US" sz="1800" baseline="0" dirty="0" smtClean="0"/>
                        <a:t> Diseases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800" dirty="0" smtClean="0">
                          <a:hlinkClick r:id="rId9"/>
                        </a:rPr>
                        <a:t>Virus, Bacteria, Parasites, Diseases Unit</a:t>
                      </a:r>
                      <a:endParaRPr lang="en-US" sz="800" dirty="0" smtClean="0"/>
                    </a:p>
                  </a:txBody>
                  <a:tcPr marT="45712" marB="45712"/>
                </a:tc>
              </a:tr>
              <a:tr h="396224">
                <a:tc>
                  <a:txBody>
                    <a:bodyPr/>
                    <a:lstStyle/>
                    <a:p>
                      <a:r>
                        <a:rPr lang="en-US" sz="1800" dirty="0" smtClean="0"/>
                        <a:t>Taxonomy</a:t>
                      </a:r>
                      <a:r>
                        <a:rPr lang="en-US" sz="1800" baseline="0" dirty="0" smtClean="0"/>
                        <a:t> and Classification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0"/>
                        </a:rPr>
                        <a:t>Taxonomy and Classification Unit</a:t>
                      </a:r>
                      <a:endParaRPr lang="en-US" sz="1000" dirty="0" smtClean="0"/>
                    </a:p>
                  </a:txBody>
                  <a:tcPr marT="45712" marB="45712"/>
                </a:tc>
              </a:tr>
              <a:tr h="396224">
                <a:tc>
                  <a:txBody>
                    <a:bodyPr/>
                    <a:lstStyle/>
                    <a:p>
                      <a:r>
                        <a:rPr lang="en-US" sz="1800" dirty="0" smtClean="0"/>
                        <a:t>Evolution</a:t>
                      </a:r>
                      <a:r>
                        <a:rPr lang="en-US" sz="1800" baseline="0" dirty="0" smtClean="0"/>
                        <a:t> / Natural Selection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1"/>
                        </a:rPr>
                        <a:t>Evolution and Natural Selection Unit on </a:t>
                      </a:r>
                      <a:r>
                        <a:rPr lang="en-US" sz="1000" dirty="0" err="1" smtClean="0">
                          <a:hlinkClick r:id="rId11"/>
                        </a:rPr>
                        <a:t>TpT</a:t>
                      </a:r>
                      <a:endParaRPr lang="en-US" sz="1000" dirty="0" smtClean="0"/>
                    </a:p>
                  </a:txBody>
                  <a:tcPr marT="45712" marB="45712"/>
                </a:tc>
              </a:tr>
              <a:tr h="396224">
                <a:tc>
                  <a:txBody>
                    <a:bodyPr/>
                    <a:lstStyle/>
                    <a:p>
                      <a:r>
                        <a:rPr lang="en-US" sz="1800" dirty="0" smtClean="0"/>
                        <a:t>Botany</a:t>
                      </a:r>
                      <a:r>
                        <a:rPr lang="en-US" sz="1800" baseline="0" dirty="0" smtClean="0"/>
                        <a:t> Topics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2"/>
                        </a:rPr>
                        <a:t>Botany Unit</a:t>
                      </a:r>
                      <a:endParaRPr lang="en-US" sz="1000" dirty="0" smtClean="0"/>
                    </a:p>
                  </a:txBody>
                  <a:tcPr marT="45712" marB="45712"/>
                </a:tc>
              </a:tr>
              <a:tr h="396224">
                <a:tc>
                  <a:txBody>
                    <a:bodyPr/>
                    <a:lstStyle/>
                    <a:p>
                      <a:r>
                        <a:rPr lang="en-US" sz="1800" dirty="0" smtClean="0"/>
                        <a:t>Ecology Feeding Levels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3"/>
                        </a:rPr>
                        <a:t>Ecology Feeding Levels Unit on </a:t>
                      </a:r>
                      <a:r>
                        <a:rPr lang="en-US" sz="1000" dirty="0" err="1" smtClean="0">
                          <a:hlinkClick r:id="rId13"/>
                        </a:rPr>
                        <a:t>TpT</a:t>
                      </a:r>
                      <a:endParaRPr lang="en-US" sz="1000" dirty="0" smtClean="0"/>
                    </a:p>
                  </a:txBody>
                  <a:tcPr marT="45712" marB="45712"/>
                </a:tc>
              </a:tr>
              <a:tr h="396224">
                <a:tc>
                  <a:txBody>
                    <a:bodyPr/>
                    <a:lstStyle/>
                    <a:p>
                      <a:r>
                        <a:rPr lang="en-US" sz="1800" dirty="0" smtClean="0"/>
                        <a:t>Ecology Interactions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4"/>
                        </a:rPr>
                        <a:t>Ecology Interactions Unit on </a:t>
                      </a:r>
                      <a:r>
                        <a:rPr lang="en-US" sz="1000" dirty="0" err="1" smtClean="0">
                          <a:hlinkClick r:id="rId14"/>
                        </a:rPr>
                        <a:t>TpT</a:t>
                      </a:r>
                      <a:endParaRPr lang="en-US" sz="1000" dirty="0" smtClean="0"/>
                    </a:p>
                  </a:txBody>
                  <a:tcPr marT="45712" marB="45712"/>
                </a:tc>
              </a:tr>
              <a:tr h="411392">
                <a:tc>
                  <a:txBody>
                    <a:bodyPr/>
                    <a:lstStyle/>
                    <a:p>
                      <a:r>
                        <a:rPr lang="en-US" sz="1800" dirty="0" smtClean="0"/>
                        <a:t>Ecology Abiotic Factors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5"/>
                        </a:rPr>
                        <a:t>Ecology Abiotic Factors Unit on </a:t>
                      </a:r>
                      <a:r>
                        <a:rPr lang="en-US" sz="1000" dirty="0" err="1" smtClean="0">
                          <a:hlinkClick r:id="rId15"/>
                        </a:rPr>
                        <a:t>TpT</a:t>
                      </a:r>
                      <a:endParaRPr lang="en-US" sz="1000" dirty="0" smtClean="0"/>
                    </a:p>
                  </a:txBody>
                  <a:tcPr marT="45712" marB="45712"/>
                </a:tc>
              </a:tr>
            </a:tbl>
          </a:graphicData>
        </a:graphic>
      </p:graphicFrame>
      <p:sp>
        <p:nvSpPr>
          <p:cNvPr id="6" name="Oval 5"/>
          <p:cNvSpPr/>
          <p:nvPr/>
        </p:nvSpPr>
        <p:spPr>
          <a:xfrm>
            <a:off x="3803650" y="6248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803650" y="5867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803650" y="5486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779838" y="6096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75075" y="27432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iamond 15"/>
          <p:cNvSpPr/>
          <p:nvPr/>
        </p:nvSpPr>
        <p:spPr>
          <a:xfrm>
            <a:off x="3803650" y="9779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iamond 16"/>
          <p:cNvSpPr/>
          <p:nvPr/>
        </p:nvSpPr>
        <p:spPr>
          <a:xfrm>
            <a:off x="3825875" y="13493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iamond 17"/>
          <p:cNvSpPr/>
          <p:nvPr/>
        </p:nvSpPr>
        <p:spPr>
          <a:xfrm>
            <a:off x="3819525" y="16922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iamond 18"/>
          <p:cNvSpPr/>
          <p:nvPr/>
        </p:nvSpPr>
        <p:spPr>
          <a:xfrm>
            <a:off x="3779838" y="4248150"/>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Diamond 19"/>
          <p:cNvSpPr/>
          <p:nvPr/>
        </p:nvSpPr>
        <p:spPr>
          <a:xfrm>
            <a:off x="3786188" y="2743200"/>
            <a:ext cx="257175" cy="3048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3786188" y="4684713"/>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Diamond 21"/>
          <p:cNvSpPr/>
          <p:nvPr/>
        </p:nvSpPr>
        <p:spPr>
          <a:xfrm>
            <a:off x="3806825" y="3059113"/>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iamond 22"/>
          <p:cNvSpPr/>
          <p:nvPr/>
        </p:nvSpPr>
        <p:spPr>
          <a:xfrm>
            <a:off x="3786188" y="35052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iamond 23"/>
          <p:cNvSpPr/>
          <p:nvPr/>
        </p:nvSpPr>
        <p:spPr>
          <a:xfrm>
            <a:off x="3795713" y="3881438"/>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3805238" y="5103813"/>
            <a:ext cx="290512"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803650" y="510381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3790011" y="4692651"/>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585487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800" dirty="0" smtClean="0">
                <a:hlinkClick r:id="rId2"/>
              </a:rPr>
              <a:t>Curriculum </a:t>
            </a:r>
            <a:r>
              <a:rPr lang="en-US" sz="2800" dirty="0">
                <a:hlinkClick r:id="rId2"/>
              </a:rPr>
              <a:t>Tour Link</a:t>
            </a:r>
            <a:endParaRPr lang="en-US" sz="2800" dirty="0">
              <a:solidFill>
                <a:srgbClr val="FFCCFF"/>
              </a:solidFill>
            </a:endParaRPr>
          </a:p>
          <a:p>
            <a:pPr eaLnBrk="1" hangingPunct="1">
              <a:defRPr/>
            </a:pPr>
            <a:r>
              <a:rPr lang="en-US" sz="2800" dirty="0" smtClean="0">
                <a:solidFill>
                  <a:srgbClr val="FFCCFF"/>
                </a:solidFill>
              </a:rPr>
              <a:t>Thank you for your time and interest.  The curriculum link above will allow to see previews of the curriculum, bundled homework packages, review games, unit notes, the welcome guide, and much more. Thank you for your interest and feel free to contact me with any questions you may have.  Best wishes.  </a:t>
            </a:r>
          </a:p>
          <a:p>
            <a:pPr eaLnBrk="1" hangingPunct="1">
              <a:defRPr/>
            </a:pPr>
            <a:endParaRPr lang="en-US" sz="2800" dirty="0" smtClean="0"/>
          </a:p>
          <a:p>
            <a:pPr marL="0" indent="0" eaLnBrk="1" hangingPunct="1">
              <a:buFontTx/>
              <a:buNone/>
              <a:defRPr/>
            </a:pPr>
            <a:endParaRPr lang="en-US" sz="2800" dirty="0" smtClean="0">
              <a:solidFill>
                <a:srgbClr val="CC99FF"/>
              </a:solidFill>
            </a:endParaRPr>
          </a:p>
          <a:p>
            <a:pPr eaLnBrk="1" hangingPunct="1">
              <a:defRPr/>
            </a:pPr>
            <a:r>
              <a:rPr lang="en-US" sz="2800" dirty="0" smtClean="0">
                <a:solidFill>
                  <a:srgbClr val="CC99FF"/>
                </a:solidFill>
              </a:rPr>
              <a:t>Sincerely,</a:t>
            </a:r>
          </a:p>
          <a:p>
            <a:pPr eaLnBrk="1" hangingPunct="1">
              <a:defRPr/>
            </a:pPr>
            <a:r>
              <a:rPr lang="en-US" sz="2800" dirty="0" smtClean="0">
                <a:solidFill>
                  <a:srgbClr val="CC99FF"/>
                </a:solidFill>
              </a:rPr>
              <a:t>Ryan Murphy </a:t>
            </a:r>
            <a:r>
              <a:rPr lang="en-US" sz="2800" dirty="0" err="1" smtClean="0">
                <a:solidFill>
                  <a:srgbClr val="CC99FF"/>
                </a:solidFill>
              </a:rPr>
              <a:t>M.Ed</a:t>
            </a:r>
            <a:endParaRPr lang="en-US" sz="2800" dirty="0" smtClean="0">
              <a:solidFill>
                <a:srgbClr val="CC99FF"/>
              </a:solidFill>
            </a:endParaRPr>
          </a:p>
          <a:p>
            <a:pPr eaLnBrk="1" hangingPunct="1">
              <a:defRPr/>
            </a:pPr>
            <a:r>
              <a:rPr lang="en-US" sz="2800" dirty="0" smtClean="0">
                <a:hlinkClick r:id="rId3"/>
              </a:rPr>
              <a:t>ryemurf@gmail.com</a:t>
            </a:r>
            <a:endParaRPr lang="en-US" sz="2800" dirty="0" smtClean="0"/>
          </a:p>
          <a:p>
            <a:pPr lvl="1" eaLnBrk="1" hangingPunct="1">
              <a:defRPr/>
            </a:pPr>
            <a:endParaRPr lang="en-US" sz="2400" dirty="0" smtClean="0"/>
          </a:p>
          <a:p>
            <a:pPr lvl="2" eaLnBrk="1" hangingPunct="1">
              <a:buFontTx/>
              <a:buNone/>
              <a:defRPr/>
            </a:pPr>
            <a:endParaRPr lang="en-US" sz="2000" dirty="0" smtClean="0"/>
          </a:p>
        </p:txBody>
      </p:sp>
      <p:pic>
        <p:nvPicPr>
          <p:cNvPr id="1026" name="Picture 2" descr="C:\Users\Ryan\Desktop\Science from M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505200"/>
            <a:ext cx="4552951" cy="31575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8119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3"/>
          <p:cNvSpPr>
            <a:spLocks noGrp="1" noChangeArrowheads="1"/>
          </p:cNvSpPr>
          <p:nvPr>
            <p:ph type="body" idx="1"/>
          </p:nvPr>
        </p:nvSpPr>
        <p:spPr>
          <a:xfrm>
            <a:off x="228600" y="5943600"/>
            <a:ext cx="8686800" cy="639763"/>
          </a:xfrm>
        </p:spPr>
        <p:txBody>
          <a:bodyPr>
            <a:prstTxWarp prst="textDeflateTop">
              <a:avLst/>
            </a:prstTxWarp>
          </a:bodyPr>
          <a:lstStyle/>
          <a:p>
            <a:pPr marL="0" indent="0" algn="ctr" eaLnBrk="1" hangingPunct="1">
              <a:buNone/>
            </a:pPr>
            <a:r>
              <a:rPr lang="en-US" sz="2800" dirty="0">
                <a:hlinkClick r:id="rId2"/>
              </a:rPr>
              <a:t>Entire Science Curriculum Link</a:t>
            </a:r>
            <a:endParaRPr lang="en-US" sz="2800" dirty="0" smtClean="0"/>
          </a:p>
        </p:txBody>
      </p:sp>
      <p:pic>
        <p:nvPicPr>
          <p:cNvPr id="315395" name="Picture 3" descr="C:\Users\Ryan\Desktop\Science from Mur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9875"/>
            <a:ext cx="8153400" cy="5749925"/>
          </a:xfrm>
          <a:prstGeom prst="ellipse">
            <a:avLst/>
          </a:prstGeom>
          <a:ln w="63500" cap="rnd">
            <a:solidFill>
              <a:srgbClr val="333333"/>
            </a:solidFill>
          </a:ln>
          <a:effectLst>
            <a:glow rad="355600">
              <a:srgbClr val="CC99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5396" name="Rectangl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590800"/>
            <a:ext cx="548005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214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10593632"/>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solidFill>
                            <a:srgbClr val="FF5050"/>
                          </a:solidFill>
                        </a:rPr>
                        <a:t>HOUSE</a:t>
                      </a:r>
                      <a:r>
                        <a:rPr lang="en-US" baseline="0" dirty="0" smtClean="0">
                          <a:solidFill>
                            <a:srgbClr val="FF5050"/>
                          </a:solidFill>
                        </a:rPr>
                        <a:t> OF</a:t>
                      </a:r>
                      <a:br>
                        <a:rPr lang="en-US" baseline="0" dirty="0" smtClean="0">
                          <a:solidFill>
                            <a:srgbClr val="FF5050"/>
                          </a:solidFill>
                        </a:rPr>
                      </a:br>
                      <a:r>
                        <a:rPr lang="en-US" baseline="0" dirty="0" smtClean="0">
                          <a:solidFill>
                            <a:srgbClr val="FF5050"/>
                          </a:solidFill>
                        </a:rPr>
                        <a:t>CARDS</a:t>
                      </a:r>
                      <a:endParaRPr lang="en-US" dirty="0">
                        <a:solidFill>
                          <a:srgbClr val="FF5050"/>
                        </a:solidFill>
                      </a:endParaRPr>
                    </a:p>
                  </a:txBody>
                  <a:tcPr>
                    <a:noFill/>
                  </a:tcPr>
                </a:tc>
                <a:tc>
                  <a:txBody>
                    <a:bodyPr/>
                    <a:lstStyle/>
                    <a:p>
                      <a:pPr algn="ctr"/>
                      <a:r>
                        <a:rPr lang="en-US" dirty="0" smtClean="0"/>
                        <a:t>SNEAK</a:t>
                      </a:r>
                      <a:r>
                        <a:rPr lang="en-US" baseline="0" dirty="0" smtClean="0"/>
                        <a:t> PEEK</a:t>
                      </a:r>
                      <a:endParaRPr lang="en-US" dirty="0"/>
                    </a:p>
                  </a:txBody>
                  <a:tcPr>
                    <a:noFill/>
                  </a:tcPr>
                </a:tc>
                <a:tc>
                  <a:txBody>
                    <a:bodyPr/>
                    <a:lstStyle/>
                    <a:p>
                      <a:pPr algn="ctr"/>
                      <a:r>
                        <a:rPr lang="en-US" dirty="0" smtClean="0"/>
                        <a:t>SIMON </a:t>
                      </a:r>
                      <a:br>
                        <a:rPr lang="en-US" dirty="0" smtClean="0"/>
                      </a:br>
                      <a:r>
                        <a:rPr lang="en-US" dirty="0" smtClean="0"/>
                        <a:t>SAYS</a:t>
                      </a:r>
                    </a:p>
                  </a:txBody>
                  <a:tcPr>
                    <a:noFill/>
                  </a:tcPr>
                </a:tc>
                <a:tc>
                  <a:txBody>
                    <a:bodyPr/>
                    <a:lstStyle/>
                    <a:p>
                      <a:pPr algn="ctr"/>
                      <a:r>
                        <a:rPr lang="en-US" baseline="0" dirty="0" smtClean="0"/>
                        <a:t>HELPING HAND?</a:t>
                      </a:r>
                      <a:br>
                        <a:rPr lang="en-US" baseline="0" dirty="0" smtClean="0"/>
                      </a:br>
                      <a:endParaRPr lang="en-US" dirty="0"/>
                    </a:p>
                  </a:txBody>
                  <a:tcPr>
                    <a:noFill/>
                  </a:tcPr>
                </a:tc>
                <a:tc>
                  <a:txBody>
                    <a:bodyPr/>
                    <a:lstStyle/>
                    <a:p>
                      <a:pPr algn="ctr"/>
                      <a:r>
                        <a:rPr lang="en-US" dirty="0" smtClean="0"/>
                        <a:t>-Bonus-</a:t>
                      </a:r>
                    </a:p>
                    <a:p>
                      <a:pPr algn="ctr"/>
                      <a:r>
                        <a:rPr lang="en-US" dirty="0" smtClean="0"/>
                        <a:t>MIX</a:t>
                      </a:r>
                      <a:r>
                        <a:rPr lang="en-US" baseline="0" dirty="0" smtClean="0"/>
                        <a:t> UP</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281614" y="214421"/>
            <a:ext cx="5934638"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544061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ounded Rectangle 1"/>
          <p:cNvSpPr>
            <a:spLocks noChangeArrowheads="1"/>
          </p:cNvSpPr>
          <p:nvPr/>
        </p:nvSpPr>
        <p:spPr bwMode="auto">
          <a:xfrm>
            <a:off x="381000" y="1262856"/>
            <a:ext cx="8534400" cy="5137944"/>
          </a:xfrm>
          <a:prstGeom prst="roundRect">
            <a:avLst>
              <a:gd name="adj" fmla="val 16667"/>
            </a:avLst>
          </a:prstGeom>
          <a:blipFill dpi="0" rotWithShape="1">
            <a:blip r:embed="rId2"/>
            <a:srcRect/>
            <a:tile tx="0" ty="0" sx="100000" sy="100000" flip="none" algn="tl"/>
          </a:blipFill>
          <a:ln w="76200" algn="ctr">
            <a:solidFill>
              <a:srgbClr val="7F7F7F"/>
            </a:solidFill>
            <a:round/>
            <a:headEnd/>
            <a:tailEnd/>
          </a:ln>
        </p:spPr>
        <p:txBody>
          <a:bodyPr/>
          <a:lstStyle/>
          <a:p>
            <a:endParaRPr lang="en-US"/>
          </a:p>
        </p:txBody>
      </p:sp>
      <p:sp>
        <p:nvSpPr>
          <p:cNvPr id="12" name="5-Point Star 11"/>
          <p:cNvSpPr/>
          <p:nvPr/>
        </p:nvSpPr>
        <p:spPr bwMode="auto">
          <a:xfrm rot="20105083">
            <a:off x="1828800" y="2514600"/>
            <a:ext cx="838200" cy="685800"/>
          </a:xfrm>
          <a:prstGeom prst="star5">
            <a:avLst/>
          </a:prstGeom>
          <a:solidFill>
            <a:srgbClr val="FFFF00"/>
          </a:solidFill>
          <a:ln w="28575" cap="flat" cmpd="sng" algn="ctr">
            <a:solidFill>
              <a:schemeClr val="bg1"/>
            </a:solidFill>
            <a:prstDash val="solid"/>
            <a:round/>
            <a:headEnd type="none" w="med" len="med"/>
            <a:tailEnd type="none" w="med" len="med"/>
          </a:ln>
          <a:effectLst/>
        </p:spPr>
        <p:txBody>
          <a:bodyPr/>
          <a:lstStyle/>
          <a:p>
            <a:pPr>
              <a:defRPr/>
            </a:pPr>
            <a:endParaRPr lang="en-US"/>
          </a:p>
        </p:txBody>
      </p:sp>
      <p:sp>
        <p:nvSpPr>
          <p:cNvPr id="17" name="5-Point Star 16"/>
          <p:cNvSpPr/>
          <p:nvPr/>
        </p:nvSpPr>
        <p:spPr bwMode="auto">
          <a:xfrm rot="13631537">
            <a:off x="4981786" y="2604562"/>
            <a:ext cx="3579813" cy="3562350"/>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a:defRPr/>
            </a:pPr>
            <a:endParaRPr lang="en-US"/>
          </a:p>
        </p:txBody>
      </p:sp>
      <p:sp>
        <p:nvSpPr>
          <p:cNvPr id="43030" name="Moon 27"/>
          <p:cNvSpPr>
            <a:spLocks noChangeArrowheads="1"/>
          </p:cNvSpPr>
          <p:nvPr/>
        </p:nvSpPr>
        <p:spPr bwMode="auto">
          <a:xfrm>
            <a:off x="2819400" y="2057400"/>
            <a:ext cx="762000" cy="1143000"/>
          </a:xfrm>
          <a:prstGeom prst="moon">
            <a:avLst>
              <a:gd name="adj" fmla="val 50000"/>
            </a:avLst>
          </a:prstGeom>
          <a:solidFill>
            <a:srgbClr val="00B0F0"/>
          </a:solidFill>
          <a:ln w="28575" algn="ctr">
            <a:solidFill>
              <a:schemeClr val="bg1"/>
            </a:solidFill>
            <a:round/>
            <a:headEnd/>
            <a:tailEnd/>
          </a:ln>
        </p:spPr>
        <p:txBody>
          <a:bodyPr/>
          <a:lstStyle/>
          <a:p>
            <a:endParaRPr lang="en-US">
              <a:solidFill>
                <a:srgbClr val="99CC00"/>
              </a:solidFill>
            </a:endParaRPr>
          </a:p>
        </p:txBody>
      </p:sp>
      <p:sp>
        <p:nvSpPr>
          <p:cNvPr id="43031" name="Moon 28"/>
          <p:cNvSpPr>
            <a:spLocks noChangeArrowheads="1"/>
          </p:cNvSpPr>
          <p:nvPr/>
        </p:nvSpPr>
        <p:spPr bwMode="auto">
          <a:xfrm rot="-8906648">
            <a:off x="6043755" y="1714889"/>
            <a:ext cx="762000" cy="1143000"/>
          </a:xfrm>
          <a:prstGeom prst="moon">
            <a:avLst>
              <a:gd name="adj" fmla="val 50000"/>
            </a:avLst>
          </a:prstGeom>
          <a:solidFill>
            <a:srgbClr val="00B0F0"/>
          </a:solidFill>
          <a:ln w="28575" algn="ctr">
            <a:solidFill>
              <a:schemeClr val="bg1"/>
            </a:solidFill>
            <a:round/>
            <a:headEnd/>
            <a:tailEnd/>
          </a:ln>
        </p:spPr>
        <p:txBody>
          <a:bodyPr/>
          <a:lstStyle/>
          <a:p>
            <a:endParaRPr lang="en-US">
              <a:solidFill>
                <a:srgbClr val="99CC00"/>
              </a:solidFill>
            </a:endParaRPr>
          </a:p>
        </p:txBody>
      </p:sp>
      <p:sp>
        <p:nvSpPr>
          <p:cNvPr id="35" name="5-Point Star 34"/>
          <p:cNvSpPr/>
          <p:nvPr/>
        </p:nvSpPr>
        <p:spPr bwMode="auto">
          <a:xfrm rot="13631537">
            <a:off x="758032" y="1459706"/>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a:defRPr/>
            </a:pPr>
            <a:endParaRPr lang="en-US"/>
          </a:p>
        </p:txBody>
      </p:sp>
      <p:sp>
        <p:nvSpPr>
          <p:cNvPr id="43045" name="4-Point Star 43"/>
          <p:cNvSpPr>
            <a:spLocks noChangeArrowheads="1"/>
          </p:cNvSpPr>
          <p:nvPr/>
        </p:nvSpPr>
        <p:spPr bwMode="auto">
          <a:xfrm rot="19798932">
            <a:off x="2450192" y="2957337"/>
            <a:ext cx="3047999" cy="1426399"/>
          </a:xfrm>
          <a:prstGeom prst="star4">
            <a:avLst>
              <a:gd name="adj" fmla="val 12500"/>
            </a:avLst>
          </a:prstGeom>
          <a:solidFill>
            <a:srgbClr val="FF66FF"/>
          </a:solidFill>
          <a:ln w="38100" algn="ctr">
            <a:solidFill>
              <a:schemeClr val="bg1"/>
            </a:solidFill>
            <a:round/>
            <a:headEnd/>
            <a:tailEnd/>
          </a:ln>
        </p:spPr>
        <p:txBody>
          <a:bodyPr/>
          <a:lstStyle/>
          <a:p>
            <a:endParaRPr lang="en-US"/>
          </a:p>
        </p:txBody>
      </p:sp>
      <p:sp>
        <p:nvSpPr>
          <p:cNvPr id="59" name="Multiply 58"/>
          <p:cNvSpPr/>
          <p:nvPr/>
        </p:nvSpPr>
        <p:spPr bwMode="auto">
          <a:xfrm rot="18393817">
            <a:off x="2767696" y="4748857"/>
            <a:ext cx="1828800" cy="1524000"/>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a:defRPr/>
            </a:pPr>
            <a:endParaRPr lang="en-US"/>
          </a:p>
        </p:txBody>
      </p:sp>
      <p:sp>
        <p:nvSpPr>
          <p:cNvPr id="43071" name="TextBox 69"/>
          <p:cNvSpPr txBox="1">
            <a:spLocks noChangeArrowheads="1"/>
          </p:cNvSpPr>
          <p:nvPr/>
        </p:nvSpPr>
        <p:spPr bwMode="auto">
          <a:xfrm>
            <a:off x="455543" y="22926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800">
                <a:solidFill>
                  <a:schemeClr val="tx1"/>
                </a:solidFill>
                <a:latin typeface="Tahoma" pitchFamily="34" charset="0"/>
              </a:defRPr>
            </a:lvl1pPr>
            <a:lvl2pPr marL="742950" indent="-285750">
              <a:defRPr sz="8800">
                <a:solidFill>
                  <a:schemeClr val="tx1"/>
                </a:solidFill>
                <a:latin typeface="Tahoma" pitchFamily="34" charset="0"/>
              </a:defRPr>
            </a:lvl2pPr>
            <a:lvl3pPr marL="1143000" indent="-228600">
              <a:defRPr sz="8800">
                <a:solidFill>
                  <a:schemeClr val="tx1"/>
                </a:solidFill>
                <a:latin typeface="Tahoma" pitchFamily="34" charset="0"/>
              </a:defRPr>
            </a:lvl3pPr>
            <a:lvl4pPr marL="1600200" indent="-228600">
              <a:defRPr sz="8800">
                <a:solidFill>
                  <a:schemeClr val="tx1"/>
                </a:solidFill>
                <a:latin typeface="Tahoma" pitchFamily="34" charset="0"/>
              </a:defRPr>
            </a:lvl4pPr>
            <a:lvl5pPr marL="2057400" indent="-228600">
              <a:defRPr sz="8800">
                <a:solidFill>
                  <a:schemeClr val="tx1"/>
                </a:solidFill>
                <a:latin typeface="Tahoma" pitchFamily="34" charset="0"/>
              </a:defRPr>
            </a:lvl5pPr>
            <a:lvl6pPr marL="2514600" indent="-228600" eaLnBrk="0" fontAlgn="base" hangingPunct="0">
              <a:spcBef>
                <a:spcPct val="0"/>
              </a:spcBef>
              <a:spcAft>
                <a:spcPct val="0"/>
              </a:spcAft>
              <a:defRPr sz="8800">
                <a:solidFill>
                  <a:schemeClr val="tx1"/>
                </a:solidFill>
                <a:latin typeface="Tahoma" pitchFamily="34" charset="0"/>
              </a:defRPr>
            </a:lvl6pPr>
            <a:lvl7pPr marL="2971800" indent="-228600" eaLnBrk="0" fontAlgn="base" hangingPunct="0">
              <a:spcBef>
                <a:spcPct val="0"/>
              </a:spcBef>
              <a:spcAft>
                <a:spcPct val="0"/>
              </a:spcAft>
              <a:defRPr sz="8800">
                <a:solidFill>
                  <a:schemeClr val="tx1"/>
                </a:solidFill>
                <a:latin typeface="Tahoma" pitchFamily="34" charset="0"/>
              </a:defRPr>
            </a:lvl7pPr>
            <a:lvl8pPr marL="3429000" indent="-228600" eaLnBrk="0" fontAlgn="base" hangingPunct="0">
              <a:spcBef>
                <a:spcPct val="0"/>
              </a:spcBef>
              <a:spcAft>
                <a:spcPct val="0"/>
              </a:spcAft>
              <a:defRPr sz="8800">
                <a:solidFill>
                  <a:schemeClr val="tx1"/>
                </a:solidFill>
                <a:latin typeface="Tahoma" pitchFamily="34" charset="0"/>
              </a:defRPr>
            </a:lvl8pPr>
            <a:lvl9pPr marL="3886200" indent="-228600" eaLnBrk="0" fontAlgn="base" hangingPunct="0">
              <a:spcBef>
                <a:spcPct val="0"/>
              </a:spcBef>
              <a:spcAft>
                <a:spcPct val="0"/>
              </a:spcAft>
              <a:defRPr sz="8800">
                <a:solidFill>
                  <a:schemeClr val="tx1"/>
                </a:solidFill>
                <a:latin typeface="Tahoma" pitchFamily="34" charset="0"/>
              </a:defRPr>
            </a:lvl9pPr>
          </a:lstStyle>
          <a:p>
            <a:pPr>
              <a:buNone/>
            </a:pPr>
            <a:r>
              <a:rPr lang="en-US" sz="3200" dirty="0">
                <a:solidFill>
                  <a:srgbClr val="FFFF00"/>
                </a:solidFill>
              </a:rPr>
              <a:t>Find the </a:t>
            </a:r>
            <a:r>
              <a:rPr lang="en-US" sz="3200" dirty="0" smtClean="0">
                <a:solidFill>
                  <a:srgbClr val="FFFF00"/>
                </a:solidFill>
              </a:rPr>
              <a:t>relative abundance of stars____?</a:t>
            </a:r>
            <a:endParaRPr lang="en-US" sz="3200" dirty="0">
              <a:solidFill>
                <a:srgbClr val="FFFF00"/>
              </a:solidFill>
            </a:endParaRPr>
          </a:p>
        </p:txBody>
      </p:sp>
      <p:sp>
        <p:nvSpPr>
          <p:cNvPr id="70" name="5-Point Star 69"/>
          <p:cNvSpPr/>
          <p:nvPr/>
        </p:nvSpPr>
        <p:spPr bwMode="auto">
          <a:xfrm rot="11933571">
            <a:off x="4360664" y="3985347"/>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a:defRPr/>
            </a:pPr>
            <a:endParaRPr lang="en-US"/>
          </a:p>
        </p:txBody>
      </p:sp>
      <p:sp>
        <p:nvSpPr>
          <p:cNvPr id="71" name="5-Point Star 70"/>
          <p:cNvSpPr/>
          <p:nvPr/>
        </p:nvSpPr>
        <p:spPr bwMode="auto">
          <a:xfrm rot="11933571">
            <a:off x="3921904" y="1818127"/>
            <a:ext cx="1252538" cy="1368425"/>
          </a:xfrm>
          <a:prstGeom prst="star5">
            <a:avLst/>
          </a:prstGeom>
          <a:solidFill>
            <a:srgbClr val="FFFF00"/>
          </a:solidFill>
          <a:ln w="76200" cap="flat" cmpd="sng" algn="ctr">
            <a:solidFill>
              <a:schemeClr val="bg1"/>
            </a:solidFill>
            <a:prstDash val="solid"/>
            <a:round/>
            <a:headEnd type="none" w="med" len="med"/>
            <a:tailEnd type="none" w="med" len="med"/>
          </a:ln>
          <a:effectLst/>
        </p:spPr>
        <p:txBody>
          <a:bodyPr/>
          <a:lstStyle/>
          <a:p>
            <a:pPr>
              <a:defRPr/>
            </a:pPr>
            <a:endParaRPr lang="en-US"/>
          </a:p>
        </p:txBody>
      </p:sp>
      <p:sp>
        <p:nvSpPr>
          <p:cNvPr id="72" name="Multiply 71"/>
          <p:cNvSpPr/>
          <p:nvPr/>
        </p:nvSpPr>
        <p:spPr bwMode="auto">
          <a:xfrm rot="18393817">
            <a:off x="7299717" y="2210770"/>
            <a:ext cx="1828800" cy="1524000"/>
          </a:xfrm>
          <a:prstGeom prst="mathMultiply">
            <a:avLst/>
          </a:prstGeom>
          <a:solidFill>
            <a:srgbClr val="7030A0"/>
          </a:solidFill>
          <a:ln w="28575" cap="flat" cmpd="sng" algn="ctr">
            <a:solidFill>
              <a:schemeClr val="bg1"/>
            </a:solidFill>
            <a:prstDash val="solid"/>
            <a:round/>
            <a:headEnd type="none" w="med" len="med"/>
            <a:tailEnd type="none" w="med" len="med"/>
          </a:ln>
          <a:effectLst/>
        </p:spPr>
        <p:txBody>
          <a:bodyPr/>
          <a:lstStyle/>
          <a:p>
            <a:pPr>
              <a:defRPr/>
            </a:pPr>
            <a:endParaRPr lang="en-US"/>
          </a:p>
        </p:txBody>
      </p:sp>
      <p:sp>
        <p:nvSpPr>
          <p:cNvPr id="2" name="Rectangle 1"/>
          <p:cNvSpPr/>
          <p:nvPr/>
        </p:nvSpPr>
        <p:spPr>
          <a:xfrm>
            <a:off x="8382000" y="296183"/>
            <a:ext cx="625492"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20524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46828</TotalTime>
  <Words>4998</Words>
  <Application>Microsoft Office PowerPoint</Application>
  <PresentationFormat>On-screen Show (4:3)</PresentationFormat>
  <Paragraphs>1035</Paragraphs>
  <Slides>79</Slides>
  <Notes>0</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Ryan Murphy Science from Muf LLC</dc:creator>
  <cp:lastModifiedBy>Ryan</cp:lastModifiedBy>
  <cp:revision>1090</cp:revision>
  <dcterms:created xsi:type="dcterms:W3CDTF">2006-07-19T23:42:34Z</dcterms:created>
  <dcterms:modified xsi:type="dcterms:W3CDTF">2014-01-19T14:44:39Z</dcterms:modified>
</cp:coreProperties>
</file>