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0"/>
  </p:notesMasterIdLst>
  <p:handoutMasterIdLst>
    <p:handoutMasterId r:id="rId71"/>
  </p:handoutMasterIdLst>
  <p:sldIdLst>
    <p:sldId id="5178" r:id="rId2"/>
    <p:sldId id="4652" r:id="rId3"/>
    <p:sldId id="4653" r:id="rId4"/>
    <p:sldId id="4654" r:id="rId5"/>
    <p:sldId id="4655" r:id="rId6"/>
    <p:sldId id="4656" r:id="rId7"/>
    <p:sldId id="4945" r:id="rId8"/>
    <p:sldId id="4983" r:id="rId9"/>
    <p:sldId id="4949" r:id="rId10"/>
    <p:sldId id="5062" r:id="rId11"/>
    <p:sldId id="5063" r:id="rId12"/>
    <p:sldId id="4947" r:id="rId13"/>
    <p:sldId id="4958" r:id="rId14"/>
    <p:sldId id="4954" r:id="rId15"/>
    <p:sldId id="4959" r:id="rId16"/>
    <p:sldId id="4957" r:id="rId17"/>
    <p:sldId id="4960" r:id="rId18"/>
    <p:sldId id="4963" r:id="rId19"/>
    <p:sldId id="4966" r:id="rId20"/>
    <p:sldId id="4970" r:id="rId21"/>
    <p:sldId id="4968" r:id="rId22"/>
    <p:sldId id="4971" r:id="rId23"/>
    <p:sldId id="4985" r:id="rId24"/>
    <p:sldId id="4984" r:id="rId25"/>
    <p:sldId id="4978" r:id="rId26"/>
    <p:sldId id="4976" r:id="rId27"/>
    <p:sldId id="4974" r:id="rId28"/>
    <p:sldId id="4982" r:id="rId29"/>
    <p:sldId id="4979" r:id="rId30"/>
    <p:sldId id="4986" r:id="rId31"/>
    <p:sldId id="4987" r:id="rId32"/>
    <p:sldId id="4996" r:id="rId33"/>
    <p:sldId id="5002" r:id="rId34"/>
    <p:sldId id="5007" r:id="rId35"/>
    <p:sldId id="5064" r:id="rId36"/>
    <p:sldId id="5011" r:id="rId37"/>
    <p:sldId id="5014" r:id="rId38"/>
    <p:sldId id="5013" r:id="rId39"/>
    <p:sldId id="5015" r:id="rId40"/>
    <p:sldId id="5028" r:id="rId41"/>
    <p:sldId id="5023" r:id="rId42"/>
    <p:sldId id="5034" r:id="rId43"/>
    <p:sldId id="5180" r:id="rId44"/>
    <p:sldId id="5181" r:id="rId45"/>
    <p:sldId id="5185" r:id="rId46"/>
    <p:sldId id="5186" r:id="rId47"/>
    <p:sldId id="5187" r:id="rId48"/>
    <p:sldId id="5188" r:id="rId49"/>
    <p:sldId id="5189" r:id="rId50"/>
    <p:sldId id="5190" r:id="rId51"/>
    <p:sldId id="5191" r:id="rId52"/>
    <p:sldId id="5192" r:id="rId53"/>
    <p:sldId id="5193" r:id="rId54"/>
    <p:sldId id="5194" r:id="rId55"/>
    <p:sldId id="5195" r:id="rId56"/>
    <p:sldId id="5196" r:id="rId57"/>
    <p:sldId id="5197" r:id="rId58"/>
    <p:sldId id="5198" r:id="rId59"/>
    <p:sldId id="5199" r:id="rId60"/>
    <p:sldId id="5200" r:id="rId61"/>
    <p:sldId id="5201" r:id="rId62"/>
    <p:sldId id="5202" r:id="rId63"/>
    <p:sldId id="5203" r:id="rId64"/>
    <p:sldId id="5204" r:id="rId65"/>
    <p:sldId id="5205" r:id="rId66"/>
    <p:sldId id="5206" r:id="rId67"/>
    <p:sldId id="5207" r:id="rId68"/>
    <p:sldId id="5208" r:id="rId69"/>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00FF"/>
    <a:srgbClr val="FF99FF"/>
    <a:srgbClr val="FFCCFF"/>
    <a:srgbClr val="00FFFF"/>
    <a:srgbClr val="FF5050"/>
    <a:srgbClr val="FF9933"/>
    <a:srgbClr val="663300"/>
    <a:srgbClr val="FFCC9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90" d="100"/>
          <a:sy n="90" d="100"/>
        </p:scale>
        <p:origin x="-12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C1F413D3-B936-4071-BB14-F172FE867EF2}" type="slidenum">
              <a:rPr lang="en-US" sz="1200"/>
              <a:pPr algn="r" eaLnBrk="1" hangingPunct="1"/>
              <a:t>25</a:t>
            </a:fld>
            <a:endParaRPr lang="en-US"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2B161B6C-48AC-4A5C-95A2-DD4AA2ED15E7}" type="slidenum">
              <a:rPr lang="en-US" sz="1200"/>
              <a:pPr algn="r" eaLnBrk="1" hangingPunct="1"/>
              <a:t>26</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1 - 20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r" eaLnBrk="1" hangingPunct="1"/>
            <a:fld id="{93DDE53D-28EA-4FB9-81A5-C8734396F71D}" type="slidenum">
              <a:rPr lang="en-US" sz="1200"/>
              <a:pPr algn="r" eaLnBrk="1" hangingPunct="1"/>
              <a:t>27</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Category 1 - 10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teacherspayteachers.com/Product/Ecology-Unit-Animal-Interactions-11762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teacherspayteachers.com/Product/Biodiversity-Lesson-Population-Sampling-117784" TargetMode="External"/><Relationship Id="rId13" Type="http://schemas.openxmlformats.org/officeDocument/2006/relationships/hyperlink" Target="http://www.teacherspayteachers.com/Product/Exotic-Species-Lesson-117844" TargetMode="External"/><Relationship Id="rId3" Type="http://schemas.openxmlformats.org/officeDocument/2006/relationships/hyperlink" Target="http://www.teacherspayteachers.com/Product/Ecology-Unit-Animal-Interactions-117620" TargetMode="External"/><Relationship Id="rId7" Type="http://schemas.openxmlformats.org/officeDocument/2006/relationships/hyperlink" Target="http://www.teacherspayteachers.com/Product/Food-Web-Lesson-Predator-and-Prey-Cycles-117781" TargetMode="External"/><Relationship Id="rId12" Type="http://schemas.openxmlformats.org/officeDocument/2006/relationships/hyperlink" Target="http://www.teacherspayteachers.com/Product/Symbiosis-Lesson-117808"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www.teacherspayteachers.com/Product/Animal-Habitat-Lesson-159116" TargetMode="External"/><Relationship Id="rId11" Type="http://schemas.openxmlformats.org/officeDocument/2006/relationships/hyperlink" Target="http://www.teacherspayteachers.com/Product/Ecology-Camouflage-and-Mimicry-Quiz-Game-1041559" TargetMode="External"/><Relationship Id="rId5" Type="http://schemas.openxmlformats.org/officeDocument/2006/relationships/hyperlink" Target="http://www.teacherspayteachers.com/Product/Ecosystems-Levels-of-Organization-Lesson-117763" TargetMode="External"/><Relationship Id="rId15" Type="http://schemas.openxmlformats.org/officeDocument/2006/relationships/hyperlink" Target="http://www.teacherspayteachers.com/Product/Food-Web-Ecology-Crossword-Puzzle-245563" TargetMode="External"/><Relationship Id="rId10" Type="http://schemas.openxmlformats.org/officeDocument/2006/relationships/hyperlink" Target="http://www.teacherspayteachers.com/Product/Animal-Adaptations-Lesson-Camouflage-and-Mimicry-117796" TargetMode="External"/><Relationship Id="rId4" Type="http://schemas.openxmlformats.org/officeDocument/2006/relationships/hyperlink" Target="http://www.teacherspayteachers.com/Product/Ecology-Homework-Animal-Interactions-121333" TargetMode="External"/><Relationship Id="rId9" Type="http://schemas.openxmlformats.org/officeDocument/2006/relationships/hyperlink" Target="http://www.teacherspayteachers.com/Product/Community-Ecology-Lesson-Animal-Competition-117776" TargetMode="External"/><Relationship Id="rId14" Type="http://schemas.openxmlformats.org/officeDocument/2006/relationships/hyperlink" Target="http://www.teacherspayteachers.com/Product/Ecology-Symbiosis-Quiz-Game-Invasive-Exotic-Species-104161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3.jpeg"/><Relationship Id="rId4" Type="http://schemas.openxmlformats.org/officeDocument/2006/relationships/image" Target="../media/image52.jpe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teacherspayteachers.com/Product/Astronomy-Unit-Homework-120394" TargetMode="External"/><Relationship Id="rId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Geology-Unit-Homework-121562"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Homework-120697" TargetMode="External"/><Relationship Id="rId5" Type="http://schemas.openxmlformats.org/officeDocument/2006/relationships/hyperlink" Target="http://www.teacherspayteachers.com/Product/Soil-Science-Erosion-Ice-Ages-and-Glaciers-Unit-Homework-120894" TargetMode="External"/><Relationship Id="rId4" Type="http://schemas.openxmlformats.org/officeDocument/2006/relationships/hyperlink" Target="http://www.teacherspayteachers.com/Product/Weather-and-Climate-Unit-Homework-120604"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teacherspayteachers.com/Product/Cell-Unit-Homework-121344" TargetMode="External"/><Relationship Id="rId13" Type="http://schemas.openxmlformats.org/officeDocument/2006/relationships/hyperlink" Target="http://www.teacherspayteachers.com/Product/Food-Chain-Unit-Homework-121331" TargetMode="External"/><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DNA-and-Genetics-Unit-Homework-122808" TargetMode="External"/><Relationship Id="rId12" Type="http://schemas.openxmlformats.org/officeDocument/2006/relationships/hyperlink" Target="http://www.teacherspayteachers.com/Product/Botany-Plants-Unit-Homework-121339" TargetMode="External"/><Relationship Id="rId2" Type="http://schemas.openxmlformats.org/officeDocument/2006/relationships/hyperlink" Target="http://www.teacherspayteachers.com/Product/Science-Skills-Unit-Homework-119990" TargetMode="Externa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Homework-152384" TargetMode="External"/><Relationship Id="rId11" Type="http://schemas.openxmlformats.org/officeDocument/2006/relationships/hyperlink" Target="http://www.teacherspayteachers.com/Product/Evolution-and-Natural-Selection-Unit-Homework-121469" TargetMode="External"/><Relationship Id="rId5" Type="http://schemas.openxmlformats.org/officeDocument/2006/relationships/hyperlink" Target="http://www.teacherspayteachers.com/Product/Atoms-and-Periodic-Table-Homework-120000" TargetMode="External"/><Relationship Id="rId15" Type="http://schemas.openxmlformats.org/officeDocument/2006/relationships/hyperlink" Target="http://www.teacherspayteachers.com/Product/Ecology-Unit-Homework-Nonliving-Factors-and-Cycles-121337" TargetMode="External"/><Relationship Id="rId10" Type="http://schemas.openxmlformats.org/officeDocument/2006/relationships/hyperlink" Target="http://www.teacherspayteachers.com/Product/Taxonomy-and-Classification-Unit-Homework-123382" TargetMode="External"/><Relationship Id="rId4" Type="http://schemas.openxmlformats.org/officeDocument/2006/relationships/hyperlink" Target="http://www.teacherspayteachers.com/Product/Matter-Energy-and-the-Environment-Unit-Homework-120316" TargetMode="External"/><Relationship Id="rId9" Type="http://schemas.openxmlformats.org/officeDocument/2006/relationships/hyperlink" Target="http://www.teacherspayteachers.com/Product/Diseases-Unit-Homework-Virus-Bacteria-251512" TargetMode="External"/><Relationship Id="rId14" Type="http://schemas.openxmlformats.org/officeDocument/2006/relationships/hyperlink" Target="http://www.teacherspayteachers.com/Product/Ecology-Homework-Animal-Interactions-121333"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8" Type="http://schemas.openxmlformats.org/officeDocument/2006/relationships/hyperlink" Target="http://www.teacherspayteachers.com/Product/Cells-Cellular-Organelles-Lesson-119087" TargetMode="External"/><Relationship Id="rId13" Type="http://schemas.openxmlformats.org/officeDocument/2006/relationships/hyperlink" Target="http://www.teacherspayteachers.com/Product/Cell-Unit-Homework-121344" TargetMode="External"/><Relationship Id="rId18" Type="http://schemas.openxmlformats.org/officeDocument/2006/relationships/hyperlink" Target="http://www.teacherspayteachers.com/Product/Cell-Division-Quiz-Game-Mitosis-Cancer-136725" TargetMode="External"/><Relationship Id="rId26" Type="http://schemas.openxmlformats.org/officeDocument/2006/relationships/hyperlink" Target="http://www.teacherspayteachers.com/Product/Anatomy-Organization-Skeletal-Muscular-Systems-Human-Body-Quiz-204924" TargetMode="External"/><Relationship Id="rId39" Type="http://schemas.openxmlformats.org/officeDocument/2006/relationships/hyperlink" Target="http://www.teacherspayteachers.com/Product/Human-Reproductive-System-Fertilization-Sperm-Egg-Lesson-153354" TargetMode="External"/><Relationship Id="rId3" Type="http://schemas.openxmlformats.org/officeDocument/2006/relationships/hyperlink" Target="http://www.teacherspayteachers.com/Product/Cell-Lesson-Cheek-and-Onion-Cell-Cell-Theory-251829" TargetMode="External"/><Relationship Id="rId21" Type="http://schemas.openxmlformats.org/officeDocument/2006/relationships/hyperlink" Target="http://www.teacherspayteachers.com/Product/DNA-and-Genetics-Flashcards-257600" TargetMode="External"/><Relationship Id="rId34" Type="http://schemas.openxmlformats.org/officeDocument/2006/relationships/hyperlink" Target="http://www.teacherspayteachers.com/Product/Heart-and-Lungs-Quiz-Game-153366" TargetMode="External"/><Relationship Id="rId42" Type="http://schemas.openxmlformats.org/officeDocument/2006/relationships/hyperlink" Target="http://www.teacherspayteachers.com/Product/Immune-System-HIV-AIDS-STDs-Lesson-Quiz-Game-251565" TargetMode="External"/><Relationship Id="rId7" Type="http://schemas.openxmlformats.org/officeDocument/2006/relationships/hyperlink" Target="http://www.teacherspayteachers.com/Product/Characteristics-of-Life-118825" TargetMode="External"/><Relationship Id="rId12" Type="http://schemas.openxmlformats.org/officeDocument/2006/relationships/hyperlink" Target="http://www.teacherspayteachers.com/Product/Cell-Flashcards-252236" TargetMode="External"/><Relationship Id="rId17" Type="http://schemas.openxmlformats.org/officeDocument/2006/relationships/hyperlink" Target="http://www.teacherspayteachers.com/Product/Mitosis-and-Meiosis-Lesson-119180" TargetMode="External"/><Relationship Id="rId25" Type="http://schemas.openxmlformats.org/officeDocument/2006/relationships/hyperlink" Target="http://www.teacherspayteachers.com/Product/Muscular-System-Lesson-151908" TargetMode="External"/><Relationship Id="rId33" Type="http://schemas.openxmlformats.org/officeDocument/2006/relationships/hyperlink" Target="http://www.teacherspayteachers.com/Product/Dangers-of-Smoking-Lesson-119186" TargetMode="External"/><Relationship Id="rId38" Type="http://schemas.openxmlformats.org/officeDocument/2006/relationships/hyperlink" Target="http://www.teacherspayteachers.com/Product/Endocrine-System-Hormones-Puberty-Lesson-153351"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DNA-Crossword-Puzzle-122148" TargetMode="External"/><Relationship Id="rId20" Type="http://schemas.openxmlformats.org/officeDocument/2006/relationships/hyperlink" Target="http://www.teacherspayteachers.com/Product/Genetics-Lesson-119195" TargetMode="External"/><Relationship Id="rId29" Type="http://schemas.openxmlformats.org/officeDocument/2006/relationships/hyperlink" Target="http://www.teacherspayteachers.com/Product/Eating-Healthy-Quiz-Game-Life-Molecules-472183" TargetMode="External"/><Relationship Id="rId41" Type="http://schemas.openxmlformats.org/officeDocument/2006/relationships/hyperlink" Target="http://www.teacherspayteachers.com/Product/Immune-System-Lesson-HIV-AIDS-STDs-11905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Osmosis-Cell-Transport-Quiz-Game-659015" TargetMode="External"/><Relationship Id="rId11" Type="http://schemas.openxmlformats.org/officeDocument/2006/relationships/hyperlink" Target="http://www.teacherspayteachers.com/Product/Cell-Crossword-Puzzle-122105" TargetMode="External"/><Relationship Id="rId24" Type="http://schemas.openxmlformats.org/officeDocument/2006/relationships/hyperlink" Target="http://www.teacherspayteachers.com/Product/Skeletal-System-Lesson-151799" TargetMode="External"/><Relationship Id="rId32" Type="http://schemas.openxmlformats.org/officeDocument/2006/relationships/hyperlink" Target="http://www.teacherspayteachers.com/Product/Circulatory-and-Respiratory-System-Lesson-Heart-and-Lungs-152338" TargetMode="External"/><Relationship Id="rId37" Type="http://schemas.openxmlformats.org/officeDocument/2006/relationships/hyperlink" Target="http://www.teacherspayteachers.com/Product/Brain-Nervous-System-Quiz-Game-242578" TargetMode="External"/><Relationship Id="rId40" Type="http://schemas.openxmlformats.org/officeDocument/2006/relationships/hyperlink" Target="http://www.teacherspayteachers.com/Product/Endocrine-and-Reproductive-System-Quiz-Game-1040278" TargetMode="External"/><Relationship Id="rId45" Type="http://schemas.openxmlformats.org/officeDocument/2006/relationships/image" Target="../media/image42.png"/><Relationship Id="rId5" Type="http://schemas.openxmlformats.org/officeDocument/2006/relationships/hyperlink" Target="http://www.teacherspayteachers.com/Product/Osmosis-Lesson-Cell-Transport-125854" TargetMode="External"/><Relationship Id="rId15" Type="http://schemas.openxmlformats.org/officeDocument/2006/relationships/hyperlink" Target="http://www.teacherspayteachers.com/Product/DNA-Quiz-Game-1039981" TargetMode="External"/><Relationship Id="rId23" Type="http://schemas.openxmlformats.org/officeDocument/2006/relationships/hyperlink" Target="http://www.teacherspayteachers.com/Product/Human-Body-Levels-of-Organization-Cells-Tissues-Organs-Organ-Systems-15157" TargetMode="External"/><Relationship Id="rId28" Type="http://schemas.openxmlformats.org/officeDocument/2006/relationships/hyperlink" Target="http://www.teacherspayteachers.com/Product/Obesity-Dangers-of-Junk-and-Fast-Food-Eating-Disorders-Lesson-121483" TargetMode="External"/><Relationship Id="rId36" Type="http://schemas.openxmlformats.org/officeDocument/2006/relationships/hyperlink" Target="http://www.teacherspayteachers.com/Product/Nervous-System-Lesson-153223" TargetMode="External"/><Relationship Id="rId10" Type="http://schemas.openxmlformats.org/officeDocument/2006/relationships/hyperlink" Target="http://www.teacherspayteachers.com/Product/Cell-Organelles-Quiz-Game-659061" TargetMode="External"/><Relationship Id="rId19" Type="http://schemas.openxmlformats.org/officeDocument/2006/relationships/hyperlink" Target="http://www.teacherspayteachers.com/Product/Mitosis-and-Meiosis-Crossword-Puzzle-122156" TargetMode="External"/><Relationship Id="rId31" Type="http://schemas.openxmlformats.org/officeDocument/2006/relationships/hyperlink" Target="http://www.teacherspayteachers.com/Product/Digestive-System-Lesson-15" TargetMode="External"/><Relationship Id="rId44" Type="http://schemas.openxmlformats.org/officeDocument/2006/relationships/image" Target="../media/image55.jpeg"/><Relationship Id="rId4" Type="http://schemas.openxmlformats.org/officeDocument/2006/relationships/hyperlink" Target="http://www.teacherspayteachers.com/Product/Cell-Biology-Quiz-Game-119167" TargetMode="External"/><Relationship Id="rId9" Type="http://schemas.openxmlformats.org/officeDocument/2006/relationships/hyperlink" Target="http://www.teacherspayteachers.com/Product/Cell-Organelles-Visual-Quiz-119165" TargetMode="External"/><Relationship Id="rId14" Type="http://schemas.openxmlformats.org/officeDocument/2006/relationships/hyperlink" Target="http://www.teacherspayteachers.com/Product/DNA-Lesson-119178" TargetMode="External"/><Relationship Id="rId22" Type="http://schemas.openxmlformats.org/officeDocument/2006/relationships/hyperlink" Target="http://www.teacherspayteachers.com/Product/Genetics-Quiz-1040023" TargetMode="External"/><Relationship Id="rId27" Type="http://schemas.openxmlformats.org/officeDocument/2006/relationships/hyperlink" Target="http://www.teacherspayteachers.com/Product/Healthy-Eating-Molecules-of-Life-Lesson-121473" TargetMode="External"/><Relationship Id="rId30" Type="http://schemas.openxmlformats.org/officeDocument/2006/relationships/hyperlink" Target="http://www.teacherspayteachers.com/Product/Eating-Disorders-Lesson-Anabolic-Steroids-121508" TargetMode="External"/><Relationship Id="rId35" Type="http://schemas.openxmlformats.org/officeDocument/2006/relationships/hyperlink" Target="http://www.teacherspayteachers.com/Product/Excretory-System-Lesson-153207" TargetMode="External"/><Relationship Id="rId43" Type="http://schemas.openxmlformats.org/officeDocument/2006/relationships/hyperlink" Target="http://www.teacherspayteachers.com/Product/Anatomy-Unit-Crossword-Puzzle-and-Solution-1040387"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teacherspayteachers.com/Product/Immune-System-Lesson-HIV-AIDS-STDs-119055" TargetMode="External"/><Relationship Id="rId13" Type="http://schemas.openxmlformats.org/officeDocument/2006/relationships/hyperlink" Target="http://www.teacherspayteachers.com/Product/Taxonomy-and-Classification-Quiz-Game-1040599" TargetMode="External"/><Relationship Id="rId18" Type="http://schemas.openxmlformats.org/officeDocument/2006/relationships/hyperlink" Target="http://www.teacherspayteachers.com/Product/Animal-Kingdom-Quiz-Game-and-Mammals-1040661" TargetMode="External"/><Relationship Id="rId26" Type="http://schemas.openxmlformats.org/officeDocument/2006/relationships/hyperlink" Target="http://www.teacherspayteachers.com/Product/Plants-Lesson-Student-Plant-Projects-119385" TargetMode="External"/><Relationship Id="rId39" Type="http://schemas.openxmlformats.org/officeDocument/2006/relationships/hyperlink" Target="http://www.teacherspayteachers.com/Product/Evolution-and-Natural-Selection-Quiz-Game-257009" TargetMode="External"/><Relationship Id="rId3" Type="http://schemas.openxmlformats.org/officeDocument/2006/relationships/hyperlink" Target="http://www.teacherspayteachers.com/Product/Virus-Lesson-244431" TargetMode="External"/><Relationship Id="rId21" Type="http://schemas.openxmlformats.org/officeDocument/2006/relationships/hyperlink" Target="http://www.teacherspayteachers.com/Product/Plant-Kingdom-Lesson-247572" TargetMode="External"/><Relationship Id="rId34" Type="http://schemas.openxmlformats.org/officeDocument/2006/relationships/hyperlink" Target="http://www.teacherspayteachers.com/Product/Leaf-Identification-Lesson-Leaves-119533" TargetMode="External"/><Relationship Id="rId42" Type="http://schemas.openxmlformats.org/officeDocument/2006/relationships/hyperlink" Target="http://www.teacherspayteachers.com/Product/Geologic-Timescale-Lesson-History-of-the-Earth-118612" TargetMode="External"/><Relationship Id="rId47" Type="http://schemas.openxmlformats.org/officeDocument/2006/relationships/image" Target="../media/image42.png"/><Relationship Id="rId7" Type="http://schemas.openxmlformats.org/officeDocument/2006/relationships/hyperlink" Target="http://www.teacherspayteachers.com/Product/Parasites-Lesson-245148" TargetMode="External"/><Relationship Id="rId12" Type="http://schemas.openxmlformats.org/officeDocument/2006/relationships/hyperlink" Target="http://www.teacherspayteachers.com/Product/Taxonomy-and-Classification-Lesson-154266" TargetMode="External"/><Relationship Id="rId17" Type="http://schemas.openxmlformats.org/officeDocument/2006/relationships/hyperlink" Target="http://www.teacherspayteachers.com/Product/Mammals-Lesson-Mammalogy-119277" TargetMode="External"/><Relationship Id="rId25" Type="http://schemas.openxmlformats.org/officeDocument/2006/relationships/hyperlink" Target="http://www.teacherspayteachers.com/Product/Plant-Evolution-Non-vascular-Plants-Plant-Unit-Intro-and-Grow-Study-119389" TargetMode="External"/><Relationship Id="rId33" Type="http://schemas.openxmlformats.org/officeDocument/2006/relationships/hyperlink" Target="http://www.teacherspayteachers.com/Product/Plants-Crossword-Puzzle-261302" TargetMode="External"/><Relationship Id="rId38" Type="http://schemas.openxmlformats.org/officeDocument/2006/relationships/hyperlink" Target="http://www.teacherspayteachers.com/Product/Evolution-and-Natural-Selection-Lesson-118636" TargetMode="External"/><Relationship Id="rId46" Type="http://schemas.openxmlformats.org/officeDocument/2006/relationships/hyperlink" Target="http://www.teacherspayteachers.com/Product/Ecology-Plant-Succession-Quiz-Game-250241"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Phylums-Quiz-119268" TargetMode="External"/><Relationship Id="rId20" Type="http://schemas.openxmlformats.org/officeDocument/2006/relationships/hyperlink" Target="http://www.teacherspayteachers.com/Product/Fungi-Quiz-Game-246839" TargetMode="External"/><Relationship Id="rId29" Type="http://schemas.openxmlformats.org/officeDocument/2006/relationships/hyperlink" Target="http://www.teacherspayteachers.com/Product/Plants-Roots-Leaves-Photosynthesis-Lesson-119503" TargetMode="External"/><Relationship Id="rId41" Type="http://schemas.openxmlformats.org/officeDocument/2006/relationships/hyperlink" Target="http://www.teacherspayteachers.com/Product/Life-Origins-and-Human-Evolution-Quiz-Game-257038"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Bacteria-Quiz-Game-251553" TargetMode="External"/><Relationship Id="rId11" Type="http://schemas.openxmlformats.org/officeDocument/2006/relationships/image" Target="../media/image55.jpeg"/><Relationship Id="rId24" Type="http://schemas.openxmlformats.org/officeDocument/2006/relationships/hyperlink" Target="http://www.teacherspayteachers.com/Product/Taxonomy-and-Classification-Crossword-Puzzle-247438" TargetMode="External"/><Relationship Id="rId32" Type="http://schemas.openxmlformats.org/officeDocument/2006/relationships/hyperlink" Target="http://www.teacherspayteachers.com/Product/Plant-Hormones-Lesson-119494" TargetMode="External"/><Relationship Id="rId37" Type="http://schemas.openxmlformats.org/officeDocument/2006/relationships/hyperlink" Target="http://www.teacherspayteachers.com/Product/Flowers-Fruits-and-Plant-Life-Cycles-Review-Game-979340" TargetMode="External"/><Relationship Id="rId40" Type="http://schemas.openxmlformats.org/officeDocument/2006/relationships/hyperlink" Target="http://www.teacherspayteachers.com/Product/Human-Evolution-118856" TargetMode="External"/><Relationship Id="rId45" Type="http://schemas.openxmlformats.org/officeDocument/2006/relationships/hyperlink" Target="http://www.teacherspayteachers.com/Product/Plant-Succession-Lesson-Fire-Ecology-123500" TargetMode="External"/><Relationship Id="rId5" Type="http://schemas.openxmlformats.org/officeDocument/2006/relationships/hyperlink" Target="http://www.teacherspayteachers.com/Product/Bacteria-Lesson-119047" TargetMode="External"/><Relationship Id="rId15" Type="http://schemas.openxmlformats.org/officeDocument/2006/relationships/hyperlink" Target="http://www.teacherspayteachers.com/Product/Animals-Phylums-Lesson-119264" TargetMode="External"/><Relationship Id="rId23" Type="http://schemas.openxmlformats.org/officeDocument/2006/relationships/hyperlink" Target="http://www.teacherspayteachers.com/Product/Taxonomy-and-Classification-Visual-Quiz-Test-119372" TargetMode="External"/><Relationship Id="rId28" Type="http://schemas.openxmlformats.org/officeDocument/2006/relationships/hyperlink" Target="http://www.teacherspayteachers.com/Product/Plants-PowerPoint-Quiz-Game-261282" TargetMode="External"/><Relationship Id="rId36" Type="http://schemas.openxmlformats.org/officeDocument/2006/relationships/hyperlink" Target="http://www.teacherspayteachers.com/Product/Flowers-Fruits-and-Plant-Life-Cycles-119554" TargetMode="External"/><Relationship Id="rId10" Type="http://schemas.openxmlformats.org/officeDocument/2006/relationships/hyperlink" Target="http://www.teacherspayteachers.com/Product/Immune-System-HIV-AIDS-STDs-Lesson-Quiz-Game-251565" TargetMode="External"/><Relationship Id="rId19" Type="http://schemas.openxmlformats.org/officeDocument/2006/relationships/hyperlink" Target="http://www.teacherspayteachers.com/Product/Kingdom-Fungi-Lesson-119371" TargetMode="External"/><Relationship Id="rId31" Type="http://schemas.openxmlformats.org/officeDocument/2006/relationships/hyperlink" Target="http://www.teacherspayteachers.com/Product/Tree-Ring-Dating-Lesson-Dendrochronology-Plant-Vascular-System-980318" TargetMode="External"/><Relationship Id="rId44" Type="http://schemas.openxmlformats.org/officeDocument/2006/relationships/hyperlink" Target="http://www.teacherspayteachers.com/Product/Life-Origins-Miller-Urey-Experiment-Lesson-121905" TargetMode="External"/><Relationship Id="rId4" Type="http://schemas.openxmlformats.org/officeDocument/2006/relationships/hyperlink" Target="http://www.teacherspayteachers.com/Product/Virus-Quiz-Game-Viruses-251529" TargetMode="External"/><Relationship Id="rId9" Type="http://schemas.openxmlformats.org/officeDocument/2006/relationships/hyperlink" Target="http://www.teacherspayteachers.com/Product/Diseases-Crossword-Puzzle-Bacteria-and-Viruses-122085" TargetMode="External"/><Relationship Id="rId14" Type="http://schemas.openxmlformats.org/officeDocument/2006/relationships/hyperlink" Target="http://www.teacherspayteachers.com/Product/Kingdom-Protista-Protist-Lesson-119261" TargetMode="External"/><Relationship Id="rId22" Type="http://schemas.openxmlformats.org/officeDocument/2006/relationships/hyperlink" Target="http://www.teacherspayteachers.com/Product/Plants-Quiz-Game-261268" TargetMode="External"/><Relationship Id="rId27" Type="http://schemas.openxmlformats.org/officeDocument/2006/relationships/hyperlink" Target="http://www.teacherspayteachers.com/Product/Plants-Seed-Dispersal-Lesson-118183" TargetMode="External"/><Relationship Id="rId30" Type="http://schemas.openxmlformats.org/officeDocument/2006/relationships/hyperlink" Target="http://www.teacherspayteachers.com/Product/Seeds-Plants-Monocotyledons-Dicotyledons-Lesson-119463" TargetMode="External"/><Relationship Id="rId35" Type="http://schemas.openxmlformats.org/officeDocument/2006/relationships/hyperlink" Target="http://www.teacherspayteachers.com/Product/Botany-Unit-PowerPoint-Game-979322" TargetMode="External"/><Relationship Id="rId43" Type="http://schemas.openxmlformats.org/officeDocument/2006/relationships/hyperlink" Target="http://www.teacherspayteachers.com/Product/Timeline-of-Earth-Events-Quiz-Game-12591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www.teacherspayteachers.com/Product/Food-Web-Ecology-Crossword-Puzzle-245563" TargetMode="External"/><Relationship Id="rId13" Type="http://schemas.openxmlformats.org/officeDocument/2006/relationships/hyperlink" Target="http://www.teacherspayteachers.com/Product/Food-Web-Lesson-Predator-and-Prey-Cycles-117781" TargetMode="External"/><Relationship Id="rId18" Type="http://schemas.openxmlformats.org/officeDocument/2006/relationships/hyperlink" Target="http://www.teacherspayteachers.com/Product/Symbiosis-Lesson-117808" TargetMode="External"/><Relationship Id="rId26" Type="http://schemas.openxmlformats.org/officeDocument/2006/relationships/hyperlink" Target="http://www.teacherspayteachers.com/Product/Nitrogen-Cycle-Lesson-548507" TargetMode="External"/><Relationship Id="rId3" Type="http://schemas.openxmlformats.org/officeDocument/2006/relationships/hyperlink" Target="http://www.teacherspayteachers.com/Product/Food-Chain-Lesson-117698" TargetMode="External"/><Relationship Id="rId21" Type="http://schemas.openxmlformats.org/officeDocument/2006/relationships/hyperlink" Target="http://www.teacherspayteachers.com/Product/Ecology-Nonliving-Factor-Light-117980" TargetMode="External"/><Relationship Id="rId7" Type="http://schemas.openxmlformats.org/officeDocument/2006/relationships/hyperlink" Target="http://www.teacherspayteachers.com/Product/Food-Chain-Quiz-Game-786910" TargetMode="External"/><Relationship Id="rId12" Type="http://schemas.openxmlformats.org/officeDocument/2006/relationships/hyperlink" Target="http://www.teacherspayteachers.com/Product/Animal-Habitat-Lesson-159116" TargetMode="External"/><Relationship Id="rId17" Type="http://schemas.openxmlformats.org/officeDocument/2006/relationships/hyperlink" Target="http://www.teacherspayteachers.com/Product/Ecology-Camouflage-and-Mimicry-Quiz-Game-1041559" TargetMode="External"/><Relationship Id="rId25" Type="http://schemas.openxmlformats.org/officeDocument/2006/relationships/hyperlink" Target="http://www.teacherspayteachers.com/Product/Island-Biogeography-Lesson-118195"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Adaptations-Lesson-Camouflage-and-Mimicry-117796" TargetMode="External"/><Relationship Id="rId20" Type="http://schemas.openxmlformats.org/officeDocument/2006/relationships/hyperlink" Target="http://www.teacherspayteachers.com/Product/Ecology-Symbiosis-Quiz-Game-Invasive-Exotic-Species-1041611" TargetMode="External"/><Relationship Id="rId29" Type="http://schemas.openxmlformats.org/officeDocument/2006/relationships/hyperlink" Target="http://www.teacherspayteachers.com/Product/Ecology-Plant-Succession-Quiz-Game-25024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nimal-Teeth-Lesson-117732" TargetMode="External"/><Relationship Id="rId11" Type="http://schemas.openxmlformats.org/officeDocument/2006/relationships/hyperlink" Target="http://www.teacherspayteachers.com/Product/Ecosystems-Levels-of-Organization-Lesson-117763" TargetMode="External"/><Relationship Id="rId24" Type="http://schemas.openxmlformats.org/officeDocument/2006/relationships/hyperlink" Target="http://www.teacherspayteachers.com/Product/Ecology-Quiz-Game-Nonliving-Factors-130723" TargetMode="External"/><Relationship Id="rId5" Type="http://schemas.openxmlformats.org/officeDocument/2006/relationships/hyperlink" Target="http://www.teacherspayteachers.com/Product/Biomass-Pyramid-Lesson-117746" TargetMode="External"/><Relationship Id="rId15" Type="http://schemas.openxmlformats.org/officeDocument/2006/relationships/hyperlink" Target="http://www.teacherspayteachers.com/Product/Community-Ecology-Lesson-Animal-Competition-117776" TargetMode="External"/><Relationship Id="rId23" Type="http://schemas.openxmlformats.org/officeDocument/2006/relationships/hyperlink" Target="http://www.teacherspayteachers.com/Product/Carbon-Cycle-Lesson-Photosynthesis-and-Cell-Respiration-118059" TargetMode="External"/><Relationship Id="rId28" Type="http://schemas.openxmlformats.org/officeDocument/2006/relationships/hyperlink" Target="http://www.teacherspayteachers.com/Product/Plant-Succession-Lesson-Fire-Ecology-123500" TargetMode="External"/><Relationship Id="rId10" Type="http://schemas.openxmlformats.org/officeDocument/2006/relationships/image" Target="../media/image55.jpeg"/><Relationship Id="rId19" Type="http://schemas.openxmlformats.org/officeDocument/2006/relationships/hyperlink" Target="http://www.teacherspayteachers.com/Product/Exotic-Species-Lesson-117844" TargetMode="External"/><Relationship Id="rId31" Type="http://schemas.openxmlformats.org/officeDocument/2006/relationships/image" Target="../media/image42.png"/><Relationship Id="rId4" Type="http://schemas.openxmlformats.org/officeDocument/2006/relationships/hyperlink" Target="http://www.teacherspayteachers.com/Product/Food-Chain-Lesson-Biomagnification-of-Pollution-117719" TargetMode="External"/><Relationship Id="rId9" Type="http://schemas.openxmlformats.org/officeDocument/2006/relationships/hyperlink" Target="http://www.teacherspayteachers.com/Product/Food-Chain-Game-158818" TargetMode="External"/><Relationship Id="rId14" Type="http://schemas.openxmlformats.org/officeDocument/2006/relationships/hyperlink" Target="http://www.teacherspayteachers.com/Product/Biodiversity-Lesson-Population-Sampling-117784" TargetMode="External"/><Relationship Id="rId22" Type="http://schemas.openxmlformats.org/officeDocument/2006/relationships/hyperlink" Target="http://www.teacherspayteachers.com/Product/Animals-and-Temperature-Lesson-117986" TargetMode="External"/><Relationship Id="rId27" Type="http://schemas.openxmlformats.org/officeDocument/2006/relationships/hyperlink" Target="http://www.teacherspayteachers.com/Product/Phosphorus-Cycle-and-Nutrient-Pollution-548711" TargetMode="External"/><Relationship Id="rId30" Type="http://schemas.openxmlformats.org/officeDocument/2006/relationships/hyperlink" Target="http://www.teacherspayteachers.com/Product/Ecology-Flashcards-245593" TargetMode="External"/></Relationships>
</file>

<file path=ppt/slides/_rels/slide61.xml.rels><?xml version="1.0" encoding="UTF-8" standalone="yes"?>
<Relationships xmlns="http://schemas.openxmlformats.org/package/2006/relationships"><Relationship Id="rId13" Type="http://schemas.openxmlformats.org/officeDocument/2006/relationships/hyperlink" Target="http://www.teacherspayteachers.com/Product/Newtons-Laws-of-Motion-and-Simple-Machines-Crossword-Puzzle-248980" TargetMode="External"/><Relationship Id="rId18" Type="http://schemas.openxmlformats.org/officeDocument/2006/relationships/hyperlink" Target="http://www.teacherspayteachers.com/Product/Gas-Laws-Quiz-Game-991864" TargetMode="External"/><Relationship Id="rId26" Type="http://schemas.openxmlformats.org/officeDocument/2006/relationships/hyperlink" Target="http://www.teacherspayteachers.com/Product/Electricity-and-Magnetism-Quiz-Game-991893" TargetMode="External"/><Relationship Id="rId39" Type="http://schemas.openxmlformats.org/officeDocument/2006/relationships/hyperlink" Target="http://www.teacherspayteachers.com/Product/Periodic-Table-of-the-Elements-Lesson-119755" TargetMode="External"/><Relationship Id="rId3" Type="http://schemas.openxmlformats.org/officeDocument/2006/relationships/hyperlink" Target="http://www.teacherspayteachers.com/Product/Physical-Science-Curriculum-596485" TargetMode="External"/><Relationship Id="rId21" Type="http://schemas.openxmlformats.org/officeDocument/2006/relationships/hyperlink" Target="http://www.teacherspayteachers.com/Product/Heat-Transfer-Convection-Conduction-Radiation-Lesson-121518" TargetMode="External"/><Relationship Id="rId34" Type="http://schemas.openxmlformats.org/officeDocument/2006/relationships/hyperlink" Target="http://www.teacherspayteachers.com/Product/Electron-Orbitals-Molecules-Atomic-Theory-Lesson-119597" TargetMode="External"/><Relationship Id="rId42" Type="http://schemas.openxmlformats.org/officeDocument/2006/relationships/hyperlink" Target="http://www.teacherspayteachers.com/Product/Magnification-and-Microscopes-Lesson-119800" TargetMode="External"/><Relationship Id="rId47" Type="http://schemas.openxmlformats.org/officeDocument/2006/relationships/hyperlink" Target="http://www.teacherspayteachers.com/Product/Science-Skills-Unit-Flash-Cards-249875" TargetMode="External"/><Relationship Id="rId50" Type="http://schemas.openxmlformats.org/officeDocument/2006/relationships/hyperlink" Target="http://www.teacherspayteachers.com/Product/Science-Skills-Unit-Homework-11" TargetMode="External"/><Relationship Id="rId7" Type="http://schemas.openxmlformats.org/officeDocument/2006/relationships/hyperlink" Target="http://www.teacherspayteachers.com/Product/Kinetic-and-Potential-Energy-Lesson-467125" TargetMode="External"/><Relationship Id="rId12" Type="http://schemas.openxmlformats.org/officeDocument/2006/relationships/hyperlink" Target="http://www.teacherspayteachers.com/Product/Laws-of-Motion-and-Simple-Machines-Unit-Flash-Cards-249016" TargetMode="External"/><Relationship Id="rId17" Type="http://schemas.openxmlformats.org/officeDocument/2006/relationships/hyperlink" Target="http://www.teacherspayteachers.com/Product/Gas-Laws-Lesson-120130" TargetMode="External"/><Relationship Id="rId25" Type="http://schemas.openxmlformats.org/officeDocument/2006/relationships/hyperlink" Target="http://www.teacherspayteachers.com/Product/Electricity-and-Magnetism-Lesson-120296" TargetMode="External"/><Relationship Id="rId33" Type="http://schemas.openxmlformats.org/officeDocument/2006/relationships/hyperlink" Target="http://www.teacherspayteachers.com/Product/Atoms-Quiz-Game-119777" TargetMode="External"/><Relationship Id="rId38" Type="http://schemas.openxmlformats.org/officeDocument/2006/relationships/hyperlink" Target="http://www.teacherspayteachers.com/Product/Atoms-and-Periodic-Table-Homework-120000" TargetMode="External"/><Relationship Id="rId46" Type="http://schemas.openxmlformats.org/officeDocument/2006/relationships/hyperlink" Target="http://www.teacherspayteachers.com/Product/Scientific-Method-Lesson-Observation-Skills-119971" TargetMode="External"/><Relationship Id="rId2" Type="http://schemas.openxmlformats.org/officeDocument/2006/relationships/image" Target="../media/image54.jpeg"/><Relationship Id="rId16" Type="http://schemas.openxmlformats.org/officeDocument/2006/relationships/hyperlink" Target="http://www.teacherspayteachers.com/Product/States-of-Matter-Phase-Change-Quiz-Game-248232" TargetMode="External"/><Relationship Id="rId20" Type="http://schemas.openxmlformats.org/officeDocument/2006/relationships/hyperlink" Target="http://www.teacherspayteachers.com/Product/Forms-of-Energy-Lesson-120135" TargetMode="External"/><Relationship Id="rId29" Type="http://schemas.openxmlformats.org/officeDocument/2006/relationships/hyperlink" Target="http://www.teacherspayteachers.com/Product/Environment-Unit-120302" TargetMode="External"/><Relationship Id="rId41" Type="http://schemas.openxmlformats.org/officeDocument/2006/relationships/hyperlink" Target="http://www.teacherspayteachers.com/Product/Lab-Safety-Lesson-119790"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Friction-Lesson-120065" TargetMode="External"/><Relationship Id="rId11" Type="http://schemas.openxmlformats.org/officeDocument/2006/relationships/hyperlink" Target="http://www.teacherspayteachers.com/Product/Simple-Machines-Quiz-Game-120082" TargetMode="External"/><Relationship Id="rId24" Type="http://schemas.openxmlformats.org/officeDocument/2006/relationships/hyperlink" Target="http://www.teacherspayteachers.com/Product/Electromagnetic-Spectrum-Visual-Quiz-991779" TargetMode="External"/><Relationship Id="rId32" Type="http://schemas.openxmlformats.org/officeDocument/2006/relationships/hyperlink" Target="http://www.teacherspayteachers.com/Product/Inside-the-Atom-Lesson-119582" TargetMode="External"/><Relationship Id="rId37" Type="http://schemas.openxmlformats.org/officeDocument/2006/relationships/hyperlink" Target="http://www.teacherspayteachers.com/Product/Atoms-and-Periodic-Table-of-the-Elements-Crossword-Puzzle-247905" TargetMode="External"/><Relationship Id="rId40" Type="http://schemas.openxmlformats.org/officeDocument/2006/relationships/hyperlink" Target="http://www.teacherspayteachers.com/Product/Periodic-Table-of-the-Elements-Quiz-Game-119761" TargetMode="External"/><Relationship Id="rId45" Type="http://schemas.openxmlformats.org/officeDocument/2006/relationships/hyperlink" Target="http://www.teacherspayteachers.com/Product/Volume-and-Density-Lesson-156703" TargetMode="External"/><Relationship Id="rId5" Type="http://schemas.openxmlformats.org/officeDocument/2006/relationships/hyperlink" Target="http://www.teacherspayteachers.com/Product/Newtons-Laws-of-Motion-Unit-Review-Game-Force-Mass-Friction-248940" TargetMode="External"/><Relationship Id="rId15" Type="http://schemas.openxmlformats.org/officeDocument/2006/relationships/hyperlink" Target="http://www.teacherspayteachers.com/Product/Matter-States-of-Matter-Phase-Change-Chemical-Change-Lesson-120117" TargetMode="External"/><Relationship Id="rId23" Type="http://schemas.openxmlformats.org/officeDocument/2006/relationships/hyperlink" Target="http://www.teacherspayteachers.com/Product/Electromagnetic-Spectrum-Quiz-Game-Energy-248245" TargetMode="External"/><Relationship Id="rId28" Type="http://schemas.openxmlformats.org/officeDocument/2006/relationships/hyperlink" Target="http://www.teacherspayteachers.com/Product/Matter-Energy-and-the-Environment-Unit-Homework-120316" TargetMode="External"/><Relationship Id="rId36" Type="http://schemas.openxmlformats.org/officeDocument/2006/relationships/hyperlink" Target="http://www.teacherspayteachers.com/Product/Atomic-Bonding-and-Balancing-Equations-Lesson-119672" TargetMode="External"/><Relationship Id="rId49" Type="http://schemas.openxmlformats.org/officeDocument/2006/relationships/hyperlink" Target="http://www.teacherspayteachers.com/Product/Science-Skills-Quiz-Game-119979" TargetMode="External"/><Relationship Id="rId10" Type="http://schemas.openxmlformats.org/officeDocument/2006/relationships/hyperlink" Target="http://www.teacherspayteachers.com/Product/Simple-Machines-Lesson-120076" TargetMode="External"/><Relationship Id="rId19" Type="http://schemas.openxmlformats.org/officeDocument/2006/relationships/hyperlink" Target="http://www.teacherspayteachers.com/Product/Viscosity-Lesson-122602" TargetMode="External"/><Relationship Id="rId31" Type="http://schemas.openxmlformats.org/officeDocument/2006/relationships/hyperlink" Target="http://www.teacherspayteachers.com/Product/Atoms-Lesson-Isotopes-Atomic-Number-Atomic-Mass-119570" TargetMode="External"/><Relationship Id="rId44" Type="http://schemas.openxmlformats.org/officeDocument/2006/relationships/hyperlink" Target="http://www.teacherspayteachers.com/Product/Scientific-Notation-Lesson-119816" TargetMode="External"/><Relationship Id="rId4" Type="http://schemas.openxmlformats.org/officeDocument/2006/relationships/hyperlink" Target="http://www.teacherspayteachers.com/Product/Newtons-Laws-of-Motion-and-Forces-in-Motion-Unit-120069" TargetMode="External"/><Relationship Id="rId9" Type="http://schemas.openxmlformats.org/officeDocument/2006/relationships/hyperlink" Target="http://www.teacherspayteachers.com/Product/Catapults-Lesson-Trajectory-120108" TargetMode="External"/><Relationship Id="rId14" Type="http://schemas.openxmlformats.org/officeDocument/2006/relationships/hyperlink" Target="http://www.teacherspayteachers.com/Product/Newtons-Laws-Forces-in-Motion-Simple-Machines-Unit-Homework-120084" TargetMode="External"/><Relationship Id="rId22" Type="http://schemas.openxmlformats.org/officeDocument/2006/relationships/hyperlink" Target="http://www.teacherspayteachers.com/Product/Electromagnetic-Spectrum-Lesson-Particles-Waves-120299" TargetMode="External"/><Relationship Id="rId27" Type="http://schemas.openxmlformats.org/officeDocument/2006/relationships/hyperlink" Target="http://www.teacherspayteachers.com/Product/Matter-and-Energy-Crossword-Puzzle-248357" TargetMode="External"/><Relationship Id="rId30" Type="http://schemas.openxmlformats.org/officeDocument/2006/relationships/hyperlink" Target="http://www.teacherspayteachers.com/Product/Environment-Quiz-Game-248258" TargetMode="External"/><Relationship Id="rId35" Type="http://schemas.openxmlformats.org/officeDocument/2006/relationships/hyperlink" Target="http://www.teacherspayteachers.com/Product/Atomic-Theory-Electron-Orbitals-Molecules-Quiz-Game-499934" TargetMode="External"/><Relationship Id="rId43" Type="http://schemas.openxmlformats.org/officeDocument/2006/relationships/hyperlink" Target="http://www.teacherspayteachers.com/Product/Metric-System-Lesson-119846" TargetMode="External"/><Relationship Id="rId48" Type="http://schemas.openxmlformats.org/officeDocument/2006/relationships/hyperlink" Target="http://www.teacherspayteachers.com/Product/Science-Skills-Crossword-Puzzle-249866" TargetMode="External"/><Relationship Id="rId8" Type="http://schemas.openxmlformats.org/officeDocument/2006/relationships/hyperlink" Target="http://www.teacherspayteachers.com/Product/Forces-in-Motion-Quiz-Kinetic-and-Potential-Energy-Velocity-Speed-859796" TargetMode="External"/><Relationship Id="rId51" Type="http://schemas.openxmlformats.org/officeDocument/2006/relationships/image" Target="../media/image42.png"/></Relationships>
</file>

<file path=ppt/slides/_rels/slide62.xml.rels><?xml version="1.0" encoding="UTF-8" standalone="yes"?>
<Relationships xmlns="http://schemas.openxmlformats.org/package/2006/relationships"><Relationship Id="rId8" Type="http://schemas.openxmlformats.org/officeDocument/2006/relationships/hyperlink" Target="http://www.teacherspayteachers.com/Product/Volcanoes-Quiz-Game-125885" TargetMode="External"/><Relationship Id="rId13" Type="http://schemas.openxmlformats.org/officeDocument/2006/relationships/hyperlink" Target="http://www.teacherspayteachers.com/Product/Minerals-Quiz-Game-125882" TargetMode="External"/><Relationship Id="rId18" Type="http://schemas.openxmlformats.org/officeDocument/2006/relationships/hyperlink" Target="http://www.teacherspayteachers.com/Product/Rocks-and-the-Rock-Cycle-Lesson-124705" TargetMode="External"/><Relationship Id="rId26" Type="http://schemas.openxmlformats.org/officeDocument/2006/relationships/hyperlink" Target="http://www.teacherspayteachers.com/Product/Solar-System-and-the-Sun-Quiz-Game-237819" TargetMode="External"/><Relationship Id="rId39" Type="http://schemas.openxmlformats.org/officeDocument/2006/relationships/hyperlink" Target="http://www.teacherspayteachers.com/Product/Galaxy-Lesson-Hubble-Space-Telescope-120392" TargetMode="External"/><Relationship Id="rId3" Type="http://schemas.openxmlformats.org/officeDocument/2006/relationships/hyperlink" Target="http://www.teacherspayteachers.com/Product/Continental-Drift-Plate-Tectonics-Earth-Core-Plate-Boundaries-121532" TargetMode="External"/><Relationship Id="rId21" Type="http://schemas.openxmlformats.org/officeDocument/2006/relationships/hyperlink" Target="http://www.teacherspayteachers.com/Product/Timeline-of-Earth-Events-Quiz-Game-125913" TargetMode="External"/><Relationship Id="rId34" Type="http://schemas.openxmlformats.org/officeDocument/2006/relationships/hyperlink" Target="http://www.teacherspayteachers.com/Product/Mission-to-the-Moon-Apollo-Lesson-522692" TargetMode="External"/><Relationship Id="rId42" Type="http://schemas.openxmlformats.org/officeDocument/2006/relationships/image" Target="../media/image56.jpeg"/><Relationship Id="rId7" Type="http://schemas.openxmlformats.org/officeDocument/2006/relationships/hyperlink" Target="http://www.teacherspayteachers.com/Product/Types-of-Volcanoes-Lesson-1033167" TargetMode="External"/><Relationship Id="rId12" Type="http://schemas.openxmlformats.org/officeDocument/2006/relationships/hyperlink" Target="http://www.teacherspayteachers.com/Product/Minerals-Lesson-124662" TargetMode="External"/><Relationship Id="rId17" Type="http://schemas.openxmlformats.org/officeDocument/2006/relationships/hyperlink" Target="http://www.teacherspayteachers.com/Product/Types-of-Rocks-Visual-Quiz-Igneous-Metamophic-Sedimentary-1033469" TargetMode="External"/><Relationship Id="rId25" Type="http://schemas.openxmlformats.org/officeDocument/2006/relationships/hyperlink" Target="http://www.teacherspayteachers.com/Product/Sun-Lesson-120324" TargetMode="External"/><Relationship Id="rId33" Type="http://schemas.openxmlformats.org/officeDocument/2006/relationships/hyperlink" Target="http://www.teacherspayteachers.com/Product/Rocketry-and-Asteroid-Belt-Quiz-Game-802907" TargetMode="External"/><Relationship Id="rId38" Type="http://schemas.openxmlformats.org/officeDocument/2006/relationships/hyperlink" Target="http://www.teacherspayteachers.com/Product/Beyond-the-Solar-System-Galaxies-Black-Holes-Constellations-Quiz-1039226"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ocks-and-Mineral-Flashcards-124631" TargetMode="External"/><Relationship Id="rId20" Type="http://schemas.openxmlformats.org/officeDocument/2006/relationships/hyperlink" Target="http://www.teacherspayteachers.com/Product/Geologic-Timescale-Lesson-History-of-the-Earth-118612" TargetMode="External"/><Relationship Id="rId29" Type="http://schemas.openxmlformats.org/officeDocument/2006/relationships/hyperlink" Target="http://www.teacherspayteachers.com/Product/Inner-Planets-Mercury-Venus-Earth-Mars-Quiz-Game-120397" TargetMode="External"/><Relationship Id="rId41" Type="http://schemas.openxmlformats.org/officeDocument/2006/relationships/hyperlink" Target="http://www.teacherspayteachers.com/Product/Astronomy-Unit-in-Spanish-93791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Volcanoes-Lesson-122600" TargetMode="External"/><Relationship Id="rId11" Type="http://schemas.openxmlformats.org/officeDocument/2006/relationships/hyperlink" Target="http://www.teacherspayteachers.com/Product/Rock-Deformation-Shearing-Tension-Compression-1033275" TargetMode="External"/><Relationship Id="rId24" Type="http://schemas.openxmlformats.org/officeDocument/2006/relationships/hyperlink" Target="http://www.teacherspayteachers.com/Product/Solar-System-and-the-Sun-Lesson-120320" TargetMode="External"/><Relationship Id="rId32" Type="http://schemas.openxmlformats.org/officeDocument/2006/relationships/hyperlink" Target="http://www.teacherspayteachers.com/Product/Asteroid-Belt-Meteors-Meteorites-Lesson-237561" TargetMode="External"/><Relationship Id="rId37" Type="http://schemas.openxmlformats.org/officeDocument/2006/relationships/hyperlink" Target="http://www.teacherspayteachers.com/Product/Beyond-Solar-System-Galaxies-Big-Bang-Lesson-120391" TargetMode="External"/><Relationship Id="rId40" Type="http://schemas.openxmlformats.org/officeDocument/2006/relationships/hyperlink" Target="http://www.teacherspayteachers.com/Product/Astronomy-Crossword-Puzzle-500885" TargetMode="External"/><Relationship Id="rId5" Type="http://schemas.openxmlformats.org/officeDocument/2006/relationships/hyperlink" Target="http://www.teacherspayteachers.com/Product/Plate-Boundaries-Visual-Quiz-1033158" TargetMode="External"/><Relationship Id="rId15" Type="http://schemas.openxmlformats.org/officeDocument/2006/relationships/hyperlink" Target="http://www.teacherspayteachers.com/Product/Rocks-Rock-Cycle-and-Minerals-Lesson-Bundle-1032970" TargetMode="External"/><Relationship Id="rId23" Type="http://schemas.openxmlformats.org/officeDocument/2006/relationships/hyperlink" Target="http://www.teacherspayteachers.com/Product/Geology-Unit-Homework-121562" TargetMode="External"/><Relationship Id="rId28" Type="http://schemas.openxmlformats.org/officeDocument/2006/relationships/hyperlink" Target="http://www.teacherspayteachers.com/Product/Planets-Lesson-Mercury-Venus-Earth-Mars-120333" TargetMode="External"/><Relationship Id="rId36" Type="http://schemas.openxmlformats.org/officeDocument/2006/relationships/hyperlink" Target="http://www.teacherspayteachers.com/Product/Planets-Quiz-Game-Jupiter-Saturn-Uranus-Neptune-120401" TargetMode="External"/><Relationship Id="rId10" Type="http://schemas.openxmlformats.org/officeDocument/2006/relationships/hyperlink" Target="http://www.teacherspayteachers.com/Product/Earthquakes-Quiz-Game-125895" TargetMode="External"/><Relationship Id="rId19" Type="http://schemas.openxmlformats.org/officeDocument/2006/relationships/hyperlink" Target="http://www.teacherspayteachers.com/Product/Rocks-Quiz-Game-Rock-Cycle-242780" TargetMode="External"/><Relationship Id="rId31" Type="http://schemas.openxmlformats.org/officeDocument/2006/relationships/hyperlink" Target="http://www.teacherspayteachers.com/Product/Rocketry-Lesson-120383" TargetMode="External"/><Relationship Id="rId44" Type="http://schemas.openxmlformats.org/officeDocument/2006/relationships/image" Target="../media/image42.png"/><Relationship Id="rId4" Type="http://schemas.openxmlformats.org/officeDocument/2006/relationships/hyperlink" Target="http://www.teacherspayteachers.com/Product/Dynamic-Earth-Geology-Quiz-Game-125898" TargetMode="External"/><Relationship Id="rId9" Type="http://schemas.openxmlformats.org/officeDocument/2006/relationships/hyperlink" Target="http://www.teacherspayteachers.com/Product/Earthquakes-Lesson-123730" TargetMode="External"/><Relationship Id="rId14" Type="http://schemas.openxmlformats.org/officeDocument/2006/relationships/hyperlink" Target="http://www.teacherspayteachers.com/Product/Rock-or-Mineral-PowerPoint-Quiz-1033190" TargetMode="External"/><Relationship Id="rId22" Type="http://schemas.openxmlformats.org/officeDocument/2006/relationships/hyperlink" Target="http://www.teacherspayteachers.com/Product/Geology-Crossword-Puzzle-122032" TargetMode="External"/><Relationship Id="rId27" Type="http://schemas.openxmlformats.org/officeDocument/2006/relationships/hyperlink" Target="http://www.teacherspayteachers.com/Product/Solar-and-Lunar-Eclipse-Lesson-120330" TargetMode="External"/><Relationship Id="rId30" Type="http://schemas.openxmlformats.org/officeDocument/2006/relationships/hyperlink" Target="http://www.teacherspayteachers.com/Product/Moon-Phases-of-the-Moon-with-OREOS-Tides-Seasons-Lesson-120339" TargetMode="External"/><Relationship Id="rId35" Type="http://schemas.openxmlformats.org/officeDocument/2006/relationships/hyperlink" Target="http://www.teacherspayteachers.com/Product/Outer-Planets-Lesson-Jupiter-Saturn-Uranus-Neptune-120386" TargetMode="External"/><Relationship Id="rId43" Type="http://schemas.openxmlformats.org/officeDocument/2006/relationships/image" Target="../media/image57.png"/></Relationships>
</file>

<file path=ppt/slides/_rels/slide63.xml.rels><?xml version="1.0" encoding="UTF-8" standalone="yes"?>
<Relationships xmlns="http://schemas.openxmlformats.org/package/2006/relationships"><Relationship Id="rId8" Type="http://schemas.openxmlformats.org/officeDocument/2006/relationships/hyperlink" Target="http://www.teacherspayteachers.com/Product/Seasons-Lesson-Axial-Tilt-120455" TargetMode="External"/><Relationship Id="rId13" Type="http://schemas.openxmlformats.org/officeDocument/2006/relationships/hyperlink" Target="http://www.teacherspayteachers.com/Product/Mechanical-and-Chemical-Weathering-Lesson-120698" TargetMode="External"/><Relationship Id="rId18" Type="http://schemas.openxmlformats.org/officeDocument/2006/relationships/hyperlink" Target="http://www.teacherspayteachers.com/Product/Soil-Science-Erosion-Particles-Weathering-Flash-Cards-243991" TargetMode="External"/><Relationship Id="rId26" Type="http://schemas.openxmlformats.org/officeDocument/2006/relationships/image" Target="../media/image57.png"/><Relationship Id="rId3" Type="http://schemas.openxmlformats.org/officeDocument/2006/relationships/hyperlink" Target="http://www.teacherspayteachers.com/Product/Atmosphere-Lesson-120429" TargetMode="External"/><Relationship Id="rId21" Type="http://schemas.openxmlformats.org/officeDocument/2006/relationships/hyperlink" Target="http://www.teacherspayteachers.com/Product/Ice-Ages-and-Glaciers-Quiz-Game-120956" TargetMode="External"/><Relationship Id="rId7" Type="http://schemas.openxmlformats.org/officeDocument/2006/relationships/hyperlink" Target="http://www.teacherspayteachers.com/Product/Severe-Weather-Lesson-Hurricane-Tornado-132627" TargetMode="External"/><Relationship Id="rId12" Type="http://schemas.openxmlformats.org/officeDocument/2006/relationships/hyperlink" Target="http://www.teacherspayteachers.com/Product/Water-Cycle-and-Clouds-Lesson-120467" TargetMode="External"/><Relationship Id="rId17" Type="http://schemas.openxmlformats.org/officeDocument/2006/relationships/hyperlink" Target="http://www.teacherspayteachers.com/Product/Soil-Science-Erosion-Particles-Soil-Conservation-Review-Game-243051" TargetMode="External"/><Relationship Id="rId25" Type="http://schemas.openxmlformats.org/officeDocument/2006/relationships/image" Target="../media/image56.jpeg"/><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Erosion-Lesson-Soil-Conservation-120739" TargetMode="External"/><Relationship Id="rId20" Type="http://schemas.openxmlformats.org/officeDocument/2006/relationships/hyperlink" Target="http://www.teacherspayteachers.com/Product/Ice-Ages-Lesson-Glaciers-Glacial-Landforms-12076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ir-Pressure-and-Winds-Lesson-120441" TargetMode="External"/><Relationship Id="rId11" Type="http://schemas.openxmlformats.org/officeDocument/2006/relationships/hyperlink" Target="http://www.teacherspayteachers.com/Product/Weather-and-Oceans-Water-Cycle-Clouds-Quiz-Game-905612" TargetMode="External"/><Relationship Id="rId24" Type="http://schemas.openxmlformats.org/officeDocument/2006/relationships/hyperlink" Target="http://www.teacherspayteachers.com/Product/Soil-Science-Erosion-Ice-Ages-and-Glaciers-Unit-Homework-120894" TargetMode="External"/><Relationship Id="rId5" Type="http://schemas.openxmlformats.org/officeDocument/2006/relationships/hyperlink" Target="http://www.teacherspayteachers.com/Product/Atmophere-Quiz-Game-Air-Pressure-238003" TargetMode="External"/><Relationship Id="rId15" Type="http://schemas.openxmlformats.org/officeDocument/2006/relationships/hyperlink" Target="http://www.teacherspayteachers.com/Product/Soil-Science-Unit-120703" TargetMode="External"/><Relationship Id="rId23" Type="http://schemas.openxmlformats.org/officeDocument/2006/relationships/hyperlink" Target="http://www.teacherspayteachers.com/Product/Ice-Ages-Glaciers-Glacial-Landforms-Flash-Cards-244015" TargetMode="External"/><Relationship Id="rId10" Type="http://schemas.openxmlformats.org/officeDocument/2006/relationships/hyperlink" Target="http://www.teacherspayteachers.com/Product/Wind-Global-Winds-Wind-Chill-Lesson-120445" TargetMode="External"/><Relationship Id="rId19" Type="http://schemas.openxmlformats.org/officeDocument/2006/relationships/hyperlink" Target="http://www.teacherspayteachers.com/Product/Weathering-and-Soil-Crossword-Puzzle-243093" TargetMode="External"/><Relationship Id="rId4" Type="http://schemas.openxmlformats.org/officeDocument/2006/relationships/hyperlink" Target="http://www.teacherspayteachers.com/Product/Air-Pollution-Lesson-Ozone-Layer-Skin-Cancer-120438" TargetMode="External"/><Relationship Id="rId9" Type="http://schemas.openxmlformats.org/officeDocument/2006/relationships/hyperlink" Target="http://www.teacherspayteachers.com/Product/Weather-Winds-Seasons-Temperature-Quiz-Game-905562" TargetMode="External"/><Relationship Id="rId14" Type="http://schemas.openxmlformats.org/officeDocument/2006/relationships/hyperlink" Target="http://www.teacherspayteachers.com/Product/Mechanical-and-Chemical-Weathering-Quiz-Game-120905" TargetMode="External"/><Relationship Id="rId22" Type="http://schemas.openxmlformats.org/officeDocument/2006/relationships/hyperlink" Target="http://www.teacherspayteachers.com/Product/Ice-Ages-Glaciers-Glacial-Landforms-Crossword-Puzzle-243971" TargetMode="External"/><Relationship Id="rId27" Type="http://schemas.openxmlformats.org/officeDocument/2006/relationships/image" Target="../media/image42.png"/></Relationships>
</file>

<file path=ppt/slides/_rels/slide64.xml.rels><?xml version="1.0" encoding="UTF-8" standalone="yes"?>
<Relationships xmlns="http://schemas.openxmlformats.org/package/2006/relationships"><Relationship Id="rId8" Type="http://schemas.openxmlformats.org/officeDocument/2006/relationships/hyperlink" Target="http://www.teacherspayteachers.com/Product/Water-Unit-Homework-120697" TargetMode="External"/><Relationship Id="rId13" Type="http://schemas.openxmlformats.org/officeDocument/2006/relationships/hyperlink" Target="http://www.teacherspayteachers.com/Product/Salmon-Lesson-121185" TargetMode="External"/><Relationship Id="rId18" Type="http://schemas.openxmlformats.org/officeDocument/2006/relationships/image" Target="../media/image56.jpeg"/><Relationship Id="rId3" Type="http://schemas.openxmlformats.org/officeDocument/2006/relationships/hyperlink" Target="http://www.teacherspayteachers.com/Product/Water-Use-Water-Conservation-Water-on-Earth-Lesson-120610" TargetMode="External"/><Relationship Id="rId7" Type="http://schemas.openxmlformats.org/officeDocument/2006/relationships/hyperlink" Target="http://www.teacherspayteachers.com/Product/Water-Quiz-Game-239492" TargetMode="External"/><Relationship Id="rId12" Type="http://schemas.openxmlformats.org/officeDocument/2006/relationships/hyperlink" Target="http://www.teacherspayteachers.com/Product/Lake-Turnover-Lesson-121279" TargetMode="External"/><Relationship Id="rId1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ivers-Lakes-and-Water-Qualiy-Unit-Crossword-Puzzle-241618" TargetMode="External"/><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www.teacherspayteachers.com/Product/Water-Cycle-Lesson-118050" TargetMode="External"/><Relationship Id="rId11" Type="http://schemas.openxmlformats.org/officeDocument/2006/relationships/hyperlink" Target="http://www.teacherspayteachers.com/Product/Benthic-Macroinvertebrates-Lesson-121154" TargetMode="External"/><Relationship Id="rId5" Type="http://schemas.openxmlformats.org/officeDocument/2006/relationships/hyperlink" Target="http://www.teacherspayteachers.com/Product/Properties-of-Water-Lesson-120635" TargetMode="External"/><Relationship Id="rId15" Type="http://schemas.openxmlformats.org/officeDocument/2006/relationships/hyperlink" Target="http://www.teacherspayteachers.com/Product/Rivers-Lakes-and-Water-Quality-Quiz-Game-121284" TargetMode="External"/><Relationship Id="rId10" Type="http://schemas.openxmlformats.org/officeDocument/2006/relationships/hyperlink" Target="http://www.teacherspayteachers.com/Product/Flooding-Lesson-Dam-Role-Playing-Project-121170" TargetMode="External"/><Relationship Id="rId19" Type="http://schemas.openxmlformats.org/officeDocument/2006/relationships/image" Target="../media/image57.png"/><Relationship Id="rId4" Type="http://schemas.openxmlformats.org/officeDocument/2006/relationships/hyperlink" Target="http://www.teacherspayteachers.com/Product/Groundwater-Lesson-Groundwater-Pollution-120619" TargetMode="External"/><Relationship Id="rId9" Type="http://schemas.openxmlformats.org/officeDocument/2006/relationships/hyperlink" Target="http://www.teacherspayteachers.com/Product/Rivers-and-Watersheds-Unit-121118" TargetMode="External"/><Relationship Id="rId14" Type="http://schemas.openxmlformats.org/officeDocument/2006/relationships/hyperlink" Target="http://www.teacherspayteachers.com/Product/Fish-Lesson-Fashion-A-Fish-Project-121257"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5" Type="http://schemas.openxmlformats.org/officeDocument/2006/relationships/hyperlink" Target="http://www.teacherspayteachers.com/Product/Weathering-Soil-Science-Erosion-Soil-Conservation-Ice-Ages-Glaciers-Unit-110228" TargetMode="External"/><Relationship Id="rId4" Type="http://schemas.openxmlformats.org/officeDocument/2006/relationships/hyperlink" Target="http://www.teacherspayteachers.com/Product/Weather-and-Climate-Unit-110223"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teacherspayteachers.com/Product/Cell-Biology-Unit-110344" TargetMode="External"/><Relationship Id="rId13" Type="http://schemas.openxmlformats.org/officeDocument/2006/relationships/hyperlink" Target="http://www.teacherspayteachers.com/Product/Ecology-Unit-Food-Chains-and-Food-Webs-117616" TargetMode="External"/><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hyperlink" Target="http://www.teacherspayteachers.com/Product/DNA-and-Genetics-Unit-110347" TargetMode="External"/><Relationship Id="rId12" Type="http://schemas.openxmlformats.org/officeDocument/2006/relationships/hyperlink" Target="http://www.teacherspayteachers.com/Product/Botany-Unit-Plant-Unit-117629" TargetMode="External"/><Relationship Id="rId2" Type="http://schemas.openxmlformats.org/officeDocument/2006/relationships/hyperlink" Target="http://www.teacherspayteachers.com/Product/Science-Skills-Unit-110098" TargetMode="Externa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151807" TargetMode="External"/><Relationship Id="rId11" Type="http://schemas.openxmlformats.org/officeDocument/2006/relationships/hyperlink" Target="http://www.teacherspayteachers.com/Product/Evolution-and-Natural-Selection-Unit-Change-Unit-110342" TargetMode="External"/><Relationship Id="rId5" Type="http://schemas.openxmlformats.org/officeDocument/2006/relationships/hyperlink" Target="http://www.teacherspayteachers.com/Product/Atoms-Molecules-Periodic-Table-of-the-Elements-Unit-110095" TargetMode="External"/><Relationship Id="rId15" Type="http://schemas.openxmlformats.org/officeDocument/2006/relationships/hyperlink" Target="http://www.teacherspayteachers.com/Product/Ecology-Unit-Nonliving-Factors-Cycles-117624" TargetMode="External"/><Relationship Id="rId10" Type="http://schemas.openxmlformats.org/officeDocument/2006/relationships/hyperlink" Target="http://www.teacherspayteachers.com/Product/Taxonomy-and-Classification-Unit-12160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Virus-Bacteria-Parasites-Diseases-Unit-841420" TargetMode="External"/><Relationship Id="rId14" Type="http://schemas.openxmlformats.org/officeDocument/2006/relationships/hyperlink" Target="http://www.teacherspayteachers.com/Product/Ecology-Unit-Animal-Interactions-11762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8.jpeg"/></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teacherspayteachers.com/Product/Science-Curriculum-4-Years-20-Units-50000-Slides-HW-Much-More-119377"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6418"/>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6147" y="76200"/>
            <a:ext cx="9020419"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 Unit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116147" y="5638800"/>
            <a:ext cx="72603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smtClean="0">
                <a:ln w="11430">
                  <a:solidFill>
                    <a:sysClr val="windowText" lastClr="000000"/>
                  </a:solidFill>
                </a:ln>
                <a:solidFill>
                  <a:srgbClr val="FFCC66"/>
                </a:solidFill>
                <a:effectLst>
                  <a:outerShdw blurRad="76200" dist="50800" dir="5400000" algn="tl" rotWithShape="0">
                    <a:srgbClr val="000000">
                      <a:alpha val="65000"/>
                    </a:srgbClr>
                  </a:outerShdw>
                </a:effectLst>
              </a:rPr>
              <a:t>Part I Review Game</a:t>
            </a:r>
            <a:endParaRPr lang="en-US" sz="5400" b="1" cap="none" spc="50" dirty="0">
              <a:ln w="11430">
                <a:solidFill>
                  <a:sysClr val="windowText" lastClr="000000"/>
                </a:solidFill>
              </a:ln>
              <a:solidFill>
                <a:srgbClr val="FFCC66"/>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90382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r>
              <a:rPr lang="en-US" sz="4000" smtClean="0"/>
              <a:t/>
            </a:r>
            <a:br>
              <a:rPr lang="en-US" sz="4000" smtClean="0"/>
            </a:br>
            <a:endParaRPr lang="en-US" sz="4000" smtClean="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endParaRPr lang="en-US"/>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1275551" y="109833"/>
            <a:ext cx="7543800" cy="1255728"/>
          </a:xfrm>
          <a:prstGeom prst="rect">
            <a:avLst/>
          </a:prstGeom>
          <a:noFill/>
        </p:spPr>
        <p:txBody>
          <a:bodyPr wrap="square" rtlCol="0">
            <a:spAutoFit/>
          </a:bodyPr>
          <a:lstStyle/>
          <a:p>
            <a:pPr>
              <a:buNone/>
            </a:pPr>
            <a:r>
              <a:rPr lang="en-US" sz="1800" dirty="0" smtClean="0">
                <a:solidFill>
                  <a:schemeClr val="bg1">
                    <a:lumMod val="95000"/>
                    <a:lumOff val="5000"/>
                  </a:schemeClr>
                </a:solidFill>
              </a:rPr>
              <a:t>Organisms need energy to survive.  Energy from the sun flows into and out systems.  This energy drives our world and the organisms in it.  Energy is lost “not destroyed” when it changes form.</a:t>
            </a:r>
            <a:r>
              <a:rPr lang="en-US" sz="1800" dirty="0">
                <a:solidFill>
                  <a:schemeClr val="bg1">
                    <a:lumMod val="95000"/>
                    <a:lumOff val="5000"/>
                  </a:schemeClr>
                </a:solidFill>
              </a:rPr>
              <a:t> Flows </a:t>
            </a:r>
            <a:r>
              <a:rPr lang="en-US" sz="1800" dirty="0">
                <a:solidFill>
                  <a:srgbClr val="C00000"/>
                </a:solidFill>
              </a:rPr>
              <a:t>Hot</a:t>
            </a:r>
            <a:r>
              <a:rPr lang="en-US" sz="1800" dirty="0">
                <a:solidFill>
                  <a:schemeClr val="bg1">
                    <a:lumMod val="95000"/>
                    <a:lumOff val="5000"/>
                  </a:schemeClr>
                </a:solidFill>
              </a:rPr>
              <a:t> to </a:t>
            </a:r>
            <a:r>
              <a:rPr lang="en-US" sz="1800" dirty="0">
                <a:solidFill>
                  <a:schemeClr val="accent1">
                    <a:lumMod val="75000"/>
                  </a:schemeClr>
                </a:solidFill>
              </a:rPr>
              <a:t>Cold</a:t>
            </a:r>
          </a:p>
          <a:p>
            <a:endParaRPr lang="en-US" sz="1800" dirty="0">
              <a:solidFill>
                <a:schemeClr val="bg1">
                  <a:lumMod val="95000"/>
                  <a:lumOff val="5000"/>
                </a:schemeClr>
              </a:solidFill>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endParaRPr lang="en-US"/>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Levels</a:t>
            </a:r>
            <a:endParaRPr lang="en-US" sz="5400" b="1" cap="none" spc="0"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p:txBody>
      </p:sp>
      <p:sp>
        <p:nvSpPr>
          <p:cNvPr id="7" name="TextBox 6"/>
          <p:cNvSpPr txBox="1"/>
          <p:nvPr/>
        </p:nvSpPr>
        <p:spPr>
          <a:xfrm>
            <a:off x="1339925" y="1324592"/>
            <a:ext cx="7415052" cy="646331"/>
          </a:xfrm>
          <a:prstGeom prst="rect">
            <a:avLst/>
          </a:prstGeom>
          <a:noFill/>
        </p:spPr>
        <p:txBody>
          <a:bodyPr wrap="square" rtlCol="0">
            <a:spAutoFit/>
          </a:bodyPr>
          <a:lstStyle/>
          <a:p>
            <a:pPr>
              <a:buNone/>
            </a:pPr>
            <a:r>
              <a:rPr lang="en-US" sz="1800" dirty="0" smtClean="0">
                <a:solidFill>
                  <a:schemeClr val="bg1">
                    <a:lumMod val="95000"/>
                    <a:lumOff val="5000"/>
                  </a:schemeClr>
                </a:solidFill>
              </a:rPr>
              <a:t>Ecological systems are organized within each other.  The effects on one system will effect them all.  All systems are interconnected.</a:t>
            </a:r>
            <a:endParaRPr lang="en-US" sz="1800" dirty="0">
              <a:solidFill>
                <a:schemeClr val="bg1">
                  <a:lumMod val="95000"/>
                  <a:lumOff val="5000"/>
                </a:schemeClr>
              </a:solidFill>
            </a:endParaRP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endParaRPr lang="en-US" dirty="0"/>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000" b="1" cap="none" spc="0" dirty="0" smtClean="0">
                <a:ln w="50800"/>
                <a:solidFill>
                  <a:schemeClr val="bg1">
                    <a:shade val="50000"/>
                  </a:schemeClr>
                </a:solidFill>
                <a:effectLst/>
              </a:rPr>
              <a:t>Change</a:t>
            </a:r>
            <a:endParaRPr lang="en-US" sz="2000" b="1" cap="none" spc="0" dirty="0">
              <a:ln w="50800"/>
              <a:solidFill>
                <a:schemeClr val="bg1">
                  <a:shade val="50000"/>
                </a:schemeClr>
              </a:solidFill>
              <a:effectLst/>
            </a:endParaRPr>
          </a:p>
        </p:txBody>
      </p:sp>
      <p:sp>
        <p:nvSpPr>
          <p:cNvPr id="10" name="TextBox 9"/>
          <p:cNvSpPr txBox="1"/>
          <p:nvPr/>
        </p:nvSpPr>
        <p:spPr>
          <a:xfrm>
            <a:off x="1561349" y="2337054"/>
            <a:ext cx="7290659" cy="923330"/>
          </a:xfrm>
          <a:prstGeom prst="rect">
            <a:avLst/>
          </a:prstGeom>
          <a:noFill/>
        </p:spPr>
        <p:txBody>
          <a:bodyPr wrap="square" rtlCol="0">
            <a:spAutoFit/>
          </a:bodyPr>
          <a:lstStyle/>
          <a:p>
            <a:pPr>
              <a:buNone/>
            </a:pPr>
            <a:r>
              <a:rPr lang="en-US" sz="1800" dirty="0" smtClean="0">
                <a:solidFill>
                  <a:schemeClr val="bg1">
                    <a:lumMod val="95000"/>
                    <a:lumOff val="5000"/>
                  </a:schemeClr>
                </a:solidFill>
              </a:rPr>
              <a:t>All organisms are in a constant state of change over time with the environment.  Some organisms will change with another and will develop special interactions.  Others with the nonliving world.</a:t>
            </a:r>
            <a:endParaRPr lang="en-US" sz="1800" dirty="0">
              <a:solidFill>
                <a:schemeClr val="bg1">
                  <a:lumMod val="95000"/>
                  <a:lumOff val="5000"/>
                </a:schemeClr>
              </a:solidFill>
            </a:endParaRP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endParaRPr lang="en-US" dirty="0"/>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endParaRPr lang="en-US" dirty="0"/>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endParaRPr lang="en-US" dirty="0"/>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a:buNone/>
            </a:pPr>
            <a:r>
              <a:rPr lang="en-US" sz="1800" dirty="0" smtClean="0">
                <a:solidFill>
                  <a:schemeClr val="bg1"/>
                </a:solidFill>
              </a:rPr>
              <a:t>Matter and energy cycle through the living and nonliving world.  Organisms rely on this matter and energy cycling to survive. </a:t>
            </a:r>
            <a:endParaRPr lang="en-US" sz="1800" dirty="0">
              <a:solidFill>
                <a:schemeClr val="bg1"/>
              </a:solidFill>
            </a:endParaRP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r>
              <a:rPr lang="en-US" sz="1800" dirty="0" smtClean="0">
                <a:solidFill>
                  <a:schemeClr val="bg1"/>
                </a:solidFill>
              </a:rPr>
              <a:t>Animals are interconnected in a complex web of life.  Changes on one part of the web have will effect other parts of the web and the stability of the entire ecosystem.</a:t>
            </a:r>
            <a:endParaRPr lang="en-US" sz="1800" dirty="0">
              <a:solidFill>
                <a:schemeClr val="bg1"/>
              </a:solidFill>
            </a:endParaRP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algn="ctr">
              <a:buNone/>
            </a:pPr>
            <a:r>
              <a:rPr lang="en-US" sz="3200" b="1" cap="none" spc="0" dirty="0" smtClean="0">
                <a:ln w="9525" cmpd="sng">
                  <a:solidFill>
                    <a:schemeClr val="bg1"/>
                  </a:solidFill>
                  <a:prstDash val="solid"/>
                  <a:miter lim="800000"/>
                </a:ln>
                <a:solidFill>
                  <a:srgbClr val="FF5050"/>
                </a:solidFill>
                <a:effectLst>
                  <a:outerShdw blurRad="50800" algn="tl" rotWithShape="0">
                    <a:srgbClr val="000000"/>
                  </a:outerShdw>
                </a:effectLst>
              </a:rPr>
              <a:t>Cycles</a:t>
            </a:r>
            <a:endParaRPr lang="en-US" sz="3200" b="1" cap="none" spc="0" dirty="0">
              <a:ln w="9525" cmpd="sng">
                <a:solidFill>
                  <a:schemeClr val="bg1"/>
                </a:solidFill>
                <a:prstDash val="solid"/>
                <a:miter lim="800000"/>
              </a:ln>
              <a:solidFill>
                <a:srgbClr val="FF5050"/>
              </a:solidFill>
              <a:effectLst>
                <a:outerShdw blurRad="50800" algn="tl" rotWithShape="0">
                  <a:srgbClr val="000000"/>
                </a:outerShdw>
              </a:effectLst>
            </a:endParaRP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smtClean="0">
                <a:ln w="50800"/>
                <a:solidFill>
                  <a:schemeClr val="bg1">
                    <a:shade val="50000"/>
                  </a:schemeClr>
                </a:solidFill>
                <a:effectLst/>
              </a:rPr>
              <a:t>WEB</a:t>
            </a:r>
            <a:endParaRPr lang="en-US" sz="5400" b="1" cap="none" spc="0" dirty="0">
              <a:ln w="50800"/>
              <a:solidFill>
                <a:schemeClr val="bg1">
                  <a:shade val="50000"/>
                </a:schemeClr>
              </a:solidFill>
              <a:effectLst/>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algn="ctr">
              <a:buNone/>
            </a:pPr>
            <a:r>
              <a:rPr lang="en-US" sz="5400" b="1" cap="none" spc="0" dirty="0" smtClean="0">
                <a:ln w="17780" cmpd="sng">
                  <a:solidFill>
                    <a:schemeClr val="bg1"/>
                  </a:solidFill>
                  <a:prstDash val="solid"/>
                  <a:miter lim="800000"/>
                </a:ln>
                <a:solidFill>
                  <a:srgbClr val="66FF99"/>
                </a:solidFill>
                <a:effectLst>
                  <a:outerShdw blurRad="50800" algn="tl" rotWithShape="0">
                    <a:srgbClr val="000000"/>
                  </a:outerShdw>
                </a:effectLst>
              </a:rPr>
              <a:t>Balance</a:t>
            </a:r>
            <a:endParaRPr lang="en-US" sz="5400" b="1" cap="none" spc="0" dirty="0">
              <a:ln w="17780" cmpd="sng">
                <a:solidFill>
                  <a:schemeClr val="bg1"/>
                </a:solidFill>
                <a:prstDash val="solid"/>
                <a:miter lim="800000"/>
              </a:ln>
              <a:solidFill>
                <a:srgbClr val="66FF99"/>
              </a:solidFill>
              <a:effectLst>
                <a:outerShdw blurRad="50800" algn="tl" rotWithShape="0">
                  <a:srgbClr val="000000"/>
                </a:outerShdw>
              </a:effectLst>
            </a:endParaRPr>
          </a:p>
        </p:txBody>
      </p:sp>
      <p:sp>
        <p:nvSpPr>
          <p:cNvPr id="28" name="TextBox 27"/>
          <p:cNvSpPr txBox="1"/>
          <p:nvPr/>
        </p:nvSpPr>
        <p:spPr>
          <a:xfrm>
            <a:off x="1752600" y="5695414"/>
            <a:ext cx="6705600" cy="646331"/>
          </a:xfrm>
          <a:prstGeom prst="rect">
            <a:avLst/>
          </a:prstGeom>
          <a:noFill/>
        </p:spPr>
        <p:txBody>
          <a:bodyPr wrap="square" rtlCol="0">
            <a:spAutoFit/>
          </a:bodyPr>
          <a:lstStyle/>
          <a:p>
            <a:pPr>
              <a:buNone/>
            </a:pPr>
            <a:r>
              <a:rPr lang="en-US" sz="1800" dirty="0" smtClean="0">
                <a:solidFill>
                  <a:schemeClr val="bg1"/>
                </a:solidFill>
              </a:rPr>
              <a:t>Ecosystems have a way to balance changes so that up and down fluctuations are part of the natural balance of the whole.</a:t>
            </a:r>
            <a:endParaRPr lang="en-US" sz="1800" dirty="0">
              <a:solidFill>
                <a:schemeClr val="bg1"/>
              </a:solidFill>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88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r>
              <a:rPr lang="en-US" sz="4000" smtClean="0"/>
              <a:t/>
            </a:r>
            <a:br>
              <a:rPr lang="en-US" sz="4000" smtClean="0"/>
            </a:br>
            <a:endParaRPr lang="en-US" sz="4000" smtClean="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endParaRPr lang="en-US"/>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1275551" y="109833"/>
            <a:ext cx="7543800" cy="1255728"/>
          </a:xfrm>
          <a:prstGeom prst="rect">
            <a:avLst/>
          </a:prstGeom>
          <a:noFill/>
        </p:spPr>
        <p:txBody>
          <a:bodyPr wrap="square" rtlCol="0">
            <a:spAutoFit/>
          </a:bodyPr>
          <a:lstStyle/>
          <a:p>
            <a:pPr>
              <a:buNone/>
            </a:pPr>
            <a:r>
              <a:rPr lang="en-US" sz="1800" dirty="0" smtClean="0">
                <a:solidFill>
                  <a:schemeClr val="bg1">
                    <a:lumMod val="95000"/>
                    <a:lumOff val="5000"/>
                  </a:schemeClr>
                </a:solidFill>
              </a:rPr>
              <a:t>Organisms need energy to survive.  Energy from the sun flows into and out systems.  This energy drives our world and the organisms in it.  Energy is lost “not destroyed” when it changes form.</a:t>
            </a:r>
            <a:r>
              <a:rPr lang="en-US" sz="1800" dirty="0">
                <a:solidFill>
                  <a:schemeClr val="bg1">
                    <a:lumMod val="95000"/>
                    <a:lumOff val="5000"/>
                  </a:schemeClr>
                </a:solidFill>
              </a:rPr>
              <a:t> Flows </a:t>
            </a:r>
            <a:r>
              <a:rPr lang="en-US" sz="1800" dirty="0">
                <a:solidFill>
                  <a:srgbClr val="C00000"/>
                </a:solidFill>
              </a:rPr>
              <a:t>Hot</a:t>
            </a:r>
            <a:r>
              <a:rPr lang="en-US" sz="1800" dirty="0">
                <a:solidFill>
                  <a:schemeClr val="bg1">
                    <a:lumMod val="95000"/>
                    <a:lumOff val="5000"/>
                  </a:schemeClr>
                </a:solidFill>
              </a:rPr>
              <a:t> to </a:t>
            </a:r>
            <a:r>
              <a:rPr lang="en-US" sz="1800" dirty="0">
                <a:solidFill>
                  <a:schemeClr val="accent1">
                    <a:lumMod val="75000"/>
                  </a:schemeClr>
                </a:solidFill>
              </a:rPr>
              <a:t>Cold</a:t>
            </a:r>
          </a:p>
          <a:p>
            <a:endParaRPr lang="en-US" sz="1800" dirty="0">
              <a:solidFill>
                <a:schemeClr val="bg1">
                  <a:lumMod val="95000"/>
                  <a:lumOff val="5000"/>
                </a:schemeClr>
              </a:solidFill>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endParaRPr lang="en-US"/>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Levels</a:t>
            </a:r>
            <a:endParaRPr lang="en-US" sz="5400" b="1" cap="none" spc="0"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p:txBody>
      </p:sp>
      <p:sp>
        <p:nvSpPr>
          <p:cNvPr id="7" name="TextBox 6"/>
          <p:cNvSpPr txBox="1"/>
          <p:nvPr/>
        </p:nvSpPr>
        <p:spPr>
          <a:xfrm>
            <a:off x="1339925" y="1324592"/>
            <a:ext cx="7415052" cy="646331"/>
          </a:xfrm>
          <a:prstGeom prst="rect">
            <a:avLst/>
          </a:prstGeom>
          <a:noFill/>
        </p:spPr>
        <p:txBody>
          <a:bodyPr wrap="square" rtlCol="0">
            <a:spAutoFit/>
          </a:bodyPr>
          <a:lstStyle/>
          <a:p>
            <a:pPr>
              <a:buNone/>
            </a:pPr>
            <a:r>
              <a:rPr lang="en-US" sz="1800" dirty="0" smtClean="0">
                <a:solidFill>
                  <a:schemeClr val="bg1">
                    <a:lumMod val="95000"/>
                    <a:lumOff val="5000"/>
                  </a:schemeClr>
                </a:solidFill>
              </a:rPr>
              <a:t>Ecological systems are organized within each other.  The effects on one system will effect them all.  All systems are interconnected.</a:t>
            </a:r>
            <a:endParaRPr lang="en-US" sz="1800" dirty="0">
              <a:solidFill>
                <a:schemeClr val="bg1">
                  <a:lumMod val="95000"/>
                  <a:lumOff val="5000"/>
                </a:schemeClr>
              </a:solidFill>
            </a:endParaRP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endParaRPr lang="en-US" dirty="0"/>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000" b="1" cap="none" spc="0" dirty="0" smtClean="0">
                <a:ln w="50800"/>
                <a:solidFill>
                  <a:schemeClr val="bg1">
                    <a:shade val="50000"/>
                  </a:schemeClr>
                </a:solidFill>
                <a:effectLst/>
              </a:rPr>
              <a:t>Change</a:t>
            </a:r>
            <a:endParaRPr lang="en-US" sz="2000" b="1" cap="none" spc="0" dirty="0">
              <a:ln w="50800"/>
              <a:solidFill>
                <a:schemeClr val="bg1">
                  <a:shade val="50000"/>
                </a:schemeClr>
              </a:solidFill>
              <a:effectLst/>
            </a:endParaRPr>
          </a:p>
        </p:txBody>
      </p:sp>
      <p:sp>
        <p:nvSpPr>
          <p:cNvPr id="10" name="TextBox 9"/>
          <p:cNvSpPr txBox="1"/>
          <p:nvPr/>
        </p:nvSpPr>
        <p:spPr>
          <a:xfrm>
            <a:off x="1561349" y="2337054"/>
            <a:ext cx="7290659" cy="923330"/>
          </a:xfrm>
          <a:prstGeom prst="rect">
            <a:avLst/>
          </a:prstGeom>
          <a:noFill/>
        </p:spPr>
        <p:txBody>
          <a:bodyPr wrap="square" rtlCol="0">
            <a:spAutoFit/>
          </a:bodyPr>
          <a:lstStyle/>
          <a:p>
            <a:pPr>
              <a:buNone/>
            </a:pPr>
            <a:r>
              <a:rPr lang="en-US" sz="1800" dirty="0" smtClean="0">
                <a:solidFill>
                  <a:schemeClr val="bg1">
                    <a:lumMod val="95000"/>
                    <a:lumOff val="5000"/>
                  </a:schemeClr>
                </a:solidFill>
              </a:rPr>
              <a:t>All organisms are in a constant state of change over time with the environment.  Some organisms will change with another and will develop special interactions.  Others with the nonliving world.</a:t>
            </a:r>
            <a:endParaRPr lang="en-US" sz="1800" dirty="0">
              <a:solidFill>
                <a:schemeClr val="bg1">
                  <a:lumMod val="95000"/>
                  <a:lumOff val="5000"/>
                </a:schemeClr>
              </a:solidFill>
            </a:endParaRP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endParaRPr lang="en-US" dirty="0"/>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endParaRPr lang="en-US" dirty="0"/>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endParaRPr lang="en-US" dirty="0"/>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a:buNone/>
            </a:pPr>
            <a:r>
              <a:rPr lang="en-US" sz="1800" dirty="0" smtClean="0">
                <a:solidFill>
                  <a:schemeClr val="bg1"/>
                </a:solidFill>
              </a:rPr>
              <a:t>Matter and energy cycle through the living and nonliving world.  Organisms rely on this matter and energy cycling to survive. </a:t>
            </a:r>
            <a:endParaRPr lang="en-US" sz="1800" dirty="0">
              <a:solidFill>
                <a:schemeClr val="bg1"/>
              </a:solidFill>
            </a:endParaRP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r>
              <a:rPr lang="en-US" sz="1800" dirty="0" smtClean="0">
                <a:solidFill>
                  <a:schemeClr val="bg1"/>
                </a:solidFill>
              </a:rPr>
              <a:t>Animals are interconnected in a complex web of life.  Changes on one part of the web have will effect other parts of the web and the stability of the entire ecosystem.</a:t>
            </a:r>
            <a:endParaRPr lang="en-US" sz="1800" dirty="0">
              <a:solidFill>
                <a:schemeClr val="bg1"/>
              </a:solidFill>
            </a:endParaRP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algn="ctr">
              <a:buNone/>
            </a:pPr>
            <a:r>
              <a:rPr lang="en-US" sz="3200" b="1" cap="none" spc="0" dirty="0" smtClean="0">
                <a:ln w="9525" cmpd="sng">
                  <a:solidFill>
                    <a:schemeClr val="bg1"/>
                  </a:solidFill>
                  <a:prstDash val="solid"/>
                  <a:miter lim="800000"/>
                </a:ln>
                <a:solidFill>
                  <a:srgbClr val="FF5050"/>
                </a:solidFill>
                <a:effectLst>
                  <a:outerShdw blurRad="50800" algn="tl" rotWithShape="0">
                    <a:srgbClr val="000000"/>
                  </a:outerShdw>
                </a:effectLst>
              </a:rPr>
              <a:t>Cycles</a:t>
            </a:r>
            <a:endParaRPr lang="en-US" sz="3200" b="1" cap="none" spc="0" dirty="0">
              <a:ln w="9525" cmpd="sng">
                <a:solidFill>
                  <a:schemeClr val="bg1"/>
                </a:solidFill>
                <a:prstDash val="solid"/>
                <a:miter lim="800000"/>
              </a:ln>
              <a:solidFill>
                <a:srgbClr val="FF5050"/>
              </a:solidFill>
              <a:effectLst>
                <a:outerShdw blurRad="50800" algn="tl" rotWithShape="0">
                  <a:srgbClr val="000000"/>
                </a:outerShdw>
              </a:effectLst>
            </a:endParaRP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smtClean="0">
                <a:ln w="50800"/>
                <a:solidFill>
                  <a:schemeClr val="bg1">
                    <a:shade val="50000"/>
                  </a:schemeClr>
                </a:solidFill>
                <a:effectLst/>
              </a:rPr>
              <a:t>WEB</a:t>
            </a:r>
            <a:endParaRPr lang="en-US" sz="5400" b="1" cap="none" spc="0" dirty="0">
              <a:ln w="50800"/>
              <a:solidFill>
                <a:schemeClr val="bg1">
                  <a:shade val="50000"/>
                </a:schemeClr>
              </a:solidFill>
              <a:effectLst/>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algn="ctr">
              <a:buNone/>
            </a:pPr>
            <a:r>
              <a:rPr lang="en-US" sz="5400" b="1" cap="none" spc="0" dirty="0" smtClean="0">
                <a:ln w="17780" cmpd="sng">
                  <a:solidFill>
                    <a:schemeClr val="bg1"/>
                  </a:solidFill>
                  <a:prstDash val="solid"/>
                  <a:miter lim="800000"/>
                </a:ln>
                <a:solidFill>
                  <a:srgbClr val="66FF99"/>
                </a:solidFill>
                <a:effectLst>
                  <a:outerShdw blurRad="50800" algn="tl" rotWithShape="0">
                    <a:srgbClr val="000000"/>
                  </a:outerShdw>
                </a:effectLst>
              </a:rPr>
              <a:t>Balance</a:t>
            </a:r>
            <a:endParaRPr lang="en-US" sz="5400" b="1" cap="none" spc="0" dirty="0">
              <a:ln w="17780" cmpd="sng">
                <a:solidFill>
                  <a:schemeClr val="bg1"/>
                </a:solidFill>
                <a:prstDash val="solid"/>
                <a:miter lim="800000"/>
              </a:ln>
              <a:solidFill>
                <a:srgbClr val="66FF99"/>
              </a:solidFill>
              <a:effectLst>
                <a:outerShdw blurRad="50800" algn="tl" rotWithShape="0">
                  <a:srgbClr val="000000"/>
                </a:outerShdw>
              </a:effectLst>
            </a:endParaRPr>
          </a:p>
        </p:txBody>
      </p:sp>
      <p:sp>
        <p:nvSpPr>
          <p:cNvPr id="28" name="TextBox 27"/>
          <p:cNvSpPr txBox="1"/>
          <p:nvPr/>
        </p:nvSpPr>
        <p:spPr>
          <a:xfrm>
            <a:off x="1752600" y="5695414"/>
            <a:ext cx="6705600" cy="646331"/>
          </a:xfrm>
          <a:prstGeom prst="rect">
            <a:avLst/>
          </a:prstGeom>
          <a:noFill/>
        </p:spPr>
        <p:txBody>
          <a:bodyPr wrap="square" rtlCol="0">
            <a:spAutoFit/>
          </a:bodyPr>
          <a:lstStyle/>
          <a:p>
            <a:pPr>
              <a:buNone/>
            </a:pPr>
            <a:r>
              <a:rPr lang="en-US" sz="1800" dirty="0" smtClean="0">
                <a:solidFill>
                  <a:schemeClr val="bg1"/>
                </a:solidFill>
              </a:rPr>
              <a:t>Ecosystems have a way to balance changes so that up and down fluctuations are part of the natural balance of the whole.</a:t>
            </a:r>
            <a:endParaRPr lang="en-US" sz="1800" dirty="0">
              <a:solidFill>
                <a:schemeClr val="bg1"/>
              </a:solidFill>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bwMode="auto">
          <a:xfrm>
            <a:off x="93726" y="109833"/>
            <a:ext cx="1492055" cy="6420371"/>
          </a:xfrm>
          <a:prstGeom prst="rect">
            <a:avLst/>
          </a:prstGeom>
          <a:solidFill>
            <a:srgbClr val="FF0000">
              <a:alpha val="38000"/>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0" name="Rectangle 29"/>
          <p:cNvSpPr/>
          <p:nvPr/>
        </p:nvSpPr>
        <p:spPr bwMode="auto">
          <a:xfrm>
            <a:off x="1905000" y="1455083"/>
            <a:ext cx="6324600" cy="3796544"/>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1" name="Rectangle 30"/>
          <p:cNvSpPr/>
          <p:nvPr/>
        </p:nvSpPr>
        <p:spPr>
          <a:xfrm>
            <a:off x="2057400" y="1409967"/>
            <a:ext cx="5943600" cy="2917722"/>
          </a:xfrm>
          <a:prstGeom prst="rect">
            <a:avLst/>
          </a:prstGeom>
          <a:noFill/>
        </p:spPr>
        <p:txBody>
          <a:bodyPr wrap="square" lIns="91440" tIns="45720" rIns="91440" bIns="45720">
            <a:spAutoFit/>
          </a:bodyPr>
          <a:lstStyle/>
          <a:p>
            <a:pP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Please answer</a:t>
            </a:r>
          </a:p>
          <a:p>
            <a:pP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ith one of </a:t>
            </a:r>
          </a:p>
          <a:p>
            <a:pP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hese for 1-5.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2" name="TextBox 31"/>
          <p:cNvSpPr txBox="1"/>
          <p:nvPr/>
        </p:nvSpPr>
        <p:spPr>
          <a:xfrm>
            <a:off x="2057400" y="4327689"/>
            <a:ext cx="5638800" cy="707886"/>
          </a:xfrm>
          <a:prstGeom prst="rect">
            <a:avLst/>
          </a:prstGeom>
          <a:noFill/>
        </p:spPr>
        <p:txBody>
          <a:bodyPr wrap="square" rtlCol="0">
            <a:spAutoFit/>
          </a:bodyPr>
          <a:lstStyle/>
          <a:p>
            <a:pPr>
              <a:buNone/>
            </a:pPr>
            <a:r>
              <a:rPr lang="en-US" sz="2000" dirty="0" smtClean="0">
                <a:solidFill>
                  <a:srgbClr val="FF5050"/>
                </a:solidFill>
              </a:rPr>
              <a:t>Note: They won’t be used twice, and one will not be used.</a:t>
            </a:r>
            <a:endParaRPr lang="en-US" sz="2000" dirty="0">
              <a:solidFill>
                <a:srgbClr val="FF5050"/>
              </a:solidFill>
            </a:endParaRPr>
          </a:p>
        </p:txBody>
      </p:sp>
    </p:spTree>
    <p:extLst>
      <p:ext uri="{BB962C8B-B14F-4D97-AF65-F5344CB8AC3E}">
        <p14:creationId xmlns:p14="http://schemas.microsoft.com/office/powerpoint/2010/main" val="3603725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endParaRPr lang="en-US" dirty="0" smtClean="0">
              <a:solidFill>
                <a:srgbClr val="FFCC99"/>
              </a:solidFill>
            </a:endParaRPr>
          </a:p>
          <a:p>
            <a:pPr lvl="1" eaLnBrk="1" hangingPunct="1"/>
            <a:r>
              <a:rPr lang="en-US" dirty="0" smtClean="0">
                <a:solidFill>
                  <a:srgbClr val="FFC000"/>
                </a:solidFill>
              </a:rPr>
              <a:t>Organisms </a:t>
            </a:r>
            <a:r>
              <a:rPr lang="en-US" dirty="0">
                <a:solidFill>
                  <a:srgbClr val="FFC000"/>
                </a:solidFill>
              </a:rPr>
              <a:t>rely on this matter and energy cycling to survive. </a:t>
            </a: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1295400"/>
            <a:ext cx="7137018"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54910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FFCC99"/>
                </a:solidFill>
              </a:rPr>
              <a:t>Matter and energy cycle through the living and nonliving world.  </a:t>
            </a:r>
            <a:endParaRPr lang="en-US" dirty="0" smtClean="0">
              <a:solidFill>
                <a:srgbClr val="FFCC99"/>
              </a:solidFill>
            </a:endParaRPr>
          </a:p>
          <a:p>
            <a:pPr lvl="1" eaLnBrk="1" hangingPunct="1"/>
            <a:r>
              <a:rPr lang="en-US" dirty="0" smtClean="0">
                <a:solidFill>
                  <a:srgbClr val="FFC000"/>
                </a:solidFill>
              </a:rPr>
              <a:t>Organisms </a:t>
            </a:r>
            <a:r>
              <a:rPr lang="en-US" dirty="0">
                <a:solidFill>
                  <a:srgbClr val="FFC000"/>
                </a:solidFill>
              </a:rPr>
              <a:t>rely on this matter and energy cycling to survive. </a:t>
            </a: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upload.wikimedia.org/wikipedia/commons/4/49/Rain_cloud_swifts_creek_0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5" y="2362200"/>
            <a:ext cx="8846818" cy="4114800"/>
          </a:xfrm>
          <a:prstGeom prst="rect">
            <a:avLst/>
          </a:prstGeom>
          <a:noFill/>
          <a:ln w="28575">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44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endParaRPr lang="en-US" dirty="0" smtClean="0">
              <a:solidFill>
                <a:srgbClr val="669900"/>
              </a:solidFill>
            </a:endParaRPr>
          </a:p>
          <a:p>
            <a:pPr lvl="1" eaLnBrk="1" hangingPunct="1"/>
            <a:r>
              <a:rPr lang="en-US" dirty="0" smtClean="0">
                <a:solidFill>
                  <a:srgbClr val="996600"/>
                </a:solidFill>
              </a:rPr>
              <a:t>The </a:t>
            </a:r>
            <a:r>
              <a:rPr lang="en-US" dirty="0">
                <a:solidFill>
                  <a:srgbClr val="996600"/>
                </a:solidFill>
              </a:rPr>
              <a:t>effects on one system will effect them all.  All systems are interconnected.</a:t>
            </a:r>
          </a:p>
          <a:p>
            <a:pPr eaLnBrk="1" hangingPunct="1"/>
            <a:endParaRPr lang="en-US" dirty="0">
              <a:solidFill>
                <a:srgbClr val="FFC000"/>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14400" y="1295400"/>
            <a:ext cx="7239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805725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229600" cy="5562600"/>
          </a:xfrm>
        </p:spPr>
        <p:txBody>
          <a:bodyPr/>
          <a:lstStyle/>
          <a:p>
            <a:pPr eaLnBrk="1" hangingPunct="1"/>
            <a:r>
              <a:rPr lang="en-US" dirty="0">
                <a:solidFill>
                  <a:srgbClr val="669900"/>
                </a:solidFill>
              </a:rPr>
              <a:t>Ecological systems are organized within each other.  </a:t>
            </a:r>
            <a:endParaRPr lang="en-US" dirty="0" smtClean="0">
              <a:solidFill>
                <a:srgbClr val="669900"/>
              </a:solidFill>
            </a:endParaRPr>
          </a:p>
          <a:p>
            <a:pPr lvl="1" eaLnBrk="1" hangingPunct="1"/>
            <a:r>
              <a:rPr lang="en-US" dirty="0" smtClean="0">
                <a:solidFill>
                  <a:srgbClr val="996600"/>
                </a:solidFill>
              </a:rPr>
              <a:t>The </a:t>
            </a:r>
            <a:r>
              <a:rPr lang="en-US" dirty="0">
                <a:solidFill>
                  <a:srgbClr val="996600"/>
                </a:solidFill>
              </a:rPr>
              <a:t>effects on one system will effect them all.  All systems are interconnected.</a:t>
            </a:r>
          </a:p>
          <a:p>
            <a:pPr eaLnBrk="1" hangingPunct="1"/>
            <a:endParaRPr lang="en-US" dirty="0">
              <a:solidFill>
                <a:srgbClr val="FFC000"/>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http://www.friendsofcongaree.org/photos/tree-walk/10Swam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80" y="2286000"/>
            <a:ext cx="8747420" cy="4114800"/>
          </a:xfrm>
          <a:prstGeom prst="rect">
            <a:avLst/>
          </a:prstGeom>
          <a:noFill/>
          <a:ln w="57150">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75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endParaRPr lang="en-US" dirty="0" smtClean="0">
              <a:solidFill>
                <a:schemeClr val="accent1">
                  <a:lumMod val="40000"/>
                  <a:lumOff val="60000"/>
                </a:schemeClr>
              </a:solidFill>
            </a:endParaRPr>
          </a:p>
          <a:p>
            <a:pPr lvl="1" eaLnBrk="1" hangingPunct="1"/>
            <a:r>
              <a:rPr lang="en-US" dirty="0" smtClean="0">
                <a:solidFill>
                  <a:srgbClr val="FFCC99"/>
                </a:solidFill>
              </a:rPr>
              <a:t>This </a:t>
            </a:r>
            <a:r>
              <a:rPr lang="en-US" dirty="0">
                <a:solidFill>
                  <a:srgbClr val="FFCC99"/>
                </a:solidFill>
              </a:rPr>
              <a:t>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smtClean="0">
                <a:solidFill>
                  <a:schemeClr val="accent1">
                    <a:lumMod val="60000"/>
                    <a:lumOff val="40000"/>
                  </a:schemeClr>
                </a:solidFill>
              </a:rPr>
              <a:t>Cold.</a:t>
            </a:r>
            <a:endParaRPr lang="en-US" dirty="0">
              <a:solidFill>
                <a:schemeClr val="accent1">
                  <a:lumMod val="60000"/>
                  <a:lumOff val="40000"/>
                </a:schemeClr>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15796" y="1905000"/>
            <a:ext cx="7923404"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64501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chemeClr val="accent1">
                    <a:lumMod val="40000"/>
                    <a:lumOff val="60000"/>
                  </a:schemeClr>
                </a:solidFill>
              </a:rPr>
              <a:t>Organisms need energy to survive.  Energy from the sun flows into and out systems.  </a:t>
            </a:r>
            <a:endParaRPr lang="en-US" dirty="0" smtClean="0">
              <a:solidFill>
                <a:schemeClr val="accent1">
                  <a:lumMod val="40000"/>
                  <a:lumOff val="60000"/>
                </a:schemeClr>
              </a:solidFill>
            </a:endParaRPr>
          </a:p>
          <a:p>
            <a:pPr lvl="1" eaLnBrk="1" hangingPunct="1"/>
            <a:r>
              <a:rPr lang="en-US" dirty="0" smtClean="0">
                <a:solidFill>
                  <a:srgbClr val="FFCC99"/>
                </a:solidFill>
              </a:rPr>
              <a:t>This </a:t>
            </a:r>
            <a:r>
              <a:rPr lang="en-US" dirty="0">
                <a:solidFill>
                  <a:srgbClr val="FFCC99"/>
                </a:solidFill>
              </a:rPr>
              <a:t>energy drives our world and the organisms in it.  Energy is lost “not destroyed” when it changes form. Flows </a:t>
            </a:r>
            <a:r>
              <a:rPr lang="en-US" dirty="0">
                <a:solidFill>
                  <a:srgbClr val="FF5050"/>
                </a:solidFill>
              </a:rPr>
              <a:t>Hot</a:t>
            </a:r>
            <a:r>
              <a:rPr lang="en-US" dirty="0">
                <a:solidFill>
                  <a:srgbClr val="FFCC99"/>
                </a:solidFill>
              </a:rPr>
              <a:t> to </a:t>
            </a:r>
            <a:r>
              <a:rPr lang="en-US" dirty="0" smtClean="0">
                <a:solidFill>
                  <a:schemeClr val="accent1">
                    <a:lumMod val="60000"/>
                    <a:lumOff val="40000"/>
                  </a:schemeClr>
                </a:solidFill>
              </a:rPr>
              <a:t>Cold.</a:t>
            </a:r>
            <a:endParaRPr lang="en-US" dirty="0">
              <a:solidFill>
                <a:schemeClr val="accent1">
                  <a:lumMod val="60000"/>
                  <a:lumOff val="40000"/>
                </a:schemeClr>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194" name="Picture 2" descr="http://webservices.itcs.umich.edu/drupal/recd/sites/webservices.itcs.umich.edu.drupal.recd/files/Figure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93" y="3274828"/>
            <a:ext cx="8760207" cy="3267075"/>
          </a:xfrm>
          <a:prstGeom prst="rect">
            <a:avLst/>
          </a:prstGeom>
          <a:noFill/>
          <a:ln w="28575">
            <a:solidFill>
              <a:srgbClr val="FFCC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03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smtClean="0">
                <a:solidFill>
                  <a:schemeClr val="tx1">
                    <a:lumMod val="65000"/>
                  </a:schemeClr>
                </a:solidFill>
              </a:rPr>
              <a:t>Animals </a:t>
            </a:r>
            <a:r>
              <a:rPr lang="en-US" dirty="0">
                <a:solidFill>
                  <a:schemeClr val="tx1">
                    <a:lumMod val="65000"/>
                  </a:schemeClr>
                </a:solidFill>
              </a:rPr>
              <a:t>are interconnected in a complex web of life.  </a:t>
            </a:r>
            <a:endParaRPr lang="en-US" dirty="0" smtClean="0">
              <a:solidFill>
                <a:schemeClr val="tx1">
                  <a:lumMod val="65000"/>
                </a:schemeClr>
              </a:solidFill>
            </a:endParaRPr>
          </a:p>
          <a:p>
            <a:pPr lvl="1" eaLnBrk="1" hangingPunct="1"/>
            <a:r>
              <a:rPr lang="en-US" dirty="0" smtClean="0">
                <a:solidFill>
                  <a:srgbClr val="FFCC99"/>
                </a:solidFill>
              </a:rPr>
              <a:t>Changes </a:t>
            </a:r>
            <a:r>
              <a:rPr lang="en-US" dirty="0">
                <a:solidFill>
                  <a:srgbClr val="FFCC99"/>
                </a:solidFill>
              </a:rPr>
              <a:t>on one part of the web </a:t>
            </a:r>
            <a:r>
              <a:rPr lang="en-US" dirty="0" smtClean="0">
                <a:solidFill>
                  <a:srgbClr val="FFCC99"/>
                </a:solidFill>
              </a:rPr>
              <a:t>effect </a:t>
            </a:r>
            <a:r>
              <a:rPr lang="en-US" dirty="0">
                <a:solidFill>
                  <a:srgbClr val="FFCC99"/>
                </a:solidFill>
              </a:rPr>
              <a:t>other parts of the web and the stability of the entire ecosystem.</a:t>
            </a: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14400" y="1371600"/>
            <a:ext cx="7391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25203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smtClean="0">
                <a:solidFill>
                  <a:schemeClr val="tx1">
                    <a:lumMod val="65000"/>
                  </a:schemeClr>
                </a:solidFill>
              </a:rPr>
              <a:t>Animals </a:t>
            </a:r>
            <a:r>
              <a:rPr lang="en-US" dirty="0">
                <a:solidFill>
                  <a:schemeClr val="tx1">
                    <a:lumMod val="65000"/>
                  </a:schemeClr>
                </a:solidFill>
              </a:rPr>
              <a:t>are interconnected in a complex web of life.  </a:t>
            </a:r>
            <a:endParaRPr lang="en-US" dirty="0" smtClean="0">
              <a:solidFill>
                <a:schemeClr val="tx1">
                  <a:lumMod val="65000"/>
                </a:schemeClr>
              </a:solidFill>
            </a:endParaRPr>
          </a:p>
          <a:p>
            <a:pPr lvl="1" eaLnBrk="1" hangingPunct="1"/>
            <a:r>
              <a:rPr lang="en-US" dirty="0" smtClean="0">
                <a:solidFill>
                  <a:srgbClr val="FFCC99"/>
                </a:solidFill>
              </a:rPr>
              <a:t>Changes </a:t>
            </a:r>
            <a:r>
              <a:rPr lang="en-US" dirty="0">
                <a:solidFill>
                  <a:srgbClr val="FFCC99"/>
                </a:solidFill>
              </a:rPr>
              <a:t>on one part of the web </a:t>
            </a:r>
            <a:r>
              <a:rPr lang="en-US" dirty="0" smtClean="0">
                <a:solidFill>
                  <a:srgbClr val="FFCC99"/>
                </a:solidFill>
              </a:rPr>
              <a:t>effect </a:t>
            </a:r>
            <a:r>
              <a:rPr lang="en-US" dirty="0">
                <a:solidFill>
                  <a:srgbClr val="FFCC99"/>
                </a:solidFill>
              </a:rPr>
              <a:t>other parts of the web and the stability of the entire ecosystem.</a:t>
            </a: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266" name="Picture 2" descr="http://newscenter.lbl.gov/wp-content/uploads/Blake-Kristen-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686800" cy="36576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28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8401850"/>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36733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a:t>
            </a:r>
            <a:r>
              <a:rPr lang="en-US" dirty="0" smtClean="0">
                <a:solidFill>
                  <a:srgbClr val="996600"/>
                </a:solidFill>
              </a:rPr>
              <a:t>environment.</a:t>
            </a:r>
          </a:p>
          <a:p>
            <a:pPr lvl="1" eaLnBrk="1" hangingPunct="1"/>
            <a:r>
              <a:rPr lang="en-US" dirty="0" smtClean="0">
                <a:solidFill>
                  <a:srgbClr val="FFCC99"/>
                </a:solidFill>
              </a:rPr>
              <a:t>Some </a:t>
            </a:r>
            <a:r>
              <a:rPr lang="en-US" dirty="0">
                <a:solidFill>
                  <a:srgbClr val="FFCC99"/>
                </a:solidFill>
              </a:rPr>
              <a:t>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4400" y="1295400"/>
            <a:ext cx="7137018"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Freeform 5"/>
          <p:cNvSpPr/>
          <p:nvPr/>
        </p:nvSpPr>
        <p:spPr bwMode="auto">
          <a:xfrm>
            <a:off x="7814930" y="1350335"/>
            <a:ext cx="542261" cy="489098"/>
          </a:xfrm>
          <a:custGeom>
            <a:avLst/>
            <a:gdLst>
              <a:gd name="connsiteX0" fmla="*/ 542261 w 542261"/>
              <a:gd name="connsiteY0" fmla="*/ 159488 h 489098"/>
              <a:gd name="connsiteX1" fmla="*/ 457200 w 542261"/>
              <a:gd name="connsiteY1" fmla="*/ 116958 h 489098"/>
              <a:gd name="connsiteX2" fmla="*/ 372140 w 542261"/>
              <a:gd name="connsiteY2" fmla="*/ 42530 h 489098"/>
              <a:gd name="connsiteX3" fmla="*/ 329610 w 542261"/>
              <a:gd name="connsiteY3" fmla="*/ 21265 h 489098"/>
              <a:gd name="connsiteX4" fmla="*/ 265814 w 542261"/>
              <a:gd name="connsiteY4" fmla="*/ 0 h 489098"/>
              <a:gd name="connsiteX5" fmla="*/ 170121 w 542261"/>
              <a:gd name="connsiteY5" fmla="*/ 10632 h 489098"/>
              <a:gd name="connsiteX6" fmla="*/ 106326 w 542261"/>
              <a:gd name="connsiteY6" fmla="*/ 42530 h 489098"/>
              <a:gd name="connsiteX7" fmla="*/ 74428 w 542261"/>
              <a:gd name="connsiteY7" fmla="*/ 53163 h 489098"/>
              <a:gd name="connsiteX8" fmla="*/ 53163 w 542261"/>
              <a:gd name="connsiteY8" fmla="*/ 85060 h 489098"/>
              <a:gd name="connsiteX9" fmla="*/ 21265 w 542261"/>
              <a:gd name="connsiteY9" fmla="*/ 116958 h 489098"/>
              <a:gd name="connsiteX10" fmla="*/ 0 w 542261"/>
              <a:gd name="connsiteY10" fmla="*/ 202018 h 489098"/>
              <a:gd name="connsiteX11" fmla="*/ 21265 w 542261"/>
              <a:gd name="connsiteY11" fmla="*/ 382772 h 489098"/>
              <a:gd name="connsiteX12" fmla="*/ 42530 w 542261"/>
              <a:gd name="connsiteY12" fmla="*/ 414670 h 489098"/>
              <a:gd name="connsiteX13" fmla="*/ 138223 w 542261"/>
              <a:gd name="connsiteY13" fmla="*/ 457200 h 489098"/>
              <a:gd name="connsiteX14" fmla="*/ 170121 w 542261"/>
              <a:gd name="connsiteY14" fmla="*/ 467832 h 489098"/>
              <a:gd name="connsiteX15" fmla="*/ 202019 w 542261"/>
              <a:gd name="connsiteY15" fmla="*/ 478465 h 489098"/>
              <a:gd name="connsiteX16" fmla="*/ 233917 w 542261"/>
              <a:gd name="connsiteY16" fmla="*/ 489098 h 489098"/>
              <a:gd name="connsiteX17" fmla="*/ 318977 w 542261"/>
              <a:gd name="connsiteY17" fmla="*/ 478465 h 489098"/>
              <a:gd name="connsiteX18" fmla="*/ 404037 w 542261"/>
              <a:gd name="connsiteY18" fmla="*/ 457200 h 489098"/>
              <a:gd name="connsiteX19" fmla="*/ 446568 w 542261"/>
              <a:gd name="connsiteY19" fmla="*/ 435935 h 489098"/>
              <a:gd name="connsiteX20" fmla="*/ 478465 w 542261"/>
              <a:gd name="connsiteY20" fmla="*/ 425302 h 489098"/>
              <a:gd name="connsiteX21" fmla="*/ 510363 w 542261"/>
              <a:gd name="connsiteY21" fmla="*/ 361507 h 489098"/>
              <a:gd name="connsiteX22" fmla="*/ 542261 w 542261"/>
              <a:gd name="connsiteY22" fmla="*/ 297712 h 489098"/>
              <a:gd name="connsiteX23" fmla="*/ 510363 w 542261"/>
              <a:gd name="connsiteY23" fmla="*/ 180753 h 489098"/>
              <a:gd name="connsiteX24" fmla="*/ 489098 w 542261"/>
              <a:gd name="connsiteY24" fmla="*/ 127591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2261" h="489098">
                <a:moveTo>
                  <a:pt x="542261" y="159488"/>
                </a:moveTo>
                <a:cubicBezTo>
                  <a:pt x="508533" y="145997"/>
                  <a:pt x="484022" y="140428"/>
                  <a:pt x="457200" y="116958"/>
                </a:cubicBezTo>
                <a:cubicBezTo>
                  <a:pt x="401847" y="68524"/>
                  <a:pt x="421399" y="70678"/>
                  <a:pt x="372140" y="42530"/>
                </a:cubicBezTo>
                <a:cubicBezTo>
                  <a:pt x="358378" y="34666"/>
                  <a:pt x="344326" y="27151"/>
                  <a:pt x="329610" y="21265"/>
                </a:cubicBezTo>
                <a:cubicBezTo>
                  <a:pt x="308798" y="12940"/>
                  <a:pt x="265814" y="0"/>
                  <a:pt x="265814" y="0"/>
                </a:cubicBezTo>
                <a:cubicBezTo>
                  <a:pt x="233916" y="3544"/>
                  <a:pt x="201778" y="5356"/>
                  <a:pt x="170121" y="10632"/>
                </a:cubicBezTo>
                <a:cubicBezTo>
                  <a:pt x="130034" y="17313"/>
                  <a:pt x="143063" y="24161"/>
                  <a:pt x="106326" y="42530"/>
                </a:cubicBezTo>
                <a:cubicBezTo>
                  <a:pt x="96301" y="47542"/>
                  <a:pt x="85061" y="49619"/>
                  <a:pt x="74428" y="53163"/>
                </a:cubicBezTo>
                <a:cubicBezTo>
                  <a:pt x="67340" y="63795"/>
                  <a:pt x="61344" y="75243"/>
                  <a:pt x="53163" y="85060"/>
                </a:cubicBezTo>
                <a:cubicBezTo>
                  <a:pt x="43537" y="96612"/>
                  <a:pt x="27487" y="103269"/>
                  <a:pt x="21265" y="116958"/>
                </a:cubicBezTo>
                <a:cubicBezTo>
                  <a:pt x="9171" y="143564"/>
                  <a:pt x="0" y="202018"/>
                  <a:pt x="0" y="202018"/>
                </a:cubicBezTo>
                <a:cubicBezTo>
                  <a:pt x="1679" y="225527"/>
                  <a:pt x="-2900" y="334441"/>
                  <a:pt x="21265" y="382772"/>
                </a:cubicBezTo>
                <a:cubicBezTo>
                  <a:pt x="26980" y="394202"/>
                  <a:pt x="33494" y="405634"/>
                  <a:pt x="42530" y="414670"/>
                </a:cubicBezTo>
                <a:cubicBezTo>
                  <a:pt x="67803" y="439943"/>
                  <a:pt x="106640" y="446673"/>
                  <a:pt x="138223" y="457200"/>
                </a:cubicBezTo>
                <a:lnTo>
                  <a:pt x="170121" y="467832"/>
                </a:lnTo>
                <a:lnTo>
                  <a:pt x="202019" y="478465"/>
                </a:lnTo>
                <a:lnTo>
                  <a:pt x="233917" y="489098"/>
                </a:lnTo>
                <a:cubicBezTo>
                  <a:pt x="262270" y="485554"/>
                  <a:pt x="290892" y="483731"/>
                  <a:pt x="318977" y="478465"/>
                </a:cubicBezTo>
                <a:cubicBezTo>
                  <a:pt x="347702" y="473079"/>
                  <a:pt x="404037" y="457200"/>
                  <a:pt x="404037" y="457200"/>
                </a:cubicBezTo>
                <a:cubicBezTo>
                  <a:pt x="418214" y="450112"/>
                  <a:pt x="431999" y="442179"/>
                  <a:pt x="446568" y="435935"/>
                </a:cubicBezTo>
                <a:cubicBezTo>
                  <a:pt x="456869" y="431520"/>
                  <a:pt x="469713" y="432303"/>
                  <a:pt x="478465" y="425302"/>
                </a:cubicBezTo>
                <a:cubicBezTo>
                  <a:pt x="503857" y="404988"/>
                  <a:pt x="497522" y="387189"/>
                  <a:pt x="510363" y="361507"/>
                </a:cubicBezTo>
                <a:cubicBezTo>
                  <a:pt x="551588" y="279058"/>
                  <a:pt x="515534" y="377889"/>
                  <a:pt x="542261" y="297712"/>
                </a:cubicBezTo>
                <a:cubicBezTo>
                  <a:pt x="527233" y="222573"/>
                  <a:pt x="537342" y="261688"/>
                  <a:pt x="510363" y="180753"/>
                </a:cubicBezTo>
                <a:cubicBezTo>
                  <a:pt x="497226" y="141342"/>
                  <a:pt x="504741" y="158878"/>
                  <a:pt x="489098" y="127591"/>
                </a:cubicBezTo>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44679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a:solidFill>
                  <a:srgbClr val="996600"/>
                </a:solidFill>
              </a:rPr>
              <a:t>All organisms are in a constant state of change over time with the </a:t>
            </a:r>
            <a:r>
              <a:rPr lang="en-US" dirty="0" smtClean="0">
                <a:solidFill>
                  <a:srgbClr val="996600"/>
                </a:solidFill>
              </a:rPr>
              <a:t>environment.</a:t>
            </a:r>
          </a:p>
          <a:p>
            <a:pPr lvl="1" eaLnBrk="1" hangingPunct="1"/>
            <a:r>
              <a:rPr lang="en-US" dirty="0" smtClean="0">
                <a:solidFill>
                  <a:srgbClr val="FFCC99"/>
                </a:solidFill>
              </a:rPr>
              <a:t>Some </a:t>
            </a:r>
            <a:r>
              <a:rPr lang="en-US" dirty="0">
                <a:solidFill>
                  <a:srgbClr val="FFCC99"/>
                </a:solidFill>
              </a:rPr>
              <a:t>organisms will change with another and will develop special interactions.  Others with the nonliving world.</a:t>
            </a:r>
          </a:p>
          <a:p>
            <a:pPr marL="0" indent="0" eaLnBrk="1" hangingPunct="1">
              <a:buNone/>
            </a:pPr>
            <a:endParaRPr lang="en-US" dirty="0">
              <a:solidFill>
                <a:srgbClr val="FFCC99"/>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8051418" y="129570"/>
            <a:ext cx="968535" cy="1569660"/>
          </a:xfrm>
          <a:prstGeom prst="rect">
            <a:avLst/>
          </a:prstGeom>
          <a:noFill/>
        </p:spPr>
        <p:txBody>
          <a:bodyPr wrap="none" lIns="91440" tIns="45720" rIns="91440" bIns="45720">
            <a:spAutoFit/>
          </a:bodyPr>
          <a:lstStyle/>
          <a:p>
            <a:pPr algn="ctr">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0" name="Picture 6" descr="http://masaigiraffe.files.wordpress.com/2012/06/giraff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03" y="2743200"/>
            <a:ext cx="8532997" cy="3733800"/>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82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52400" y="228600"/>
            <a:ext cx="8305799" cy="5562600"/>
          </a:xfrm>
        </p:spPr>
        <p:txBody>
          <a:bodyPr/>
          <a:lstStyle/>
          <a:p>
            <a:pPr eaLnBrk="1" hangingPunct="1"/>
            <a:r>
              <a:rPr lang="en-US" dirty="0" smtClean="0">
                <a:solidFill>
                  <a:srgbClr val="CC99FF"/>
                </a:solidFill>
              </a:rPr>
              <a:t>For 1 bonus point.  Which big concept    was missing from this round?</a:t>
            </a:r>
            <a:endParaRPr lang="en-US" dirty="0">
              <a:solidFill>
                <a:srgbClr val="CC99FF"/>
              </a:solidFill>
            </a:endParaRPr>
          </a:p>
          <a:p>
            <a:pPr eaLnBrk="1" hangingPunct="1"/>
            <a:endParaRPr lang="en-US" dirty="0" smtClean="0">
              <a:solidFill>
                <a:schemeClr val="bg1"/>
              </a:solidFill>
            </a:endParaRPr>
          </a:p>
        </p:txBody>
      </p:sp>
      <p:sp>
        <p:nvSpPr>
          <p:cNvPr id="778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2010 Ryan P. Murphy</a:t>
            </a:r>
          </a:p>
        </p:txBody>
      </p:sp>
      <p:sp>
        <p:nvSpPr>
          <p:cNvPr id="2" name="Rectangle 1"/>
          <p:cNvSpPr/>
          <p:nvPr/>
        </p:nvSpPr>
        <p:spPr>
          <a:xfrm>
            <a:off x="7659484" y="12957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AutoShape 2"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MSERUUExQUFBUWFxgXGBUXFhgYFxcYFRcXGBccFhgXHCYeFx0jGhUWHy8gIycpLCwsFR4xNTAqNSYrLCkBCQoKDgwOGg8PGiwkHyQsLCwsLCwsLCwsLCwsLCwsLCwsLCwsLCwsLCwsLCwpLCwsLCwsLCwsLCwsLCwsLCwsLP/AABEIAM4A9QMBIgACEQEDEQH/xAAbAAABBQEBAAAAAAAAAAAAAAADAQIEBQYHAP/EAEAQAAEDAgMEBwYFAgUEAwAAAAEAAhEDIQQSMQVBUWEGEyJxgZGhMlKxwdHwBxRC4fFykhUWM2KiI0NTgmOywv/EABkBAAMBAQEAAAAAAAAAAAAAAAECAwAEBf/EACgRAAICAQMEAQQDAQAAAAAAAAABAhEDEhMhBDFBUWEUIlKxceHwMv/aAAwDAQACEQMRAD8Awucq02XSGYGbb07/AC2/crDZ3RUz2n7tBxXptqjmSNxsnEANAHBXVKqCuf4fEPoOyOk8CtDgdpzF1ySiVTNOxGaFWUMSpjKykNZIlLnQM6UFAwbrE9pUDaGPZQYH1DDcwaSf91rQqLaXT2nRrtaRNItPaF3l2bKcreAMzKDaQTS4jEZQs/j+koZYjWYvw1VDtz8TGQ5tFmYiYc42jjlF55LHYjaDaozPc/rDJJMZRm0gaQnjJCOzVDpUXTNhJAWS2pjDUeXE+qqHY+3hG/VEwtc5SZPmPh3p49RpfYV47DyU1tWTH34IDq9xrOn1heqZheLD4nVN9Tb9A2uCQHcEsqvNZwA3HSPW5KNhDPedBaZTrqnwpIV4vRJzL2YpGmY3GdEvWDNB7PEz4xyVn1EErQixu6EzL2YpQ9pm+kfYXiBEggjQ8uAvvTrPjfkGiQgcnZkkIlPDuOjXHuBVRBhcvZiniiZiDPCCpuzdgV67opU3O4nRo7yUHSCuSAHJ7ZWown4bYp3t5GDm6T5BaPZ34aU2gF73OMXiwnlyUpZYLyOoSZgKOy6rmZmiRMaodbAVGiS2RxFx4xoutYPodSpuBkkDRpNlKq7LpaBrROthdSedeB9s4mJXl1o9E8OCTkFzNkqbfiDbZFZs8AaJ4wA7la/k3AW+CYMC5cuotRV4qgy0iVU1agD8rWEX1C0dXAneFHbRAKZSA0Q8HtAts6Vb4XabTvUPEUGuCq24AtcMpMd0rUmC2jVtxY4pWbQbxCztfZ1SCWuN1lNrVK1I9Z1hgTpy1lZY0/IHJo0HTvbrH4X/AEquYOgZoZldPOS6wnsjxC5o/FNJuZtBOlvmpG1NsueGgmYzWJJlz7k8wq0vBBLpLhwNjwXNNKyqJLqo3EwIiLmTxUevY9++eKE+pYG3AxaPBBquBNiY1vqlSGJDae/xvoQvZomCOcD5lBonhcd1/PcnNqmbzHCJKNGDySezv46ADkj1sTmHafpcxyM281CYRJvbnJ3/AGVIdSEXMkG0WEcp7krRhjq7TzPiOSdTHuxv1PwBXqmC1cCIA8Z+qBUo5TwtNzeeKfQ2rFsMzGa7zEG+/khmpJj4FRS+RYQOJsiBvZuO7vQ00El057OoBNzbep1CgDEcdToOM98qrfMD4fx3o4xBAuN88Z3fH4IxlKLtAlFNG26POohkODXGS4yJJjv3BW79qioCIDQN4trosBgcY4GAYsDN7i9p8fRXFDahAhehivIrZyz+10dB2L0apgio853RadB9StRQYBouYbP6XVBDblbPBYyqQDIg7ipZISXLHhNGkTS6FFo1lJzhc5Ya8qBiQZsp7oULFVmjUoozB05i68gOxLPeXk1C2TW1QiNMqCHIrahCQcl1aQIUKtgQdyMKyMx6xigxmzTHZmVRjaT2PyvZHM71ui0Kk23gGuExoqxl4Ykl5KvF7cPV/wDT9o2B4E+C5rtbFYipVcwhwLyCWG8xYEcN/mthjMYKYjedO/RY/aIc1pFO2a7iCZ7INiZuDJWljfdAjJdmU1aic0TJmLaT3oQpGb8T6c++yfTfcE3BcTE+EItLElh3TuIvE6hSpUUsCbWsCN2q88nUCO6UQtLiHaTOmthdHw7wQGtbJ1JJsPK6aENT5FlKiNg2c+euo0kT7Sczsk89w3+RRa+BcTNmmbQTfdbgh5MpAeIO4gTpv5lO4yiuQWpdgRp6gt7Ws5rRGnCfqmtcC0i+YkDkOfJTgG02g6v3AXJnkdAoWILwQ8yDx0iDbvU5RrkZOxz2gaXm2mnOZTOpNQwPM2TQ4n2jruH3vR24kiI0mQLeM8EnkYfVo5d9xEbgI5HXxTXtJGo37xfelc1zjmmQTfnG5KKJgGLFwF9/cj/0+Be3cfhRcBw3SCOA/dPq0Jj7niVJGzySG5cznTDB7QbxE2F5QOqfTEltr66gAiZjnaU7Wn7ZAX3comYTCOguAJgQSJi/oEd8tEFrpNxY37tyayvVewObTcGMaASActjcuO/1hQRinBxcc2Vp7WUlovNpGkxPgVZdQoqook8LbtlvsrbFKm+XX+7fPyW2wXTKg2JqC+gDST8Fz+nWAFMspkAe/ldNiZblAe6GybzHFOr4JgeAyt1z3wQ4RkuRGZziAN8jdZTllcuWMsaR2DCbRNT2BAtc21UxtF28k9y51sXpxVo5m1GdaRDW5Iygg6SBff5BbzYm2TiGg5MpgZocHAO4WPeVPWn2HUX5J4adyqdrU6sgMbmnU7grxrITm0xvTJ0zNWUlDYMNE677ryuzUAXltTNpRTMxgRRiAq6g1pFlIbhlqBZKbiGorao4qI3DDgnDBAGxPcgGw1XEwq/F7QtABJU4YUTe6dXwjTuuiqA7Ob9IWGxiL3tosptZhk9oBsSBqXHSGjXvXW9tbENWmQ10GZ0ssPi+jFVjHOcB2dwvbfC64tTjpuiDuMrow0ZXdoTEy2d5EX3BBNYzoNII7la4+g/PAPt2NgBA3TxRsPsRpvB8fmpbMm6RTcSVsqGvdDRcAaH4qRhcSW6AHiTZWz8E3JkGig0tkFrpBIg2NtNyfZnBpoXdjJNMV2OjUEToSJn5IGOxbXgRqDr3i/yViMCTrUeRwEAegTKGxm3zNkza50VJQyS4/f8AQinBckGhTcGB7comxOYZp1MtNxrqFDaxzzx/b9lqcf0IrBvYpQ7JngG8HQRxMKP0A2k2hi2Fzabg6WHrLBuYETO68TY71wyjo4bOqLUuUUtbZ9RozFrssWdFtw+YRqLWwZ7JadDqYEab/wBgu54vYbcU7LVYOpaQ8sAgVHlpgmL5RM3u4xMAX5ztLohXGIr0mU24ljGNdnlrajWAjK20Av7MEakSUljVZQ7KwBq1GgAgAEzlMWE2ju+4XRsH+HNHqe2HS6D7QsDBgFtlltlbQd1wDBVApVGtdRLiXinBs0i0NNwZnTVdJ2ptxmHwVSu17XBjSGdoPBebMaYkzm1HJaE2mCUbRzjEYangMVVZVzvc5rTRLcpJY4EZHyezBi54SrHD0KdHCkVX0+tewhrWSWgRMOdJk210ncVK2V+HdSpGJxrwalbtvkHMzMJaGgWLj2dbDQSVBxNKhRgGma8E5nUw0votBbd8AjPciSLa3QlNvgKivBDfjsuehhg91Jx7LQSKrusB0LjdpJMlovAnijUtlinjW02UuoaKWZ4e9tQk6ZzJLXPuLaCTayl7L6XUaNGm6oymXh1TstfFQF74LnQ0BsNIIjcZCfsfHmrVc/quppPJcXVC573AtIMPIJgxJMQMxSPgay12Rs9uz+zWournECWFjA6oXgf9SjEwA0Q4GwIkHRVmN6FuIqVX9ddrnMw1PI5zA90ta4zlBOpygxO+FoX7Wo1do4eHtPU4esTBlrXVcjWyRbMW5uav8PRa02HeYEk8/ApqsGqjnWyfw+ryRVbVpgxUa4ZBDgIIcZJaZ+WkkLTbG2HWpw3ORTbo0gSTxIFtd83IWsFWRC85wCKjTA3ZFo1HgdoTG/ig43bLKftGJ+Sbj9pZNASeAWAxWAxeJe5+R1p5RfQcV048erl8EZzrsbH/ADTRP6l5ZXA9FnkHNSc4zrmyjwnXvXlR44eyeufoFsTpIYDXkcFqMPtpsahcy/KvaJLXATEkEXUrB7QLN5KrPAnyhY5K7nTmbTaifnm8Vzl22zHZJS0tsPA9sqP07H3UdKZiZRxWCy2D6RMyi940KssLtdrlJwaHU0WrnBQMaWkEEaoj8W1Vm0WlwMTyWiuTSZieluyuroio0CW1Gm+hmbfVavC9VVw7KzIyvbMcNxHgZHgs10uwVQ4UuuQ1zXOBOguJ53Kq+h2035jhzmLKm5tzTMxmLdYMiSOEppSqfLAo3DgutobKEnTiDxVO+kZiFsMX0YMe0fNB2dsZzHGWAk7/AOV1xypLucsoNsyjcO47jbkrDZuzczgHNN9OXMrXYbo24ul0BvBWo2IBGSAhLqF2QVhZN2bRa1jdJygT3c/Fcl/E/Yoo4vrGCGVmgzaBUbZw8RlPiV1IYSqLaqv29sA4qg+k9uo7LvdePZI8fQlcDVnWpUT+iu36eJoMqNd2sjQ9u9rgINuBg3RaeFa2s9zbAxbfdsGTvuB5LjvRSrXwuMIsyozM19N9g8A9ps8YEtPcuzUhnAcwhwNwQkKO0ZDYdSnT2jjm4hwZUqVWVKYcQ1r6cdjKeIO5VH4lbXoivQZTFMljhVqlsZSQew1+WztCb3ut9tLozSxAAr0WVI0JBzN/pcIIXPdr9B8ThMX12FoCvSsWsIFQsMaOa65gyQ6+5ZoyZu9i7YZtDD5303NBcQ5jtCWxJEai6lDZwptPUwwBjgGgWvBm2pgRJmxWS2T00xFOs2jtCgaRf7DwzKPETBHMaLb4PEMqiadRjxe7XA6dy3DNyji23ejFajUcXVC6A6s6RDmskZnC9z2vZ132UGjVqYdxNQVmO6rsGwvUaDSMaNBYBI1hdn25haGR/wCZaxzHwAC0FxOWDl3gxvCz2JdgK+DxNCm6DBfle4ueKrRDMjnElxlobEnXglrwN8hNidDBSkOGdudpLiBLi2HAkgybuI0tAF4WsbhI0J8ST8VW9FNpvq4Kk94OYDI4kRJZ2Z9BfvRsbtZlNsl0J4x9CSl7J0EKE/aHbybyqJ3TJzQZbr7I+vBVOD2yXVS9xyj4cl0xwS8nO8y8G3bSvJU6mQs9gdsUnie1a9+B4K0o1wdCCpSi13KxkmWIAXlGFVIkGK+rg21BDgCOeih7S6NUX3LRbSLKlHTCB2UE9MKjrZQV0Rhk8EXOBU7f2W2k/siAfFVYarnamMNT2mRwuq11Ejcu7G3XJyT78DWuKKzEuGhKaGLwanpCamT8HtqozfIVozpROoWeypcqV4ovuFZWjQbV2jSq4Su02Jpu8xcfBV34VYhjmVc4aXMqNe1xHaGZpacp1Gnqq3FyKb/6HfAqr6KVy0kAkEsB8j66riy4VrjFeTqxZXtyl6Ozfnqe8tlMdtWiDqAVz51U8SlZWdxVfpfkj9T8HRKe1KZMB7TykKSzEToQucUHZiATA46HzV5stha6esngFOeBR8lIZ3I1wrlEFdVNPE5vBS6dQrlaOhSsxH4m9GqtWpTxWHpl729mo1olxA9h2X9W8HlCx2A6YYrD1IDjSiA5habAGbtN95812sGSuc/iB0Heym6vRc+q3OX1GOOd7QRc03HtFvFp0gQkaKRkbbor0vbimw4tLxvb7LrSe48lYbb2vRw1F1aqSGt3DVxNgBzJXBeje2Rh8SyoHODGvud+XTtATuXRvxKNSrgwaQzMY8PqEEHs5YaRxAzAnksjOrMltvpXiMa8uENpUzYfopzxn2iQL9y1NHoljxTp1qGIYXlod1bmmnrexk7uMKm/DTCCo53XMD6bGte1rhbOH2PBwF7Hiunv2q3W57gVlFsMppcGP/IbSrvFStRph1LLla97ctQTLmgNmCRvdCf/AJb6wy7ZdCkW3a5mJyiTrnFMSVo3dJGh2QNcXTEQpjsRUInIByJv6J9truIsqfYHTrtp02tORoa0CBZoj3Qdyy+28cx0BpurHG7LqVj2iQBwU7CdGMOAJZJ4kk+avDRDlkJap8Ix+zsDTL+2TxHnK0GO2DSrAZSGx7oEnvVvT6NYdvssg8ZP1RaexmDRGea3aZo4qVMrNlbFawGCXDdMW7laDZw3WRmYEDRONIjSVBybZaMUkC/KHikRSSlSjUcZai0iQQUrKaI2mvZPJ1BauNLiCQpDNoN3snxUQNShiTRFjbkiQ7ENP6bcFIwj6fANnjdQgxPDVnjQNxh8VgWAS1w81DFJGyL3VpkmvIkpJ+CJtDDkUah0hjvgs50X/wBYC12EX3DUdxtotJtm2Hq/0FZDZznMLXgWaZJGm6b9x9Vw9RJxnFs7+mip45JG8/KHiFcbG6NioMz3QODdfFVIuJBkajxVnsjFVGuysBdP6V1z16eGcUHDVyi7d0OpFoylwdvMi/gQpWz+jtOicwJLoiSbeCfQdVjtlrDaGi5TnmoASCCO5cDnN8NncoQXKRJGIaDBjwT3PY7iO5RaNV0Cze6Qo9TpE1tnNIPAjRIot9h9aXcJVGV3ZJjeJ9UHG4ms2MkPn9J18EN/SGkT7M+Cb/mOkNGGfBUUJ/iSeSH5HPPxE2ZpX6kUnZstQNEB03a4xaZBE8wi9H9smph30nXD2dWcs2cARDxP6mXBHCCtB0y2gzEYSqwMIdlzA82nN8j5rmmwceadVvuuc0HuJif+Snkjpkm0Wxy1xaTs1fQ7axoubRfUE5srW66kg34EwYWtqdILEBsFYzbfRcdZVq03GW9W1sG2cQHXmwuIj6q8yee9U6WMZt2T6yTgkSaW1HB5dvOp3q92b0kkhjoH+4rMFiUNXbPDGRwQzyibz/GaQE5m+aMzHNItC58i08W9ujiFB9L6Z0Lq/aOhtxDI1TDiBuKxNHbVQakHvVhgtqudqWhQlhlEvHPGRpG4m/FPdtBu8QqTEbXfSEwx3c4gqpx+2X1hAbHdJKEcTkNLMomsftJqRYZuBqHcfNeVdiP5E9+X4kY7IkSHtJ3iCI87KNUwpaYKuKWNYBqf7QV5+Ma6xDSOJBHoqxyT9EpY4+ylFJO6pWL8Gw3DgOQlBqUA02uORlVjkTIyg0RhTThTRmtBRBSVLIkfq17q1K6pL1S1gKjbbB+WqzYZHft6rnjDAIB772vp3my3HTbGFlJtMD/UJk8mkGPEx5LD0OYBM6bgTxA1C87qpXI9XootQt+TpXR3FMNMMILnUwG8JECCBw3eC0GGx7W+yC2e5cxo4yoyWzlf7QAHaAPamnwGtjZa7YG0TVYQ4y4R2gLOBE7rTqthyqaUZ9/2DqMMsdzh2/Rpv8TPvJw24QLCVWZUoYunaicP1Ei4b0j/ANnr+yh43aQqZuxc75n5KLlXsiKxQXKFlnm1VkfIvZFJFNe6tWshyRTTXLa9Hqq1Ro/Q8gTydb4BdcNNc42xQDNova6Mr3XnSKjfqfRcvU8xTO7on9zRq9lbTZiKfstzvqCo+LHPTaJB4tmHCIVvTMbge8Kp6P1mup0bAODYIgalsOv3t0V5kSdKlof8jdZJrIv4A1HZtwHohBin0sC5wlrSY3wnnZlSAcjr8l1KSXk5Gm1dFb1aQ01Y/kX+47+0/RC6gzEX4JtaF0shZF4KzdsqpE5T4X80lOi8GzTP9P7JXO+w6jXdMhswxIlHoYV4FntbyJUw7JrOuWnxgKJWwpaYcCCk1XxaKNaeaYOpXqAwXTHNKmFi8npCOb/zIbGIzWKtb0goe8f7SjN6Q4f3/wDi76JNRTQ/RPFJO6pQf8xUPeP9pSf5nof7/wCwragaH6LHqk8UlVt6UUP/AJP7f3SjpXRB9mp35R9bLagbbLTq0vVqpHS2l7lSOMN+qceltGLMqHllA9ZW1G22VvT7D/8AQY6LtqAA/wBTTPwCwVBvuiZj52C2/STpA2th3sbTcLZgSdC0yIgX4eKyX5iW0BlAy5xM3MvzX7pI8VxZ1bv4PR6W1Gn7HVaokHeAJPMDTwVr0T2m/r6dMRlc7TllMqt23hhmL2syNJu0EkN7idAvbBe9r+sYe00WgAxNt6koaZKy7nqg69M6tkShixA6QYr/AMhHMtaPkvN6SYkf92f/AEB//K9DcR5OwzcBn3ZeLL2sOCxbekGKj/U/4N+iX/GcWR/qP8GtHyQ1oOy/g2oYl6tYV20MUdatWeVvgE381iYtUrnxICG4gbDN2aa5p+IFEtxk8abD5SPkrDr8V/5Kx8T8VmukL39cOsLicojMSTEnSVLJNSjR0dPicZWbLodig7s2kODp4teCRHCCVqX4qm3WpTHe9v1XO+j7W/pdZ7HUzNjOrRrv4KUNkH3CPCFLDkUU0V6jFraZvaXSGm0ACvTtuzt+SOOl9GI61k/1rnbtjvgQw8zCa7Z9QaU3R3J3kg/RNY5LyzcYn8QKVP8AU50bmgkHuLoCrMR+JrHGepfPe0HzCx9TZtc36t/34of+E1//ABu9Pqhrh7RVY3XNmvP4ov3Uie9/0CdT/E55Img3+8/RZBux63uHzH1RG7JrD9Ef+zfqlc4e0NoNjU/Eg/qoDwqH5tUKr0/L/wDshuty8/CFnP8ACqx1A/ub9UI7Iqk6D+5v1QWSC8o2i/BZ1OmdUmzKYHcfmUqrP8Fqcv7gvJt+P5A2V6AtwJ974orcA7irJpgaBObUndp9/Refus6aK4YB3vJ/5H/crM6drgBbmblMpnSNN333pd2QCA3ZxG8/BP8AyR94+atKbREHXcP3StpgxJ5/IIbrDRWNwJ98pzcEb9oq2axom94+SQZQN1z9Pr6Jd1mopq+C7Lu07Q25Kmw2FzDDCfbLvQgWW1c9gsRv05Hms/hKNMUsNqC2o68+9eNOICeORtf70xopWSTgQZBmCDv1UDZGEyksm4qZbG5G4EajjPJaCpj2yLiIvPxVJh2Ri82576lpt2R+6EZNpgjRa08Kd/8A9iinCHeHHxKnMqsLLAH6mDKa2qQT4n7+ClrYtEIYeBZvxTXUY94bvaKsA8kzyjzTDUt96T+62pgK9tIT7Tj4ndxRWzxd5lEc9rdeXylE6+xgjVZyZgWQ783mVnemWFgMdeZLZPCJ+q1GGrTMnuVF00fNESf1tgec+ifHJ60ayo6O1iH5RHa48WwY8RIla57QDv43lY3ZYe72GXsQ6RLTESO9bHZOKcWN6y50neCDBB8I81XP7HfYcHgWvx3lJNjY7lKqOGuomIHBL+YAgATx5aXXNqEshhp3hMy6/BT3Yi4G7+ZRCWw22sjhppPmhqGtFcaJjTdqkFBxOgjvhWQaDJIn0TeqGojQHzW1jUVopncB/Caylc2+wpxYBPn5wE00L7pR1moh9TO/5LyO6np2vQLyOoxU4jHDLJ0negnaLDMbzbXQKrrU+JlAAXWsaEst8VtCR7SfS2i0Re/FU72c0x1O+qO2qAaB+0QRmnTRMO126D171SilZNYyUNtGNLU2iMu6/wB/JR37UA17xCo8s2krznGNTfRBYkAt3bUJG/kmUmw5rS5tm5pBkZsstE8ZcFUgE2M+KdF5+7o6EMnRKrV3TJP7p1bOx7WOIDmS6Z99od8CEDCjtNcItymY4gq2qNc55e+C5xmSASb+ltyLpA7D8DtAgRw+CkVNsDgT96fFQ2jKCZEkTYRa6nU6QIkyIGmgn7I81GSjdiURqO1HydQNQI1HBLV2o4D2Sd335qSKAGk3vEnX+Cmflgcsgb762nj5oXH0YgjHl1iCL63Ig6ackUOdo2XG4NreaO3LAgAibbtf2jzTnZQJjnbwlG16MBpOqEHNYxMcLqk6Q1i52QaNMG9sxG7wWlZVvOluPBRnbOpEkuBuQdTck6oxmk7MqKrZ7XMaIAOa/MFpOh3iAtFh5aSAAQ4zobQB9fRRqNBrYj9NtRvnTwlSqVc679PADTyQnNMprXYMajmg2Osb0lQmRy3fFBdiJsddbaQErq54wI18PqokuAzcSbTxP8Hz9U59bsibawfH6FQaNYkyZPcdAhmpMcJ4bty1BuiwpV73ET8YIt5p9PGDKQL8PBRgZE+nigZ7AmN4+H7pasbUTqlfTT7/AHTH4iOW7nKCXdxvbzP19FHrTJvrf0WUQNhq2KO8pFHrnQ6SL94svKiiqDroA3DtIOsDdz5eaEMEyTb7CVz7Ra/PkEaRltaYVraCR3UGX7JPjHkm/wCHsPI8z4WUmOFhuHfxTanIjd6o2wUMpbPbFpNvuyKzBAkGNNRz/hJTzTEi2/z4I1N7jYGIP8/BK2/YKG0sE1suDYiTfgjMZTFrRHrqV5wJG4iY7xqR8J715jS4HQEmTyvv8EjbfcNC1NjsNyCSbzw7+CE7BAGANR8LjXTSVKfUJ1MaeRjzQqlbuO7STw17kuqQGDw+CYx1t/HQXiJ8ijVGCLboA4c08PB3TwPefomVnEiwE2t4fOfVC2w0LVjtxG7wj+EPNeNwHqdfVPqPkmeJJ8+PimvqDN2ZBBOunjwWQGENUAaybcp0TS7j/PD4olQWEbyBpe2h8io47RbJ1kc7GI+ELG5H4fK5wmLHdwn9kSnTGWJ1tfjaT4qKGQ4ECBE66fZTqdhBJBA+H8rMTkldWDvkAEydbkxp3+iBVb2DJ3gTwF+HevB4i5tv0vwA7roj2gADU6Hn/CF0EjNgzAO4eIRXOLZIklqXqpdE6i3xPjZFqOkm32byPCEbMADzIkRIkemqVrpMG3ymPvxTnHs2kQPWLx6IIabb9PIgfNZAokho4/zw56+iC8NBgCxtPD7snPaLGSO15bwedvgvNiD5ee/0QNQlOsW+H2V6tcTAifEWQ3ToBJ7k8UZB3CJ+EI/JkmObiYtG/wDlCbUm/d/CR1HdruvvTKNMukBw008bx5I0hqYcPi0R5LyCWOcvLUKQ314kR9lOZWzbx6+oStBnhwuU+lRHZiQSfAcVd0jo0nhX5W3A/fNOfBg7vImB9ShlgLojl9hPqUxYi24eQ+qU1EikIi8At9efmmMqQRbfB3iI+yozWuMXFzCPQpEcLTHkQg1QoQ1zAG4Sed4k+nqmipextBA5ndP1TKgNp3D7HoiM7QBOogDhy9AhVGrkP1hAIPAiRwA+Gl+S82vBaI18bm3y9UBta4txnilotnXc0m3K6WgBzUiBqYN/Re6wDtamxHfpbwURtPnw1RabwQeOgMcZhBoFiue5zRBAJkn4H5Lxae0d5I9YCay1hvme4QfNCq4iAe+3h9+qNehbRLpnTiOJ4JOq/UNzj36TafBAr1yHEWEDcn9cXdnuPmAPklaYQnViZcPXhw4Sm1W5oMayT3W1UkVMwiLglMa2c3+0E+u7zS2aiG6rAadwmVIr176QZJHjuTRF7XAmf6r/ADSVXWB3ZAfMfsmYKHUHCTMydI8jbzR6MAtMQC108uzAPmozWzd3uk25OUinUlgn3Cd25xb4cUsh0l3BFsyf1FwPEERfugzK85ha1t7kfMqThqcgje3Q8tT8SgvqCRInh4n781k+aM0qBue4kjS1j3X+BKbSYRJIN2wAYN77/NSHOiLnUDzt4p1OoAIFxfWNc0BGwpIjwWkg6W3Xgx/PgnFtmzFwBNxYEifKElV9weIMotQNy3Bs3da8iCFmxkkR6rTmLXcL+ceSE0taTGrtPp6ItZkkXNvPjE/eqSgyWkcLz4hPfArqyM+s5lhYc5uvKUxlr3uUiNr0HS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img.posterlounge.de/images/wbig/joe-und-mary-ann-mcdonald-cubs-hunting-and-playing-with-baby-gazelle-in-the-masai-mara-gr-182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8" y="1594884"/>
            <a:ext cx="8554262" cy="4882116"/>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2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86717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19355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2400404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solidFill>
                            <a:srgbClr val="CC99FF"/>
                          </a:solidFill>
                        </a:rPr>
                        <a:t>LEVEL</a:t>
                      </a:r>
                      <a:r>
                        <a:rPr lang="en-US" baseline="0" dirty="0" smtClean="0">
                          <a:solidFill>
                            <a:srgbClr val="CC99FF"/>
                          </a:solidFill>
                        </a:rPr>
                        <a:t> -UP</a:t>
                      </a:r>
                      <a:endParaRPr lang="en-US" dirty="0">
                        <a:solidFill>
                          <a:srgbClr val="CC99FF"/>
                        </a:solidFill>
                      </a:endParaRPr>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19355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266700" y="228600"/>
            <a:ext cx="8686800" cy="2419124"/>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20000"/>
              </a:spcBef>
              <a:buClr>
                <a:schemeClr val="hlink"/>
              </a:buClr>
              <a:buSzPct val="80000"/>
              <a:buFont typeface="Wingdings" pitchFamily="2" charset="2"/>
              <a:buNone/>
              <a:defRPr/>
            </a:pPr>
            <a:r>
              <a:rPr lang="en-US" dirty="0" smtClean="0">
                <a:solidFill>
                  <a:srgbClr val="FF99FF"/>
                </a:solidFill>
                <a:effectLst>
                  <a:outerShdw blurRad="38100" dist="38100" dir="2700000" algn="tl">
                    <a:srgbClr val="808080"/>
                  </a:outerShdw>
                </a:effectLst>
              </a:rPr>
              <a:t>This is the name for all of the relationships of populations with each other and their environment</a:t>
            </a:r>
            <a:r>
              <a:rPr lang="en-US" dirty="0">
                <a:solidFill>
                  <a:srgbClr val="FF99FF"/>
                </a:solidFill>
                <a:effectLst>
                  <a:outerShdw blurRad="38100" dist="38100" dir="2700000" algn="tl">
                    <a:srgbClr val="808080"/>
                  </a:outerShdw>
                </a:effectLst>
              </a:rPr>
              <a:t>?</a:t>
            </a:r>
            <a:endParaRPr lang="en-US" dirty="0" smtClean="0">
              <a:solidFill>
                <a:srgbClr val="FF99FF"/>
              </a:solidFill>
              <a:effectLst>
                <a:outerShdw blurRad="38100" dist="38100" dir="2700000" algn="tl">
                  <a:srgbClr val="FFFFFF"/>
                </a:outerShdw>
              </a:effectLst>
            </a:endParaRPr>
          </a:p>
          <a:p>
            <a:pPr eaLnBrk="1" hangingPunct="1">
              <a:defRPr/>
            </a:pPr>
            <a:endParaRPr lang="en-US" dirty="0" smtClean="0">
              <a:solidFill>
                <a:schemeClr val="bg1"/>
              </a:solidFill>
              <a:latin typeface="Times New Roman" pitchFamily="18" charset="0"/>
            </a:endParaRPr>
          </a:p>
        </p:txBody>
      </p:sp>
      <p:pic>
        <p:nvPicPr>
          <p:cNvPr id="51203" name="Picture 6" descr="konza_landscape%5BHR%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610600" cy="4446588"/>
          </a:xfrm>
          <a:prstGeom prst="rect">
            <a:avLst/>
          </a:prstGeom>
          <a:noFill/>
          <a:ln w="381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51205" name="WordArt 5"/>
          <p:cNvSpPr>
            <a:spLocks noChangeArrowheads="1" noChangeShapeType="1" noTextEdit="1"/>
          </p:cNvSpPr>
          <p:nvPr/>
        </p:nvSpPr>
        <p:spPr bwMode="auto">
          <a:xfrm>
            <a:off x="533400" y="2209800"/>
            <a:ext cx="990600" cy="16192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2" name="Rectangle 1"/>
          <p:cNvSpPr/>
          <p:nvPr/>
        </p:nvSpPr>
        <p:spPr>
          <a:xfrm>
            <a:off x="2209800" y="2788592"/>
            <a:ext cx="6480540" cy="461665"/>
          </a:xfrm>
          <a:prstGeom prst="rect">
            <a:avLst/>
          </a:prstGeom>
          <a:noFill/>
        </p:spPr>
        <p:txBody>
          <a:bodyPr wrap="square" lIns="91440" tIns="45720" rIns="91440" bIns="45720">
            <a:spAutoFit/>
          </a:bodyPr>
          <a:lstStyle/>
          <a:p>
            <a:pPr algn="ctr">
              <a:buNone/>
            </a:pPr>
            <a:r>
              <a:rPr lang="en-US" sz="2400" b="1" cap="none" spc="0" dirty="0" smtClean="0">
                <a:ln w="17780" cmpd="sng">
                  <a:solidFill>
                    <a:sysClr val="windowText" lastClr="000000"/>
                  </a:solidFill>
                  <a:prstDash val="solid"/>
                  <a:miter lim="800000"/>
                </a:ln>
                <a:solidFill>
                  <a:srgbClr val="CC99FF"/>
                </a:solidFill>
                <a:effectLst>
                  <a:outerShdw blurRad="50800" algn="tl" rotWithShape="0">
                    <a:srgbClr val="000000"/>
                  </a:outerShdw>
                </a:effectLst>
              </a:rPr>
              <a:t>Can be large and small</a:t>
            </a:r>
            <a:endParaRPr lang="en-US" sz="2400" b="1" cap="none" spc="0" dirty="0">
              <a:ln w="17780" cmpd="sng">
                <a:solidFill>
                  <a:sysClr val="windowText" lastClr="000000"/>
                </a:solidFill>
                <a:prstDash val="solid"/>
                <a:miter lim="800000"/>
              </a:ln>
              <a:solidFill>
                <a:srgbClr val="CC99FF"/>
              </a:solidFill>
              <a:effectLst>
                <a:outerShdw blurRad="50800" algn="tl" rotWithShape="0">
                  <a:srgbClr val="000000"/>
                </a:outerShdw>
              </a:effectLs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958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52400" y="228600"/>
            <a:ext cx="8610600" cy="1768475"/>
          </a:xfrm>
          <a:prstGeom prst="rect">
            <a:avLst/>
          </a:prstGeom>
          <a:noFill/>
          <a:ln w="28575">
            <a:solidFill>
              <a:srgbClr val="000000"/>
            </a:solidFill>
            <a:miter lim="800000"/>
            <a:headEnd/>
            <a:tailEnd/>
          </a:ln>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solidFill>
                  <a:srgbClr val="92D050"/>
                </a:solidFill>
                <a:effectLst>
                  <a:outerShdw blurRad="38100" dist="38100" dir="2700000" algn="tl">
                    <a:srgbClr val="808080"/>
                  </a:outerShdw>
                </a:effectLst>
              </a:rPr>
              <a:t>These are groups of similar individuals who tend to mate with each other in a limited geographic area? </a:t>
            </a:r>
            <a:endParaRPr lang="en-US" dirty="0" smtClean="0">
              <a:solidFill>
                <a:srgbClr val="92D050"/>
              </a:solidFill>
              <a:effectLst>
                <a:outerShdw blurRad="38100" dist="38100" dir="2700000" algn="tl">
                  <a:srgbClr val="FFFFFF"/>
                </a:outerShdw>
              </a:effectLst>
            </a:endParaRPr>
          </a:p>
        </p:txBody>
      </p:sp>
      <p:pic>
        <p:nvPicPr>
          <p:cNvPr id="49155" name="Picture 6" descr="Bison%20Herd%20on%20the%20M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8839200" cy="4572000"/>
          </a:xfrm>
          <a:prstGeom prst="rect">
            <a:avLst/>
          </a:prstGeom>
          <a:noFill/>
          <a:ln w="28575">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49157" name="WordArt 5"/>
          <p:cNvSpPr>
            <a:spLocks noChangeArrowheads="1" noChangeShapeType="1" noTextEdit="1"/>
          </p:cNvSpPr>
          <p:nvPr/>
        </p:nvSpPr>
        <p:spPr bwMode="auto">
          <a:xfrm>
            <a:off x="304800" y="2057400"/>
            <a:ext cx="990600" cy="16192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5808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04800" y="228600"/>
            <a:ext cx="80772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solidFill>
                  <a:srgbClr val="99CCFF"/>
                </a:solidFill>
                <a:effectLst>
                  <a:outerShdw blurRad="38100" dist="38100" dir="2700000" algn="tl">
                    <a:srgbClr val="808080"/>
                  </a:outerShdw>
                </a:effectLst>
              </a:rPr>
              <a:t>This is an organism with unique DNA and cells. </a:t>
            </a:r>
            <a:endParaRPr lang="en-US" dirty="0" smtClean="0">
              <a:solidFill>
                <a:srgbClr val="99CCFF"/>
              </a:solidFill>
              <a:effectLst>
                <a:outerShdw blurRad="38100" dist="38100" dir="2700000" algn="tl">
                  <a:srgbClr val="FFFFFF"/>
                </a:outerShdw>
              </a:effectLst>
            </a:endParaRPr>
          </a:p>
        </p:txBody>
      </p:sp>
      <p:pic>
        <p:nvPicPr>
          <p:cNvPr id="47107" name="Picture 6" descr="purple_md_bl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657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buffal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47110" name="WordArt 6"/>
          <p:cNvSpPr>
            <a:spLocks noChangeArrowheads="1" noChangeShapeType="1" noTextEdit="1"/>
          </p:cNvSpPr>
          <p:nvPr/>
        </p:nvSpPr>
        <p:spPr bwMode="auto">
          <a:xfrm>
            <a:off x="609600" y="1524000"/>
            <a:ext cx="762000" cy="14668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766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28600" y="228600"/>
            <a:ext cx="8763000" cy="1739900"/>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20000"/>
              </a:spcBef>
              <a:buClr>
                <a:schemeClr val="hlink"/>
              </a:buClr>
              <a:buSzPct val="80000"/>
              <a:buFont typeface="Wingdings" pitchFamily="2" charset="2"/>
              <a:buNone/>
              <a:defRPr/>
            </a:pPr>
            <a:r>
              <a:rPr lang="en-US" dirty="0" smtClean="0">
                <a:solidFill>
                  <a:schemeClr val="accent1">
                    <a:lumMod val="60000"/>
                    <a:lumOff val="40000"/>
                  </a:schemeClr>
                </a:solidFill>
                <a:effectLst>
                  <a:outerShdw blurRad="38100" dist="38100" dir="2700000" algn="tl">
                    <a:srgbClr val="808080"/>
                  </a:outerShdw>
                </a:effectLst>
              </a:rPr>
              <a:t>This is the name for the part of the earth and its atmosphere in which living organisms exist?</a:t>
            </a:r>
            <a:r>
              <a:rPr lang="en-US" dirty="0" smtClean="0">
                <a:solidFill>
                  <a:schemeClr val="accent1">
                    <a:lumMod val="60000"/>
                    <a:lumOff val="40000"/>
                  </a:schemeClr>
                </a:solidFill>
                <a:effectLst>
                  <a:outerShdw blurRad="38100" dist="38100" dir="2700000" algn="tl">
                    <a:srgbClr val="FFFFFF"/>
                  </a:outerShdw>
                </a:effectLst>
              </a:rPr>
              <a:t> </a:t>
            </a:r>
            <a:endParaRPr lang="en-US" dirty="0" smtClean="0">
              <a:solidFill>
                <a:schemeClr val="accent1">
                  <a:lumMod val="60000"/>
                  <a:lumOff val="40000"/>
                </a:schemeClr>
              </a:solidFill>
              <a:latin typeface="Times New Roman" pitchFamily="18" charset="0"/>
            </a:endParaRPr>
          </a:p>
        </p:txBody>
      </p:sp>
      <p:pic>
        <p:nvPicPr>
          <p:cNvPr id="55299" name="Picture 6" descr="USFromSpaceWithStars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57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55301" name="WordArt 7"/>
          <p:cNvSpPr>
            <a:spLocks noChangeArrowheads="1" noChangeShapeType="1" noTextEdit="1"/>
          </p:cNvSpPr>
          <p:nvPr/>
        </p:nvSpPr>
        <p:spPr bwMode="auto">
          <a:xfrm>
            <a:off x="7543800" y="2133600"/>
            <a:ext cx="1066800" cy="161925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1563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160591"/>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a:solidFill>
                  <a:schemeClr val="accent2">
                    <a:lumMod val="60000"/>
                    <a:lumOff val="40000"/>
                  </a:schemeClr>
                </a:solidFill>
                <a:effectLst>
                  <a:outerShdw blurRad="38100" dist="38100" dir="2700000" algn="tl">
                    <a:srgbClr val="808080"/>
                  </a:outerShdw>
                </a:effectLst>
              </a:rPr>
              <a:t>This is the name for a regional ecosystem characterized by distinct types of vegetation, animals.  </a:t>
            </a:r>
            <a:endParaRPr lang="en-US" sz="3200" dirty="0" smtClean="0">
              <a:solidFill>
                <a:schemeClr val="accent2">
                  <a:lumMod val="60000"/>
                  <a:lumOff val="40000"/>
                </a:schemeClr>
              </a:solidFill>
              <a:effectLst>
                <a:outerShdw blurRad="38100" dist="38100" dir="2700000" algn="tl">
                  <a:srgbClr val="808080"/>
                </a:outerShdw>
              </a:effectLst>
            </a:endParaRPr>
          </a:p>
          <a:p>
            <a:pPr>
              <a:spcBef>
                <a:spcPct val="20000"/>
              </a:spcBef>
              <a:buClr>
                <a:schemeClr val="hlink"/>
              </a:buClr>
              <a:buSzPct val="80000"/>
              <a:buFont typeface="Wingdings" pitchFamily="2" charset="2"/>
              <a:buNone/>
              <a:defRPr/>
            </a:pPr>
            <a:r>
              <a:rPr lang="en-US" sz="3200" dirty="0">
                <a:solidFill>
                  <a:schemeClr val="bg1"/>
                </a:solidFill>
                <a:effectLst>
                  <a:outerShdw blurRad="38100" dist="38100" dir="2700000" algn="tl">
                    <a:srgbClr val="808080"/>
                  </a:outerShdw>
                </a:effectLst>
              </a:rPr>
              <a:t>	</a:t>
            </a:r>
            <a:r>
              <a:rPr lang="en-US" sz="3200" dirty="0" smtClean="0">
                <a:solidFill>
                  <a:srgbClr val="CC9900"/>
                </a:solidFill>
                <a:effectLst>
                  <a:outerShdw blurRad="38100" dist="38100" dir="2700000" algn="tl">
                    <a:srgbClr val="FFFFFF"/>
                  </a:outerShdw>
                </a:effectLst>
              </a:rPr>
              <a:t>Determined </a:t>
            </a:r>
            <a:r>
              <a:rPr lang="en-US" sz="3200" dirty="0">
                <a:solidFill>
                  <a:srgbClr val="CC9900"/>
                </a:solidFill>
                <a:effectLst>
                  <a:outerShdw blurRad="38100" dist="38100" dir="2700000" algn="tl">
                    <a:srgbClr val="FFFFFF"/>
                  </a:outerShdw>
                </a:effectLst>
              </a:rPr>
              <a:t>by temperature and rainfall.</a:t>
            </a:r>
            <a:r>
              <a:rPr lang="en-US" sz="3200" dirty="0">
                <a:solidFill>
                  <a:schemeClr val="bg1"/>
                </a:solidFill>
                <a:effectLst>
                  <a:outerShdw blurRad="38100" dist="38100" dir="2700000" algn="tl">
                    <a:srgbClr val="808080"/>
                  </a:outerShdw>
                </a:effectLst>
              </a:rPr>
              <a:t> </a:t>
            </a:r>
            <a:endParaRPr lang="en-US" sz="3200" dirty="0">
              <a:solidFill>
                <a:schemeClr val="bg1"/>
              </a:solidFill>
              <a:latin typeface="Times New Roman" pitchFamily="18" charset="0"/>
            </a:endParaRPr>
          </a:p>
        </p:txBody>
      </p:sp>
      <p:pic>
        <p:nvPicPr>
          <p:cNvPr id="52227" name="Picture 7" descr="TundraBi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800"/>
            <a:ext cx="8686800" cy="3962400"/>
          </a:xfrm>
          <a:prstGeom prst="rect">
            <a:avLst/>
          </a:prstGeom>
          <a:noFill/>
          <a:ln w="38100">
            <a:solidFill>
              <a:srgbClr val="669900"/>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52229" name="WordArt 7"/>
          <p:cNvSpPr>
            <a:spLocks noChangeArrowheads="1" noChangeShapeType="1" noTextEdit="1"/>
          </p:cNvSpPr>
          <p:nvPr/>
        </p:nvSpPr>
        <p:spPr bwMode="auto">
          <a:xfrm>
            <a:off x="466338" y="2654595"/>
            <a:ext cx="1600200" cy="1695450"/>
          </a:xfrm>
          <a:prstGeom prst="rect">
            <a:avLst/>
          </a:prstGeom>
        </p:spPr>
        <p:txBody>
          <a:bodyPr wrap="none" fromWordArt="1">
            <a:prstTxWarp prst="textPlain">
              <a:avLst>
                <a:gd name="adj" fmla="val 50000"/>
              </a:avLst>
            </a:prstTxWarp>
          </a:bodyPr>
          <a:lstStyle/>
          <a:p>
            <a:pPr algn="ctr">
              <a:buNone/>
            </a:pPr>
            <a:r>
              <a:rPr lang="en-US" kern="10" spc="720" dirty="0" smtClean="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endParaRPr lang="en-US"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88647"/>
            <a:ext cx="1547813" cy="1302615"/>
          </a:xfrm>
          <a:prstGeom prst="rect">
            <a:avLst/>
          </a:prstGeom>
          <a:noFill/>
          <a:ln w="38100">
            <a:solidFill>
              <a:schemeClr val="accent1">
                <a:lumMod val="75000"/>
              </a:schemeClr>
            </a:solidFill>
            <a:miter lim="800000"/>
            <a:headEnd/>
            <a:tailEnd/>
          </a:ln>
          <a:effectLst>
            <a:glow rad="228600">
              <a:schemeClr val="bg1"/>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9053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smtClean="0"/>
              <a:t>How to play…</a:t>
            </a:r>
          </a:p>
          <a:p>
            <a:pPr lvl="1"/>
            <a:r>
              <a:rPr lang="en-US" dirty="0" smtClean="0">
                <a:solidFill>
                  <a:srgbClr val="6699FF"/>
                </a:solidFill>
              </a:rPr>
              <a:t>Don’t play like </a:t>
            </a:r>
            <a:r>
              <a:rPr lang="en-US" dirty="0" err="1" smtClean="0">
                <a:solidFill>
                  <a:srgbClr val="6699FF"/>
                </a:solidFill>
              </a:rPr>
              <a:t>Jeo</a:t>
            </a:r>
            <a:r>
              <a:rPr lang="en-US" dirty="0" smtClean="0">
                <a:solidFill>
                  <a:srgbClr val="6699FF"/>
                </a:solidFill>
              </a:rPr>
              <a:t>_ _ _ _ y.</a:t>
            </a:r>
          </a:p>
          <a:p>
            <a:pPr lvl="1"/>
            <a:r>
              <a:rPr lang="en-US" dirty="0" smtClean="0">
                <a:solidFill>
                  <a:srgbClr val="FF99FF"/>
                </a:solidFill>
              </a:rPr>
              <a:t>Class should be divided into several small groups.</a:t>
            </a:r>
          </a:p>
          <a:p>
            <a:pPr lvl="1"/>
            <a:r>
              <a:rPr lang="en-US" dirty="0" smtClean="0">
                <a:solidFill>
                  <a:srgbClr val="FFCC99"/>
                </a:solidFill>
              </a:rPr>
              <a:t>Groups should use science journal (red slide notes), homework, and other available materials to assist you.</a:t>
            </a:r>
          </a:p>
          <a:p>
            <a:pPr lvl="1"/>
            <a:r>
              <a:rPr lang="en-US" dirty="0" smtClean="0">
                <a:solidFill>
                  <a:srgbClr val="66FFCC"/>
                </a:solidFill>
              </a:rPr>
              <a:t>Groups can communicate </a:t>
            </a:r>
            <a:r>
              <a:rPr lang="en-US" b="1" u="sng" dirty="0" smtClean="0"/>
              <a:t>quietly</a:t>
            </a:r>
            <a:r>
              <a:rPr lang="en-US" dirty="0" smtClean="0"/>
              <a:t> </a:t>
            </a:r>
            <a:r>
              <a:rPr lang="en-US" dirty="0" smtClean="0">
                <a:solidFill>
                  <a:srgbClr val="66FFCC"/>
                </a:solidFill>
              </a:rPr>
              <a:t>with each other but no sharing answers between groups.</a:t>
            </a:r>
          </a:p>
          <a:p>
            <a:pPr lvl="2"/>
            <a:r>
              <a:rPr lang="en-US" dirty="0" smtClean="0">
                <a:solidFill>
                  <a:srgbClr val="9966FF"/>
                </a:solidFill>
              </a:rPr>
              <a:t>Practice quietly communicating right now?</a:t>
            </a:r>
          </a:p>
          <a:p>
            <a:pPr lvl="2"/>
            <a:r>
              <a:rPr lang="en-US" dirty="0" smtClean="0">
                <a:solidFill>
                  <a:srgbClr val="9966FF"/>
                </a:solidFill>
              </a:rPr>
              <a:t>Practice Communication Question:</a:t>
            </a:r>
          </a:p>
          <a:p>
            <a:pPr lvl="2"/>
            <a:r>
              <a:rPr lang="en-US" dirty="0" smtClean="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138239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86717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19355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83274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solidFill>
                            <a:srgbClr val="9900FF"/>
                          </a:solidFill>
                        </a:rPr>
                        <a:t>MR.</a:t>
                      </a:r>
                      <a:r>
                        <a:rPr lang="en-US" baseline="0" dirty="0" smtClean="0">
                          <a:solidFill>
                            <a:srgbClr val="9900FF"/>
                          </a:solidFill>
                        </a:rPr>
                        <a:t> NEEDS</a:t>
                      </a:r>
                      <a:endParaRPr lang="en-US" dirty="0" smtClean="0">
                        <a:solidFill>
                          <a:srgbClr val="9900FF"/>
                        </a:solidFill>
                      </a:endParaRPr>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19355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smtClean="0">
                <a:solidFill>
                  <a:schemeClr val="accent1">
                    <a:lumMod val="60000"/>
                    <a:lumOff val="40000"/>
                  </a:schemeClr>
                </a:solidFill>
                <a:effectLst>
                  <a:outerShdw blurRad="38100" dist="38100" dir="2700000" algn="tl">
                    <a:srgbClr val="808080"/>
                  </a:outerShdw>
                </a:effectLst>
              </a:rPr>
              <a:t>Which two parts of the biosphere are covered up?</a:t>
            </a:r>
            <a:endParaRPr lang="en-US" sz="3200" dirty="0">
              <a:solidFill>
                <a:schemeClr val="accent1">
                  <a:lumMod val="60000"/>
                  <a:lumOff val="40000"/>
                </a:schemeClr>
              </a:solidFill>
              <a:latin typeface="Times New Roman" pitchFamily="18" charset="0"/>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pic>
        <p:nvPicPr>
          <p:cNvPr id="9" name="Picture 4" descr="bi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10600" cy="5254256"/>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2552700" y="16002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a:glow>
              <a:schemeClr val="accent1">
                <a:lumMod val="60000"/>
                <a:lumOff val="40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2518144" y="2590800"/>
            <a:ext cx="3962400" cy="2514600"/>
          </a:xfrm>
          <a:prstGeom prst="ellipse">
            <a:avLst/>
          </a:prstGeom>
          <a:solidFill>
            <a:schemeClr val="tx2">
              <a:lumMod val="10000"/>
            </a:schemeClr>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210879" y="1352107"/>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71464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97712" y="152400"/>
            <a:ext cx="8686800" cy="107721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defRPr/>
            </a:pPr>
            <a:r>
              <a:rPr lang="en-US" sz="3200" dirty="0" smtClean="0">
                <a:solidFill>
                  <a:srgbClr val="99CCFF"/>
                </a:solidFill>
                <a:latin typeface="Times New Roman" pitchFamily="18" charset="0"/>
              </a:rPr>
              <a:t>This is the type of environment that an organism lives in?</a:t>
            </a:r>
            <a:r>
              <a:rPr lang="en-US" sz="3200" dirty="0">
                <a:solidFill>
                  <a:srgbClr val="99CCFF"/>
                </a:solidFill>
                <a:latin typeface="Times New Roman" pitchFamily="18" charset="0"/>
              </a:rPr>
              <a:t> </a:t>
            </a:r>
            <a:r>
              <a:rPr lang="en-US" sz="3200" dirty="0" smtClean="0">
                <a:solidFill>
                  <a:srgbClr val="FF5050"/>
                </a:solidFill>
                <a:latin typeface="Times New Roman" pitchFamily="18" charset="0"/>
              </a:rPr>
              <a:t>(Can be large and small)</a:t>
            </a: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buNone/>
            </a:pPr>
            <a:r>
              <a:rPr lang="en-US" sz="800" b="1" dirty="0">
                <a:solidFill>
                  <a:schemeClr val="bg1"/>
                </a:solidFill>
                <a:latin typeface="Tahoma" pitchFamily="34" charset="0"/>
              </a:rPr>
              <a:t>Copyright © 2010 Ryan P. Murphy</a:t>
            </a:r>
            <a:endParaRPr lang="en-US" sz="1800" dirty="0">
              <a:solidFill>
                <a:schemeClr val="bg1"/>
              </a:solidFill>
            </a:endParaRPr>
          </a:p>
        </p:txBody>
      </p:sp>
      <p:pic>
        <p:nvPicPr>
          <p:cNvPr id="6" name="Picture 2" descr="http://www.dfg.ca.gov/habcon/images/egret_habitat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8" y="1371600"/>
            <a:ext cx="4699591" cy="5272088"/>
          </a:xfrm>
          <a:prstGeom prst="rect">
            <a:avLst/>
          </a:prstGeom>
          <a:noFill/>
          <a:ln w="38100">
            <a:solidFill>
              <a:srgbClr val="996600"/>
            </a:solidFill>
          </a:ln>
          <a:extLst>
            <a:ext uri="{909E8E84-426E-40DD-AFC4-6F175D3DCCD1}">
              <a14:hiddenFill xmlns:a14="http://schemas.microsoft.com/office/drawing/2010/main">
                <a:solidFill>
                  <a:srgbClr val="FFFFFF"/>
                </a:solidFill>
              </a14:hiddenFill>
            </a:ext>
          </a:extLst>
        </p:spPr>
      </p:pic>
      <p:pic>
        <p:nvPicPr>
          <p:cNvPr id="4098" name="Picture 2" descr="http://www.starling-travel.com/wp-content/P1020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810000" cy="5272088"/>
          </a:xfrm>
          <a:prstGeom prst="rect">
            <a:avLst/>
          </a:prstGeom>
          <a:noFill/>
          <a:ln w="38100">
            <a:solidFill>
              <a:srgbClr val="FF505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01256" y="137160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94930"/>
            <a:ext cx="177208" cy="16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384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228600" y="2286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solidFill>
                  <a:srgbClr val="CC99FF"/>
                </a:solidFill>
                <a:effectLst>
                  <a:outerShdw blurRad="38100" dist="38100" dir="2700000" algn="tl">
                    <a:srgbClr val="808080"/>
                  </a:outerShdw>
                </a:effectLst>
              </a:rPr>
              <a:t>This is the place or function of a given organism within its ecosystem? </a:t>
            </a:r>
            <a:endParaRPr lang="en-US" dirty="0" smtClean="0">
              <a:solidFill>
                <a:srgbClr val="CC99FF"/>
              </a:solidFill>
              <a:effectLst>
                <a:outerShdw blurRad="38100" dist="38100" dir="2700000" algn="tl">
                  <a:srgbClr val="FFFFFF"/>
                </a:outerShdw>
              </a:effectLst>
            </a:endParaRPr>
          </a:p>
        </p:txBody>
      </p:sp>
      <p:pic>
        <p:nvPicPr>
          <p:cNvPr id="58371" name="Picture 7" descr="305955659_79c27c85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WordArt 4"/>
          <p:cNvSpPr>
            <a:spLocks noChangeArrowheads="1" noChangeShapeType="1" noTextEdit="1"/>
          </p:cNvSpPr>
          <p:nvPr/>
        </p:nvSpPr>
        <p:spPr bwMode="auto">
          <a:xfrm>
            <a:off x="381000" y="1600200"/>
            <a:ext cx="1143000" cy="990600"/>
          </a:xfrm>
          <a:prstGeom prst="rect">
            <a:avLst/>
          </a:prstGeom>
        </p:spPr>
        <p:txBody>
          <a:bodyPr wrap="none" fromWordArt="1">
            <a:prstTxWarp prst="textPlain">
              <a:avLst>
                <a:gd name="adj" fmla="val 50000"/>
              </a:avLst>
            </a:prstTxWarp>
          </a:bodyPr>
          <a:lstStyle/>
          <a:p>
            <a:pPr algn="ctr">
              <a:buNone/>
            </a:pPr>
            <a:r>
              <a:rPr lang="en-US" kern="10" spc="720" dirty="0" smtClean="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endParaRPr lang="en-US"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
        <p:nvSpPr>
          <p:cNvPr id="58373" name="WordArt 5"/>
          <p:cNvSpPr>
            <a:spLocks noChangeArrowheads="1" noChangeShapeType="1" noTextEdit="1"/>
          </p:cNvSpPr>
          <p:nvPr/>
        </p:nvSpPr>
        <p:spPr bwMode="auto">
          <a:xfrm>
            <a:off x="304800" y="4419600"/>
            <a:ext cx="4419600" cy="2243138"/>
          </a:xfrm>
          <a:prstGeom prst="rect">
            <a:avLst/>
          </a:prstGeom>
        </p:spPr>
        <p:txBody>
          <a:bodyPr wrap="none" fromWordArt="1">
            <a:prstTxWarp prst="textSlantUp">
              <a:avLst>
                <a:gd name="adj" fmla="val 32056"/>
              </a:avLst>
            </a:prstTxWarp>
          </a:bodyPr>
          <a:lstStyle/>
          <a:p>
            <a:pPr algn="ctr">
              <a:buNone/>
            </a:pPr>
            <a:endParaRPr lang="en-US" kern="10" dirty="0">
              <a:ln w="9525">
                <a:solidFill>
                  <a:schemeClr val="tx1"/>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7161">
            <a:off x="475080" y="4029075"/>
            <a:ext cx="1238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3522">
            <a:off x="1838316" y="3872862"/>
            <a:ext cx="9144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526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4525963"/>
          </a:xfrm>
        </p:spPr>
        <p:txBody>
          <a:bodyPr/>
          <a:lstStyle/>
          <a:p>
            <a:r>
              <a:rPr lang="en-US" dirty="0" smtClean="0"/>
              <a:t>What letters are under which box? </a:t>
            </a:r>
            <a:r>
              <a:rPr lang="en-US" dirty="0" smtClean="0">
                <a:solidFill>
                  <a:srgbClr val="FF00FF"/>
                </a:solidFill>
              </a:rPr>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8594814"/>
              </p:ext>
            </p:extLst>
          </p:nvPr>
        </p:nvGraphicFramePr>
        <p:xfrm>
          <a:off x="228600" y="2514600"/>
          <a:ext cx="8686800" cy="4060371"/>
        </p:xfrm>
        <a:graphic>
          <a:graphicData uri="http://schemas.openxmlformats.org/drawingml/2006/table">
            <a:tbl>
              <a:tblPr firstRow="1" bandRow="1">
                <a:tableStyleId>{5C22544A-7EE6-4342-B048-85BDC9FD1C3A}</a:tableStyleId>
              </a:tblPr>
              <a:tblGrid>
                <a:gridCol w="4343400"/>
                <a:gridCol w="4343400"/>
              </a:tblGrid>
              <a:tr h="432978">
                <a:tc>
                  <a:txBody>
                    <a:bodyPr/>
                    <a:lstStyle/>
                    <a:p>
                      <a:r>
                        <a:rPr lang="en-US" dirty="0" smtClean="0"/>
                        <a:t>      R Species</a:t>
                      </a:r>
                      <a:endParaRPr lang="en-US" dirty="0"/>
                    </a:p>
                  </a:txBody>
                  <a:tcPr/>
                </a:tc>
                <a:tc>
                  <a:txBody>
                    <a:bodyPr/>
                    <a:lstStyle/>
                    <a:p>
                      <a:r>
                        <a:rPr lang="en-US" dirty="0" smtClean="0"/>
                        <a:t>K Species</a:t>
                      </a:r>
                      <a:endParaRPr lang="en-US" dirty="0"/>
                    </a:p>
                  </a:txBody>
                  <a:tcPr/>
                </a:tc>
              </a:tr>
              <a:tr h="577304">
                <a:tc>
                  <a:txBody>
                    <a:bodyPr/>
                    <a:lstStyle/>
                    <a:p>
                      <a:r>
                        <a:rPr lang="en-US" dirty="0" smtClean="0"/>
                        <a:t>Organism is very small size</a:t>
                      </a:r>
                      <a:endParaRPr lang="en-US" dirty="0"/>
                    </a:p>
                  </a:txBody>
                  <a:tcPr>
                    <a:solidFill>
                      <a:srgbClr val="FFCCFF"/>
                    </a:solidFill>
                  </a:tcPr>
                </a:tc>
                <a:tc>
                  <a:txBody>
                    <a:bodyPr/>
                    <a:lstStyle/>
                    <a:p>
                      <a:r>
                        <a:rPr lang="en-US" dirty="0" smtClean="0"/>
                        <a:t>Large Organism</a:t>
                      </a:r>
                      <a:endParaRPr lang="en-US" dirty="0"/>
                    </a:p>
                  </a:txBody>
                  <a:tcPr>
                    <a:solidFill>
                      <a:schemeClr val="bg2">
                        <a:lumMod val="40000"/>
                        <a:lumOff val="60000"/>
                      </a:schemeClr>
                    </a:solidFill>
                  </a:tcPr>
                </a:tc>
              </a:tr>
              <a:tr h="582114">
                <a:tc>
                  <a:txBody>
                    <a:bodyPr/>
                    <a:lstStyle/>
                    <a:p>
                      <a:r>
                        <a:rPr lang="en-US" dirty="0" smtClean="0"/>
                        <a:t>Energy to make a new organism</a:t>
                      </a:r>
                      <a:r>
                        <a:rPr lang="en-US" baseline="0" dirty="0" smtClean="0"/>
                        <a:t> is low</a:t>
                      </a:r>
                      <a:endParaRPr lang="en-US" dirty="0"/>
                    </a:p>
                  </a:txBody>
                  <a:tcPr>
                    <a:solidFill>
                      <a:srgbClr val="FFCCFF"/>
                    </a:solidFill>
                  </a:tcPr>
                </a:tc>
                <a:tc>
                  <a:txBody>
                    <a:bodyPr/>
                    <a:lstStyle/>
                    <a:p>
                      <a:r>
                        <a:rPr lang="en-US" dirty="0" smtClean="0"/>
                        <a:t>Energy to make a new organism is high</a:t>
                      </a:r>
                      <a:endParaRPr lang="en-US" dirty="0"/>
                    </a:p>
                  </a:txBody>
                  <a:tcPr>
                    <a:solidFill>
                      <a:schemeClr val="bg2">
                        <a:lumMod val="40000"/>
                        <a:lumOff val="60000"/>
                      </a:schemeClr>
                    </a:solidFill>
                  </a:tcPr>
                </a:tc>
              </a:tr>
              <a:tr h="736063">
                <a:tc>
                  <a:txBody>
                    <a:bodyPr/>
                    <a:lstStyle/>
                    <a:p>
                      <a:r>
                        <a:rPr lang="en-US" dirty="0" smtClean="0"/>
                        <a:t>Many babies made at once</a:t>
                      </a:r>
                      <a:endParaRPr lang="en-US" dirty="0"/>
                    </a:p>
                  </a:txBody>
                  <a:tcPr>
                    <a:solidFill>
                      <a:srgbClr val="FFCCFF"/>
                    </a:solidFill>
                  </a:tcPr>
                </a:tc>
                <a:tc>
                  <a:txBody>
                    <a:bodyPr/>
                    <a:lstStyle/>
                    <a:p>
                      <a:r>
                        <a:rPr lang="en-US" dirty="0" smtClean="0"/>
                        <a:t>Low number of babies made at a</a:t>
                      </a:r>
                      <a:r>
                        <a:rPr lang="en-US" baseline="0" dirty="0" smtClean="0"/>
                        <a:t> time</a:t>
                      </a:r>
                      <a:endParaRPr lang="en-US" dirty="0"/>
                    </a:p>
                  </a:txBody>
                  <a:tcPr>
                    <a:solidFill>
                      <a:schemeClr val="bg2">
                        <a:lumMod val="40000"/>
                        <a:lumOff val="60000"/>
                      </a:schemeClr>
                    </a:solidFill>
                  </a:tcPr>
                </a:tc>
              </a:tr>
              <a:tr h="524384">
                <a:tc>
                  <a:txBody>
                    <a:bodyPr/>
                    <a:lstStyle/>
                    <a:p>
                      <a:r>
                        <a:rPr lang="en-US" dirty="0" smtClean="0"/>
                        <a:t>Early</a:t>
                      </a:r>
                      <a:r>
                        <a:rPr lang="en-US" baseline="0" dirty="0" smtClean="0"/>
                        <a:t> maturity</a:t>
                      </a:r>
                      <a:endParaRPr lang="en-US" dirty="0"/>
                    </a:p>
                  </a:txBody>
                  <a:tcPr>
                    <a:solidFill>
                      <a:srgbClr val="FFCCFF"/>
                    </a:solidFill>
                  </a:tcPr>
                </a:tc>
                <a:tc>
                  <a:txBody>
                    <a:bodyPr/>
                    <a:lstStyle/>
                    <a:p>
                      <a:r>
                        <a:rPr lang="en-US" dirty="0" smtClean="0"/>
                        <a:t>Long time for maturity</a:t>
                      </a:r>
                      <a:endParaRPr lang="en-US" dirty="0"/>
                    </a:p>
                  </a:txBody>
                  <a:tcPr>
                    <a:solidFill>
                      <a:schemeClr val="bg2">
                        <a:lumMod val="40000"/>
                        <a:lumOff val="60000"/>
                      </a:schemeClr>
                    </a:solidFill>
                  </a:tcPr>
                </a:tc>
              </a:tr>
              <a:tr h="471465">
                <a:tc>
                  <a:txBody>
                    <a:bodyPr/>
                    <a:lstStyle/>
                    <a:p>
                      <a:r>
                        <a:rPr lang="en-US" dirty="0" smtClean="0"/>
                        <a:t>Short Life</a:t>
                      </a:r>
                      <a:endParaRPr lang="en-US" dirty="0"/>
                    </a:p>
                  </a:txBody>
                  <a:tcPr>
                    <a:solidFill>
                      <a:srgbClr val="FFCCFF"/>
                    </a:solidFill>
                  </a:tcPr>
                </a:tc>
                <a:tc>
                  <a:txBody>
                    <a:bodyPr/>
                    <a:lstStyle/>
                    <a:p>
                      <a:r>
                        <a:rPr lang="en-US" dirty="0" smtClean="0"/>
                        <a:t>Long Life</a:t>
                      </a:r>
                      <a:endParaRPr lang="en-US" dirty="0"/>
                    </a:p>
                  </a:txBody>
                  <a:tcPr>
                    <a:solidFill>
                      <a:schemeClr val="bg2">
                        <a:lumMod val="40000"/>
                        <a:lumOff val="60000"/>
                      </a:schemeClr>
                    </a:solidFill>
                  </a:tcPr>
                </a:tc>
              </a:tr>
              <a:tr h="736063">
                <a:tc>
                  <a:txBody>
                    <a:bodyPr/>
                    <a:lstStyle/>
                    <a:p>
                      <a:r>
                        <a:rPr lang="en-US" dirty="0" smtClean="0"/>
                        <a:t>Each individual reproduces</a:t>
                      </a:r>
                      <a:r>
                        <a:rPr lang="en-US" baseline="0" dirty="0" smtClean="0"/>
                        <a:t> once and then dies</a:t>
                      </a:r>
                      <a:endParaRPr lang="en-US" dirty="0"/>
                    </a:p>
                  </a:txBody>
                  <a:tcPr>
                    <a:solidFill>
                      <a:srgbClr val="FFCCFF"/>
                    </a:solidFill>
                  </a:tcPr>
                </a:tc>
                <a:tc>
                  <a:txBody>
                    <a:bodyPr/>
                    <a:lstStyle/>
                    <a:p>
                      <a:r>
                        <a:rPr lang="en-US" dirty="0" smtClean="0"/>
                        <a:t>Individuals can reproduce many times throughout life</a:t>
                      </a:r>
                      <a:endParaRPr lang="en-US" dirty="0"/>
                    </a:p>
                  </a:txBody>
                  <a:tcPr>
                    <a:solidFill>
                      <a:schemeClr val="bg2">
                        <a:lumMod val="40000"/>
                        <a:lumOff val="60000"/>
                      </a:schemeClr>
                    </a:solidFill>
                  </a:tcPr>
                </a:tc>
              </a:tr>
            </a:tbl>
          </a:graphicData>
        </a:graphic>
      </p:graphicFrame>
      <p:sp>
        <p:nvSpPr>
          <p:cNvPr id="7" name="Rectangle 6"/>
          <p:cNvSpPr/>
          <p:nvPr/>
        </p:nvSpPr>
        <p:spPr>
          <a:xfrm>
            <a:off x="747823" y="894837"/>
            <a:ext cx="3366977" cy="1446550"/>
          </a:xfrm>
          <a:prstGeom prst="rect">
            <a:avLst/>
          </a:prstGeom>
          <a:noFill/>
        </p:spPr>
        <p:txBody>
          <a:bodyPr wrap="square" lIns="91440" tIns="45720" rIns="91440" bIns="45720">
            <a:spAutoFit/>
          </a:bodyPr>
          <a:lstStyle/>
          <a:p>
            <a:pPr algn="ctr">
              <a:buNone/>
            </a:pP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 Selected</a:t>
            </a:r>
          </a:p>
          <a:p>
            <a:pPr algn="ctr">
              <a:buNone/>
            </a:pP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Species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080591" y="827126"/>
            <a:ext cx="3758609" cy="1581972"/>
          </a:xfrm>
          <a:prstGeom prst="rect">
            <a:avLst/>
          </a:prstGeom>
          <a:noFill/>
        </p:spPr>
        <p:txBody>
          <a:bodyPr wrap="square" lIns="91440" tIns="45720" rIns="91440" bIns="45720">
            <a:spAutoFit/>
          </a:bodyPr>
          <a:lstStyle/>
          <a:p>
            <a:pPr algn="ctr">
              <a:buNone/>
            </a:pP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 Selected</a:t>
            </a:r>
          </a:p>
          <a:p>
            <a:pPr algn="ctr">
              <a:buNone/>
            </a:pP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Species  </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bwMode="auto">
          <a:xfrm>
            <a:off x="957878" y="993258"/>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ectangle 13"/>
          <p:cNvSpPr/>
          <p:nvPr/>
        </p:nvSpPr>
        <p:spPr bwMode="auto">
          <a:xfrm>
            <a:off x="5361498" y="952500"/>
            <a:ext cx="547577" cy="5334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ectangle 11"/>
          <p:cNvSpPr/>
          <p:nvPr/>
        </p:nvSpPr>
        <p:spPr>
          <a:xfrm>
            <a:off x="83351" y="738042"/>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solidFill>
                  <a:srgbClr val="FF00FF"/>
                </a:solidFill>
                <a:effectLst>
                  <a:outerShdw blurRad="50800" algn="tl" rotWithShape="0">
                    <a:srgbClr val="000000"/>
                  </a:outerShdw>
                </a:effectLst>
              </a:rPr>
              <a:t>A</a:t>
            </a:r>
            <a:endParaRPr lang="en-US" sz="5400" b="1" cap="none" spc="0" dirty="0">
              <a:ln w="17780" cmpd="sng">
                <a:solidFill>
                  <a:srgbClr val="FFFFFF"/>
                </a:solidFill>
                <a:prstDash val="solid"/>
                <a:miter lim="800000"/>
              </a:ln>
              <a:solidFill>
                <a:srgbClr val="FF00FF"/>
              </a:solidFill>
              <a:effectLst>
                <a:outerShdw blurRad="50800" algn="tl" rotWithShape="0">
                  <a:srgbClr val="000000"/>
                </a:outerShdw>
              </a:effectLst>
            </a:endParaRPr>
          </a:p>
        </p:txBody>
      </p:sp>
      <p:sp>
        <p:nvSpPr>
          <p:cNvPr id="13" name="Rectangle 12"/>
          <p:cNvSpPr/>
          <p:nvPr/>
        </p:nvSpPr>
        <p:spPr>
          <a:xfrm>
            <a:off x="4305468" y="749526"/>
            <a:ext cx="862737"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solidFill>
                  <a:schemeClr val="accent1">
                    <a:lumMod val="20000"/>
                    <a:lumOff val="80000"/>
                  </a:schemeClr>
                </a:solidFill>
                <a:effectLst>
                  <a:outerShdw blurRad="50800" algn="tl" rotWithShape="0">
                    <a:srgbClr val="000000"/>
                  </a:outerShdw>
                </a:effectLst>
              </a:rPr>
              <a:t> B</a:t>
            </a:r>
            <a:endParaRPr lang="en-US" sz="5400" b="1" cap="none" spc="0" dirty="0">
              <a:ln w="17780" cmpd="sng">
                <a:solidFill>
                  <a:srgbClr val="FFFFFF"/>
                </a:solidFill>
                <a:prstDash val="solid"/>
                <a:miter lim="800000"/>
              </a:ln>
              <a:solidFill>
                <a:schemeClr val="accent1">
                  <a:lumMod val="20000"/>
                  <a:lumOff val="80000"/>
                </a:schemeClr>
              </a:solidFill>
              <a:effectLst>
                <a:outerShdw blurRad="50800" algn="tl" rotWithShape="0">
                  <a:srgbClr val="000000"/>
                </a:outerShdw>
              </a:effectLst>
            </a:endParaRPr>
          </a:p>
        </p:txBody>
      </p:sp>
      <p:pic>
        <p:nvPicPr>
          <p:cNvPr id="17" name="Picture 2" descr="http://www.umaa.org/images/mosqu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3" y="1652512"/>
            <a:ext cx="1761397" cy="756586"/>
          </a:xfrm>
          <a:prstGeom prst="rect">
            <a:avLst/>
          </a:prstGeom>
          <a:noFill/>
          <a:ln w="19050">
            <a:solidFill>
              <a:srgbClr val="FF99FF"/>
            </a:solidFill>
          </a:ln>
          <a:extLst>
            <a:ext uri="{909E8E84-426E-40DD-AFC4-6F175D3DCCD1}">
              <a14:hiddenFill xmlns:a14="http://schemas.microsoft.com/office/drawing/2010/main">
                <a:solidFill>
                  <a:srgbClr val="FFFFFF"/>
                </a:solidFill>
              </a14:hiddenFill>
            </a:ext>
          </a:extLst>
        </p:spPr>
      </p:pic>
      <p:pic>
        <p:nvPicPr>
          <p:cNvPr id="37890" name="Picture 2" descr="http://www.elephanttrust.org/sites/elephanttrust.org/files/node_images/Amboseli%20Elephant%20and%20bab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52512"/>
            <a:ext cx="1752600" cy="756586"/>
          </a:xfrm>
          <a:prstGeom prst="rect">
            <a:avLst/>
          </a:prstGeom>
          <a:noFill/>
          <a:ln w="190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19" name="Rectangle 18"/>
          <p:cNvSpPr/>
          <p:nvPr/>
        </p:nvSpPr>
        <p:spPr bwMode="auto">
          <a:xfrm>
            <a:off x="610928" y="259080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0" name="Rectangle 19"/>
          <p:cNvSpPr/>
          <p:nvPr/>
        </p:nvSpPr>
        <p:spPr bwMode="auto">
          <a:xfrm>
            <a:off x="4599941" y="2581940"/>
            <a:ext cx="273789" cy="228600"/>
          </a:xfrm>
          <a:prstGeom prst="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ectangle 14"/>
          <p:cNvSpPr/>
          <p:nvPr/>
        </p:nvSpPr>
        <p:spPr>
          <a:xfrm>
            <a:off x="8055699" y="-28493"/>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47046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228600"/>
            <a:ext cx="8686800" cy="2259080"/>
          </a:xfrm>
          <a:prstGeom prst="rect">
            <a:avLst/>
          </a:prstGeom>
          <a:noFill/>
          <a:ln w="9525">
            <a:noFill/>
            <a:miter lim="800000"/>
            <a:headEnd/>
            <a:tailEnd/>
          </a:ln>
          <a:effectLst/>
        </p:spPr>
        <p:txBody>
          <a:bodyPr>
            <a:spAutoFit/>
          </a:bodyPr>
          <a:lstStyle/>
          <a:p>
            <a:pPr>
              <a:buSzPct val="80000"/>
              <a:buNone/>
              <a:defRPr/>
            </a:pPr>
            <a:r>
              <a:rPr lang="en-US" sz="3200" dirty="0" smtClean="0">
                <a:solidFill>
                  <a:schemeClr val="tx1">
                    <a:lumMod val="50000"/>
                  </a:schemeClr>
                </a:solidFill>
              </a:rPr>
              <a:t>This </a:t>
            </a:r>
            <a:r>
              <a:rPr lang="en-US" sz="3200" dirty="0">
                <a:solidFill>
                  <a:schemeClr val="tx1">
                    <a:lumMod val="50000"/>
                  </a:schemeClr>
                </a:solidFill>
              </a:rPr>
              <a:t>is the amount of food that an area of land will yield. </a:t>
            </a:r>
            <a:endParaRPr lang="en-US" sz="3200" dirty="0" smtClean="0">
              <a:solidFill>
                <a:schemeClr val="tx1">
                  <a:lumMod val="50000"/>
                </a:schemeClr>
              </a:solidFill>
            </a:endParaRPr>
          </a:p>
          <a:p>
            <a:pPr>
              <a:buSzPct val="80000"/>
              <a:buNone/>
              <a:defRPr/>
            </a:pPr>
            <a:r>
              <a:rPr lang="en-US" sz="3200" dirty="0" smtClean="0">
                <a:solidFill>
                  <a:schemeClr val="tx1">
                    <a:lumMod val="50000"/>
                  </a:schemeClr>
                </a:solidFill>
              </a:rPr>
              <a:t>(</a:t>
            </a:r>
            <a:r>
              <a:rPr lang="en-US" sz="3200" dirty="0">
                <a:solidFill>
                  <a:schemeClr val="tx1">
                    <a:lumMod val="50000"/>
                  </a:schemeClr>
                </a:solidFill>
              </a:rPr>
              <a:t>Controls </a:t>
            </a:r>
            <a:r>
              <a:rPr lang="en-US" sz="3200" dirty="0" smtClean="0">
                <a:solidFill>
                  <a:schemeClr val="tx1">
                    <a:lumMod val="50000"/>
                  </a:schemeClr>
                </a:solidFill>
              </a:rPr>
              <a:t>the population </a:t>
            </a:r>
            <a:r>
              <a:rPr lang="en-US" sz="3200" dirty="0">
                <a:solidFill>
                  <a:schemeClr val="tx1">
                    <a:lumMod val="50000"/>
                  </a:schemeClr>
                </a:solidFill>
              </a:rPr>
              <a:t>that can be present)</a:t>
            </a:r>
          </a:p>
          <a:p>
            <a:pPr>
              <a:spcBef>
                <a:spcPct val="20000"/>
              </a:spcBef>
              <a:buClr>
                <a:schemeClr val="hlink"/>
              </a:buClr>
              <a:buSzPct val="80000"/>
              <a:buFont typeface="Wingdings" pitchFamily="2" charset="2"/>
              <a:buNone/>
              <a:defRPr/>
            </a:pPr>
            <a:r>
              <a:rPr lang="en-US" sz="3200" dirty="0">
                <a:solidFill>
                  <a:schemeClr val="bg1"/>
                </a:solidFill>
                <a:effectLst>
                  <a:outerShdw blurRad="38100" dist="38100" dir="2700000" algn="tl">
                    <a:srgbClr val="808080"/>
                  </a:outerShdw>
                </a:effectLst>
              </a:rPr>
              <a:t>	</a:t>
            </a:r>
            <a:endParaRPr lang="en-US" sz="3200" dirty="0">
              <a:solidFill>
                <a:schemeClr val="bg1"/>
              </a:solidFill>
              <a:latin typeface="Times New Roman" pitchFamily="18" charset="0"/>
            </a:endParaRPr>
          </a:p>
        </p:txBody>
      </p:sp>
      <p:sp>
        <p:nvSpPr>
          <p:cNvPr id="522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pic>
        <p:nvPicPr>
          <p:cNvPr id="5122" name="Picture 2" descr="http://www.newsecuritybeat.org/wp-content/uploads/2012/07/Carrying+Capacity+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759825" cy="4655400"/>
          </a:xfrm>
          <a:prstGeom prst="rect">
            <a:avLst/>
          </a:prstGeom>
          <a:noFill/>
          <a:ln w="28575">
            <a:solidFill>
              <a:srgbClr val="FFCC66"/>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18977" y="2044856"/>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69439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623777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0205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672496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solidFill>
                            <a:srgbClr val="FF5050"/>
                          </a:solidFill>
                        </a:rPr>
                        <a:t>WATCH</a:t>
                      </a:r>
                      <a:r>
                        <a:rPr lang="en-US" baseline="0" dirty="0" smtClean="0">
                          <a:solidFill>
                            <a:srgbClr val="FF5050"/>
                          </a:solidFill>
                        </a:rPr>
                        <a:t> YOUR BACK JACK</a:t>
                      </a:r>
                      <a:endParaRPr lang="en-US" dirty="0">
                        <a:solidFill>
                          <a:srgbClr val="FF5050"/>
                        </a:solidFill>
                      </a:endParaRPr>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0205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smtClean="0">
                <a:solidFill>
                  <a:srgbClr val="FFCC99"/>
                </a:solidFill>
              </a:rPr>
              <a:t>Which is a density independent and which is density dependent limiting factor?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0"/>
            <a:ext cx="9906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media.nowpublic.net/images/c0/6/c06ebd81fec35559ce7e1e17d4c80bd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57" y="1447800"/>
            <a:ext cx="4008844" cy="5248275"/>
          </a:xfrm>
          <a:prstGeom prst="rect">
            <a:avLst/>
          </a:prstGeom>
          <a:noFill/>
          <a:ln w="38100">
            <a:solidFill>
              <a:srgbClr val="669900"/>
            </a:solidFill>
          </a:ln>
          <a:extLst>
            <a:ext uri="{909E8E84-426E-40DD-AFC4-6F175D3DCCD1}">
              <a14:hiddenFill xmlns:a14="http://schemas.microsoft.com/office/drawing/2010/main">
                <a:solidFill>
                  <a:srgbClr val="FFFFFF"/>
                </a:solidFill>
              </a14:hiddenFill>
            </a:ext>
          </a:extLst>
        </p:spPr>
      </p:pic>
      <p:pic>
        <p:nvPicPr>
          <p:cNvPr id="9220" name="Picture 4" descr="http://www.loosewheelstexas.com/images/CloudsSunRays7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447799"/>
            <a:ext cx="4495800" cy="5248275"/>
          </a:xfrm>
          <a:prstGeom prst="rect">
            <a:avLst/>
          </a:prstGeom>
          <a:noFill/>
          <a:ln w="5715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157" y="1447799"/>
            <a:ext cx="1027846"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419600" y="1447799"/>
            <a:ext cx="1029449"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222" name="Picture 6" descr="https://encrypted-tbn0.gstatic.com/images?q=tbn:ANd9GcTIjVrsoyU73xVnNn_gBifwWA0aF40_GJgeK5R_Xz4efzjnUA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9541" y="1600200"/>
            <a:ext cx="1018203" cy="72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45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smtClean="0">
                <a:solidFill>
                  <a:srgbClr val="996633"/>
                </a:solidFill>
              </a:rPr>
              <a:t>Secretly </a:t>
            </a:r>
            <a:r>
              <a:rPr lang="en-US" sz="3600" i="1" dirty="0">
                <a:solidFill>
                  <a:srgbClr val="996633"/>
                </a:solidFill>
              </a:rPr>
              <a:t>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spTree>
    <p:extLst>
      <p:ext uri="{BB962C8B-B14F-4D97-AF65-F5344CB8AC3E}">
        <p14:creationId xmlns:p14="http://schemas.microsoft.com/office/powerpoint/2010/main" val="475934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92" y="152400"/>
            <a:ext cx="8229600" cy="5897563"/>
          </a:xfrm>
        </p:spPr>
        <p:txBody>
          <a:bodyPr/>
          <a:lstStyle/>
          <a:p>
            <a:r>
              <a:rPr lang="en-US" dirty="0" smtClean="0">
                <a:solidFill>
                  <a:srgbClr val="FFCC99"/>
                </a:solidFill>
              </a:rPr>
              <a:t>Which type of competition is seen below?</a:t>
            </a:r>
          </a:p>
        </p:txBody>
      </p:sp>
      <p:pic>
        <p:nvPicPr>
          <p:cNvPr id="11" name="Picture 6" descr="LionHyenaFight_2008_BrittanyGun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6" y="838200"/>
            <a:ext cx="8686800" cy="5715000"/>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97712" y="8382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b="1" cap="none" spc="0" dirty="0">
              <a:ln w="17780" cmpd="sng">
                <a:solidFill>
                  <a:srgbClr val="6633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3886200" y="2590800"/>
            <a:ext cx="1661032" cy="923330"/>
          </a:xfrm>
          <a:prstGeom prst="rect">
            <a:avLst/>
          </a:prstGeom>
          <a:noFill/>
        </p:spPr>
        <p:txBody>
          <a:bodyPr wrap="none" lIns="91440" tIns="45720" rIns="91440" bIns="45720">
            <a:prstTxWarp prst="textArchUp">
              <a:avLst/>
            </a:prstTxWarp>
            <a:spAutoFit/>
          </a:bodyPr>
          <a:lstStyle/>
          <a:p>
            <a:pPr algn="ctr">
              <a:buNone/>
            </a:pPr>
            <a:r>
              <a:rPr lang="en-US" sz="5400" b="1" cap="none" spc="0" dirty="0" smtClean="0">
                <a:ln w="17780" cmpd="sng">
                  <a:solidFill>
                    <a:srgbClr val="663300"/>
                  </a:solidFill>
                  <a:prstDash val="solid"/>
                  <a:miter lim="800000"/>
                </a:ln>
                <a:solidFill>
                  <a:srgbClr val="FFCC99"/>
                </a:solidFill>
                <a:effectLst>
                  <a:outerShdw blurRad="50800" algn="tl" rotWithShape="0">
                    <a:srgbClr val="000000"/>
                  </a:outerShdw>
                </a:effectLst>
              </a:rPr>
              <a:t>Lion</a:t>
            </a:r>
            <a:endParaRPr lang="en-US" sz="5400" b="1" cap="none" spc="0" dirty="0">
              <a:ln w="17780" cmpd="sng">
                <a:solidFill>
                  <a:srgbClr val="663300"/>
                </a:solidFill>
                <a:prstDash val="solid"/>
                <a:miter lim="800000"/>
              </a:ln>
              <a:solidFill>
                <a:srgbClr val="FFCC99"/>
              </a:solidFill>
              <a:effectLst>
                <a:outerShdw blurRad="50800" algn="tl" rotWithShape="0">
                  <a:srgbClr val="000000"/>
                </a:outerShdw>
              </a:effectLst>
            </a:endParaRPr>
          </a:p>
        </p:txBody>
      </p:sp>
      <p:sp>
        <p:nvSpPr>
          <p:cNvPr id="4" name="Rectangle 3"/>
          <p:cNvSpPr/>
          <p:nvPr/>
        </p:nvSpPr>
        <p:spPr>
          <a:xfrm rot="20488930">
            <a:off x="5607331" y="1650074"/>
            <a:ext cx="2383986" cy="923330"/>
          </a:xfrm>
          <a:prstGeom prst="rect">
            <a:avLst/>
          </a:prstGeom>
          <a:noFill/>
        </p:spPr>
        <p:txBody>
          <a:bodyPr wrap="non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smtClean="0">
                <a:ln w="50800"/>
                <a:solidFill>
                  <a:schemeClr val="bg1">
                    <a:shade val="50000"/>
                  </a:schemeClr>
                </a:solidFill>
                <a:effectLst/>
              </a:rPr>
              <a:t>Hyena</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809009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solidFill>
                  <a:schemeClr val="accent2">
                    <a:lumMod val="60000"/>
                    <a:lumOff val="40000"/>
                  </a:schemeClr>
                </a:solidFill>
                <a:effectLst>
                  <a:outerShdw blurRad="38100" dist="38100" dir="2700000" algn="tl">
                    <a:srgbClr val="808080"/>
                  </a:outerShdw>
                </a:effectLst>
              </a:rPr>
              <a:t>What is the type of competition seen below?</a:t>
            </a:r>
            <a:r>
              <a:rPr lang="en-US" dirty="0" smtClean="0">
                <a:solidFill>
                  <a:schemeClr val="accent2">
                    <a:lumMod val="60000"/>
                    <a:lumOff val="40000"/>
                  </a:schemeClr>
                </a:solidFill>
                <a:effectLst>
                  <a:outerShdw blurRad="38100" dist="38100" dir="2700000" algn="tl">
                    <a:srgbClr val="FFFFFF"/>
                  </a:outerShdw>
                </a:effectLst>
              </a:rPr>
              <a:t> </a:t>
            </a:r>
          </a:p>
        </p:txBody>
      </p:sp>
      <p:pic>
        <p:nvPicPr>
          <p:cNvPr id="6246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0600" cy="5181600"/>
          </a:xfrm>
          <a:prstGeom prst="rect">
            <a:avLst/>
          </a:prstGeom>
          <a:noFill/>
          <a:ln w="381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2" name="Rectangle 1"/>
          <p:cNvSpPr/>
          <p:nvPr/>
        </p:nvSpPr>
        <p:spPr>
          <a:xfrm>
            <a:off x="7667909" y="1447800"/>
            <a:ext cx="10791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93188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152400"/>
            <a:ext cx="8763000" cy="1754326"/>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solidFill>
                  <a:srgbClr val="FFCC66"/>
                </a:solidFill>
                <a:effectLst>
                  <a:outerShdw blurRad="38100" dist="38100" dir="2700000" algn="tl">
                    <a:srgbClr val="808080"/>
                  </a:outerShdw>
                </a:effectLst>
              </a:rPr>
              <a:t>This is a complex network of many interconnected food chains and feeding relationships?</a:t>
            </a:r>
            <a:endParaRPr lang="en-US" dirty="0" smtClean="0">
              <a:solidFill>
                <a:srgbClr val="FFCC66"/>
              </a:solidFill>
              <a:effectLst>
                <a:outerShdw blurRad="38100" dist="38100" dir="2700000" algn="tl">
                  <a:srgbClr val="FFFFFF"/>
                </a:outerShdw>
              </a:effectLst>
            </a:endParaRPr>
          </a:p>
        </p:txBody>
      </p:sp>
      <p:sp>
        <p:nvSpPr>
          <p:cNvPr id="6246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pic>
        <p:nvPicPr>
          <p:cNvPr id="15362" name="Picture 2" descr="http://king.portlandschools.org/files/houses/y2/animalmaineia/files/species/minkph/minkph/foodweb/food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6" y="1981200"/>
            <a:ext cx="8733243" cy="4662488"/>
          </a:xfrm>
          <a:prstGeom prst="rect">
            <a:avLst/>
          </a:prstGeom>
          <a:noFill/>
          <a:ln w="5715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696682" y="191821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19</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539727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buNone/>
            </a:pPr>
            <a:r>
              <a:rPr lang="en-US" sz="3600" kern="10" dirty="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333827"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167987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119743" y="152400"/>
            <a:ext cx="8991600" cy="5821363"/>
          </a:xfrm>
        </p:spPr>
        <p:txBody>
          <a:bodyPr/>
          <a:lstStyle/>
          <a:p>
            <a:pPr>
              <a:lnSpc>
                <a:spcPct val="90000"/>
              </a:lnSpc>
            </a:pPr>
            <a:r>
              <a:rPr lang="en-US" sz="2800" dirty="0" smtClean="0"/>
              <a:t>This PowerPoint is one small part of my Ecology Interactions Unit that I offer on </a:t>
            </a:r>
            <a:r>
              <a:rPr lang="en-US" sz="2800" dirty="0" err="1" smtClean="0"/>
              <a:t>TpT</a:t>
            </a:r>
            <a:r>
              <a:rPr lang="en-US" sz="2800" dirty="0" smtClean="0"/>
              <a:t>.  This unit includes…</a:t>
            </a:r>
          </a:p>
          <a:p>
            <a:pPr lvl="1">
              <a:lnSpc>
                <a:spcPct val="90000"/>
              </a:lnSpc>
            </a:pPr>
            <a:r>
              <a:rPr lang="en-US" sz="2400" dirty="0">
                <a:solidFill>
                  <a:srgbClr val="99FFCC"/>
                </a:solidFill>
              </a:rPr>
              <a:t>4</a:t>
            </a:r>
            <a:r>
              <a:rPr lang="en-US" sz="2400" dirty="0" smtClean="0">
                <a:solidFill>
                  <a:srgbClr val="99FFCC"/>
                </a:solidFill>
              </a:rPr>
              <a:t> Part 3,000+ Slide PowerPoint</a:t>
            </a:r>
          </a:p>
          <a:p>
            <a:pPr lvl="1">
              <a:lnSpc>
                <a:spcPct val="90000"/>
              </a:lnSpc>
            </a:pPr>
            <a:r>
              <a:rPr lang="en-US" sz="2400" dirty="0" smtClean="0">
                <a:solidFill>
                  <a:srgbClr val="FFCC99"/>
                </a:solidFill>
              </a:rPr>
              <a:t>14 page bundled homework packaged that chronologically follows PowerPoint, modified version, and answer keys.</a:t>
            </a:r>
          </a:p>
          <a:p>
            <a:pPr lvl="1">
              <a:lnSpc>
                <a:spcPct val="90000"/>
              </a:lnSpc>
            </a:pPr>
            <a:r>
              <a:rPr lang="en-US" sz="2400" dirty="0" smtClean="0">
                <a:solidFill>
                  <a:srgbClr val="FF66FF"/>
                </a:solidFill>
              </a:rPr>
              <a:t>7 pages of unit notes with visuals</a:t>
            </a:r>
          </a:p>
          <a:p>
            <a:pPr lvl="1">
              <a:lnSpc>
                <a:spcPct val="90000"/>
              </a:lnSpc>
            </a:pPr>
            <a:r>
              <a:rPr lang="en-US" sz="2400" dirty="0">
                <a:solidFill>
                  <a:srgbClr val="FF0066"/>
                </a:solidFill>
              </a:rPr>
              <a:t>3</a:t>
            </a:r>
            <a:r>
              <a:rPr lang="en-US" sz="2400" dirty="0" smtClean="0">
                <a:solidFill>
                  <a:srgbClr val="FF0066"/>
                </a:solidFill>
              </a:rPr>
              <a:t> PowerPoint review games (160+ slides each)</a:t>
            </a:r>
          </a:p>
          <a:p>
            <a:pPr lvl="1">
              <a:lnSpc>
                <a:spcPct val="90000"/>
              </a:lnSpc>
            </a:pPr>
            <a:r>
              <a:rPr lang="en-US" sz="2400" dirty="0" smtClean="0">
                <a:solidFill>
                  <a:srgbClr val="9966FF"/>
                </a:solidFill>
              </a:rPr>
              <a:t>Rubrics, flash cards, board games, readings, video and academic links, and much more</a:t>
            </a:r>
            <a:r>
              <a:rPr lang="en-US" sz="2400" dirty="0" smtClean="0"/>
              <a:t>.</a:t>
            </a:r>
          </a:p>
          <a:p>
            <a:pPr lvl="1" eaLnBrk="1" hangingPunct="1"/>
            <a:endParaRPr lang="en-US" sz="2400" dirty="0" smtClean="0">
              <a:hlinkClick r:id="rId2"/>
            </a:endParaRPr>
          </a:p>
          <a:p>
            <a:pPr lvl="1" eaLnBrk="1" hangingPunct="1"/>
            <a:r>
              <a:rPr lang="en-US" sz="2400" dirty="0" smtClean="0">
                <a:hlinkClick r:id="rId2"/>
              </a:rPr>
              <a:t>Ecology </a:t>
            </a:r>
            <a:r>
              <a:rPr lang="en-US" sz="2400" dirty="0">
                <a:hlinkClick r:id="rId2"/>
              </a:rPr>
              <a:t>Interactions Unit on </a:t>
            </a:r>
            <a:r>
              <a:rPr lang="en-US" sz="2400" dirty="0" err="1" smtClean="0">
                <a:hlinkClick r:id="rId2"/>
              </a:rPr>
              <a:t>TpT</a:t>
            </a:r>
            <a:endParaRPr lang="en-US" sz="2400" dirty="0"/>
          </a:p>
          <a:p>
            <a:pPr>
              <a:lnSpc>
                <a:spcPct val="90000"/>
              </a:lnSpc>
            </a:pPr>
            <a:endParaRPr lang="en-US" sz="2800" dirty="0" smtClean="0"/>
          </a:p>
        </p:txBody>
      </p:sp>
    </p:spTree>
    <p:extLst>
      <p:ext uri="{BB962C8B-B14F-4D97-AF65-F5344CB8AC3E}">
        <p14:creationId xmlns:p14="http://schemas.microsoft.com/office/powerpoint/2010/main" val="3792225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WordArt 5"/>
          <p:cNvSpPr>
            <a:spLocks noChangeArrowheads="1" noChangeShapeType="1" noTextEdit="1"/>
          </p:cNvSpPr>
          <p:nvPr/>
        </p:nvSpPr>
        <p:spPr bwMode="auto">
          <a:xfrm>
            <a:off x="374650" y="228600"/>
            <a:ext cx="8534400" cy="1143000"/>
          </a:xfrm>
          <a:prstGeom prst="rect">
            <a:avLst/>
          </a:prstGeom>
        </p:spPr>
        <p:txBody>
          <a:bodyPr wrap="none" fromWordArt="1">
            <a:prstTxWarp prst="textPlain">
              <a:avLst>
                <a:gd name="adj" fmla="val 50000"/>
              </a:avLst>
            </a:prstTxWarp>
          </a:bodyPr>
          <a:lstStyle/>
          <a:p>
            <a:pPr algn="ctr">
              <a:buNone/>
            </a:pPr>
            <a:r>
              <a:rPr lang="en-US" sz="3600" kern="10" spc="720" dirty="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Ecology Interactions Unit</a:t>
            </a:r>
          </a:p>
        </p:txBody>
      </p:sp>
    </p:spTree>
    <p:extLst>
      <p:ext uri="{BB962C8B-B14F-4D97-AF65-F5344CB8AC3E}">
        <p14:creationId xmlns:p14="http://schemas.microsoft.com/office/powerpoint/2010/main" val="2115881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WordArt 5"/>
          <p:cNvSpPr>
            <a:spLocks noChangeArrowheads="1" noChangeShapeType="1" noTextEdit="1"/>
          </p:cNvSpPr>
          <p:nvPr/>
        </p:nvSpPr>
        <p:spPr bwMode="auto">
          <a:xfrm>
            <a:off x="374650" y="228600"/>
            <a:ext cx="8534400" cy="1143000"/>
          </a:xfrm>
          <a:prstGeom prst="rect">
            <a:avLst/>
          </a:prstGeom>
        </p:spPr>
        <p:txBody>
          <a:bodyPr wrap="none" fromWordArt="1">
            <a:prstTxWarp prst="textPlain">
              <a:avLst>
                <a:gd name="adj" fmla="val 50000"/>
              </a:avLst>
            </a:prstTxWarp>
          </a:bodyPr>
          <a:lstStyle/>
          <a:p>
            <a:pPr algn="ctr">
              <a:buNone/>
            </a:pPr>
            <a:r>
              <a:rPr lang="en-US" sz="3600" kern="10" spc="720" dirty="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Ecology Interactions Unit</a:t>
            </a:r>
          </a:p>
        </p:txBody>
      </p:sp>
      <p:sp>
        <p:nvSpPr>
          <p:cNvPr id="7" name="Rounded Rectangle 6"/>
          <p:cNvSpPr/>
          <p:nvPr/>
        </p:nvSpPr>
        <p:spPr>
          <a:xfrm>
            <a:off x="304800" y="1524000"/>
            <a:ext cx="8534400" cy="51816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52" name="TextBox 1"/>
          <p:cNvSpPr txBox="1">
            <a:spLocks noChangeArrowheads="1"/>
          </p:cNvSpPr>
          <p:nvPr/>
        </p:nvSpPr>
        <p:spPr bwMode="auto">
          <a:xfrm>
            <a:off x="457200" y="1668462"/>
            <a:ext cx="838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FF99FF"/>
                </a:solidFill>
              </a:rPr>
              <a:t>Areas of Focus within The Ecology Interactions Unit:</a:t>
            </a:r>
            <a:r>
              <a:rPr lang="en-US" sz="1400" dirty="0"/>
              <a:t/>
            </a:r>
            <a:br>
              <a:rPr lang="en-US" sz="1400" dirty="0"/>
            </a:br>
            <a:r>
              <a:rPr lang="en-US" sz="1400" dirty="0">
                <a:solidFill>
                  <a:srgbClr val="FFFF99"/>
                </a:solidFill>
              </a:rPr>
              <a:t>Levels of Biological Organization (Ecology), Parts of the Biosphere, Habitat, Ecological Niche, Types of Competition, Competitive Exclusion Theory, Animal Interactions, Food Webs, Predator Prey Relationships, Camouflage, Population Sampling, Abundance, Relative Abundance, Diversity, Mimicry, </a:t>
            </a:r>
            <a:r>
              <a:rPr lang="en-US" sz="1400" dirty="0" err="1">
                <a:solidFill>
                  <a:srgbClr val="FFFF99"/>
                </a:solidFill>
              </a:rPr>
              <a:t>Batesian</a:t>
            </a:r>
            <a:r>
              <a:rPr lang="en-US" sz="1400" dirty="0">
                <a:solidFill>
                  <a:srgbClr val="FFFF99"/>
                </a:solidFill>
              </a:rPr>
              <a:t> Mimicry, </a:t>
            </a:r>
            <a:r>
              <a:rPr lang="en-US" sz="1400" dirty="0" err="1">
                <a:solidFill>
                  <a:srgbClr val="FFFF99"/>
                </a:solidFill>
              </a:rPr>
              <a:t>Mullerian</a:t>
            </a:r>
            <a:r>
              <a:rPr lang="en-US" sz="1400" dirty="0">
                <a:solidFill>
                  <a:srgbClr val="FFFF99"/>
                </a:solidFill>
              </a:rPr>
              <a:t> Mimicry, Symbiosis, Parasitism, Mutualism, Commensalism, Plant and Animal Interactions, Coevolution, Animal Strategies to Eat Plants, Plant Defense Mechanisms, Exotic Species, Impacts of Invasive Exotic Species.  An entire mini unit of ecological succession is also included with homework, notes, field study </a:t>
            </a:r>
            <a:br>
              <a:rPr lang="en-US" sz="1400" dirty="0">
                <a:solidFill>
                  <a:srgbClr val="FFFF99"/>
                </a:solidFill>
              </a:rPr>
            </a:br>
            <a:r>
              <a:rPr lang="en-US" sz="1400" dirty="0">
                <a:solidFill>
                  <a:srgbClr val="FFFF99"/>
                </a:solidFill>
              </a:rPr>
              <a:t>project and PowerPoint review game</a:t>
            </a:r>
            <a:r>
              <a:rPr lang="en-US" sz="1400" dirty="0" smtClean="0">
                <a:solidFill>
                  <a:srgbClr val="FFFF99"/>
                </a:solidFill>
              </a:rPr>
              <a:t>.</a:t>
            </a:r>
          </a:p>
        </p:txBody>
      </p:sp>
      <p:sp>
        <p:nvSpPr>
          <p:cNvPr id="2" name="TextBox 1"/>
          <p:cNvSpPr txBox="1"/>
          <p:nvPr/>
        </p:nvSpPr>
        <p:spPr>
          <a:xfrm>
            <a:off x="5424055" y="3695057"/>
            <a:ext cx="2895600" cy="2062103"/>
          </a:xfrm>
          <a:prstGeom prst="rect">
            <a:avLst/>
          </a:prstGeom>
          <a:noFill/>
        </p:spPr>
        <p:txBody>
          <a:bodyPr wrap="square" rtlCol="0">
            <a:spAutoFit/>
          </a:bodyPr>
          <a:lstStyle/>
          <a:p>
            <a:pPr eaLnBrk="1" hangingPunct="1"/>
            <a:r>
              <a:rPr lang="en-US" sz="1400" dirty="0">
                <a:hlinkClick r:id="rId3"/>
              </a:rPr>
              <a:t>Ecology Interactions Unit on </a:t>
            </a:r>
            <a:r>
              <a:rPr lang="en-US" sz="1400" dirty="0" err="1">
                <a:hlinkClick r:id="rId3"/>
              </a:rPr>
              <a:t>TpT</a:t>
            </a:r>
            <a:endParaRPr lang="en-US" sz="1400" dirty="0"/>
          </a:p>
          <a:p>
            <a:pPr eaLnBrk="1" hangingPunct="1"/>
            <a:endParaRPr lang="en-US" sz="1400" dirty="0"/>
          </a:p>
          <a:p>
            <a:pPr eaLnBrk="1" hangingPunct="1"/>
            <a:r>
              <a:rPr lang="en-US" sz="1400" dirty="0"/>
              <a:t>Hundreds of PowerPoint samples, the bundled homework package, unit notes, and much more can be previewed at…</a:t>
            </a:r>
          </a:p>
          <a:p>
            <a:pPr eaLnBrk="1" hangingPunct="1"/>
            <a:r>
              <a:rPr lang="en-US" sz="1400" dirty="0">
                <a:hlinkClick r:id="rId4"/>
              </a:rPr>
              <a:t>Ecology Interactions Unit Preview Link</a:t>
            </a:r>
            <a:endParaRPr lang="en-US" sz="1400" dirty="0"/>
          </a:p>
          <a:p>
            <a:endParaRPr lang="en-US" sz="1600" dirty="0"/>
          </a:p>
        </p:txBody>
      </p:sp>
      <p:sp>
        <p:nvSpPr>
          <p:cNvPr id="3" name="TextBox 2"/>
          <p:cNvSpPr txBox="1"/>
          <p:nvPr/>
        </p:nvSpPr>
        <p:spPr>
          <a:xfrm>
            <a:off x="609600" y="3687901"/>
            <a:ext cx="4800600" cy="4450449"/>
          </a:xfrm>
          <a:prstGeom prst="rect">
            <a:avLst/>
          </a:prstGeom>
          <a:noFill/>
        </p:spPr>
        <p:txBody>
          <a:bodyPr wrap="square" rtlCol="0">
            <a:spAutoFit/>
          </a:bodyPr>
          <a:lstStyle/>
          <a:p>
            <a:pPr eaLnBrk="1" hangingPunct="1"/>
            <a:r>
              <a:rPr lang="en-US" sz="1200" dirty="0">
                <a:hlinkClick r:id="rId5"/>
              </a:rPr>
              <a:t>Ecology Levels of Organization Lesson Bundle</a:t>
            </a:r>
            <a:endParaRPr lang="en-US" sz="1200" dirty="0"/>
          </a:p>
          <a:p>
            <a:pPr eaLnBrk="1" hangingPunct="1"/>
            <a:r>
              <a:rPr lang="en-US" sz="1200" dirty="0">
                <a:hlinkClick r:id="rId6"/>
              </a:rPr>
              <a:t>Animal Habitats Lesson Bundle</a:t>
            </a:r>
            <a:endParaRPr lang="en-US" sz="1200" dirty="0"/>
          </a:p>
          <a:p>
            <a:pPr eaLnBrk="1" hangingPunct="1"/>
            <a:r>
              <a:rPr lang="en-US" sz="1200" dirty="0">
                <a:hlinkClick r:id="rId7"/>
              </a:rPr>
              <a:t>Food Webs, Predator and Prey Cycles Lesson Bundle</a:t>
            </a:r>
            <a:endParaRPr lang="en-US" sz="1200" dirty="0"/>
          </a:p>
          <a:p>
            <a:pPr eaLnBrk="1" hangingPunct="1"/>
            <a:r>
              <a:rPr lang="en-US" sz="1200" dirty="0">
                <a:hlinkClick r:id="rId8"/>
              </a:rPr>
              <a:t>Biodiversity and Population Sampling Lesson Bundle</a:t>
            </a:r>
            <a:endParaRPr lang="en-US" sz="1200" dirty="0"/>
          </a:p>
          <a:p>
            <a:pPr eaLnBrk="1" hangingPunct="1"/>
            <a:r>
              <a:rPr lang="en-US" sz="1200" dirty="0">
                <a:hlinkClick r:id="rId9"/>
              </a:rPr>
              <a:t>Animal Competition Lesson Bundle</a:t>
            </a:r>
            <a:endParaRPr lang="en-US" sz="1200" dirty="0"/>
          </a:p>
          <a:p>
            <a:pPr eaLnBrk="1" hangingPunct="1"/>
            <a:r>
              <a:rPr lang="en-US" sz="1200" dirty="0">
                <a:hlinkClick r:id="rId10"/>
              </a:rPr>
              <a:t>Animal Camouflage and Mimicry Lesson Bundle</a:t>
            </a:r>
            <a:endParaRPr lang="en-US" sz="1200" dirty="0"/>
          </a:p>
          <a:p>
            <a:pPr eaLnBrk="1" hangingPunct="1"/>
            <a:r>
              <a:rPr lang="en-US" sz="1200" dirty="0">
                <a:hlinkClick r:id="rId11"/>
              </a:rPr>
              <a:t>Ecology, Camouflage, Mimicry, Population Sampling Review Game</a:t>
            </a:r>
            <a:endParaRPr lang="en-US" sz="1200" dirty="0"/>
          </a:p>
          <a:p>
            <a:pPr eaLnBrk="1" hangingPunct="1"/>
            <a:r>
              <a:rPr lang="en-US" sz="1200" dirty="0">
                <a:hlinkClick r:id="rId12"/>
              </a:rPr>
              <a:t>Symbiosis Lesson Bundle</a:t>
            </a:r>
            <a:endParaRPr lang="en-US" sz="1200" dirty="0"/>
          </a:p>
          <a:p>
            <a:pPr eaLnBrk="1" hangingPunct="1"/>
            <a:r>
              <a:rPr lang="en-US" sz="1200" dirty="0">
                <a:hlinkClick r:id="rId13"/>
              </a:rPr>
              <a:t>Invasive Exotic Species Lesson Bundle</a:t>
            </a:r>
            <a:endParaRPr lang="en-US" sz="1200" dirty="0"/>
          </a:p>
          <a:p>
            <a:pPr eaLnBrk="1" hangingPunct="1"/>
            <a:r>
              <a:rPr lang="en-US" sz="1200" dirty="0">
                <a:hlinkClick r:id="rId14"/>
              </a:rPr>
              <a:t>Ecology Interactions Part III, IV Review Game, Symbiosis, Exotic Species</a:t>
            </a:r>
            <a:endParaRPr lang="en-US" sz="1200" dirty="0"/>
          </a:p>
          <a:p>
            <a:pPr eaLnBrk="1" hangingPunct="1"/>
            <a:r>
              <a:rPr lang="en-US" sz="1200" dirty="0">
                <a:hlinkClick r:id="rId15"/>
              </a:rPr>
              <a:t>Ecology Interactions Unit Crossword Puzzle</a:t>
            </a:r>
            <a:endParaRPr lang="en-US" sz="1200" dirty="0">
              <a:solidFill>
                <a:srgbClr val="FFFF99"/>
              </a:solidFill>
            </a:endParaRPr>
          </a:p>
          <a:p>
            <a:endParaRPr lang="en-US" dirty="0"/>
          </a:p>
        </p:txBody>
      </p:sp>
    </p:spTree>
    <p:extLst>
      <p:ext uri="{BB962C8B-B14F-4D97-AF65-F5344CB8AC3E}">
        <p14:creationId xmlns:p14="http://schemas.microsoft.com/office/powerpoint/2010/main" val="1475366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86137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3822700"/>
            <a:ext cx="8613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762000"/>
            <a:ext cx="8429625" cy="2819400"/>
          </a:xfrm>
          <a:prstGeom prst="rect">
            <a:avLst/>
          </a:prstGeom>
          <a:noFill/>
          <a:ln w="57150">
            <a:solidFill>
              <a:srgbClr val="CCCCFF"/>
            </a:solidFill>
            <a:miter lim="800000"/>
            <a:headEnd/>
            <a:tailEnd/>
          </a:ln>
          <a:extLst>
            <a:ext uri="{909E8E84-426E-40DD-AFC4-6F175D3DCCD1}">
              <a14:hiddenFill xmlns:a14="http://schemas.microsoft.com/office/drawing/2010/main">
                <a:solidFill>
                  <a:schemeClr val="accent1"/>
                </a:solidFill>
              </a14:hiddenFill>
            </a:ext>
          </a:extLst>
        </p:spPr>
      </p:pic>
      <p:pic>
        <p:nvPicPr>
          <p:cNvPr id="839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4648200"/>
            <a:ext cx="8429625" cy="1828800"/>
          </a:xfrm>
          <a:prstGeom prst="rect">
            <a:avLst/>
          </a:prstGeom>
          <a:noFill/>
          <a:ln w="57150">
            <a:solidFill>
              <a:srgbClr val="FFCC66"/>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980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6096000" cy="584775"/>
          </a:xfrm>
          <a:prstGeom prst="rect">
            <a:avLst/>
          </a:prstGeom>
          <a:noFill/>
        </p:spPr>
        <p:txBody>
          <a:bodyPr>
            <a:spAutoFit/>
          </a:bodyPr>
          <a:lstStyle/>
          <a:p>
            <a:pPr>
              <a:defRPr/>
            </a:pPr>
            <a:r>
              <a:rPr lang="en-US" sz="3200" b="1" dirty="0">
                <a:ln w="17780" cmpd="sng">
                  <a:solidFill>
                    <a:srgbClr val="FFFFFF"/>
                  </a:solidFill>
                  <a:prstDash val="solid"/>
                  <a:miter lim="800000"/>
                </a:ln>
                <a:solidFill>
                  <a:schemeClr val="accent1">
                    <a:lumMod val="60000"/>
                    <a:lumOff val="40000"/>
                  </a:schemeClr>
                </a:solidFill>
                <a:effectLst>
                  <a:outerShdw blurRad="50800" algn="tl" rotWithShape="0">
                    <a:srgbClr val="000000"/>
                  </a:outerShdw>
                </a:effectLst>
                <a:latin typeface="Arial" charset="0"/>
                <a:cs typeface="Arial" charset="0"/>
              </a:rPr>
              <a:t>NGSS Standards MS</a:t>
            </a:r>
            <a:endParaRPr lang="en-US" sz="3200" b="1" dirty="0">
              <a:ln w="17780" cmpd="sng">
                <a:solidFill>
                  <a:srgbClr val="FFFFFF"/>
                </a:solidFill>
                <a:prstDash val="solid"/>
                <a:miter lim="800000"/>
              </a:ln>
              <a:solidFill>
                <a:srgbClr val="FF00FF"/>
              </a:solidFill>
              <a:effectLst>
                <a:outerShdw blurRad="50800" algn="tl" rotWithShape="0">
                  <a:srgbClr val="000000"/>
                </a:outerShdw>
              </a:effectLst>
              <a:latin typeface="Arial" charset="0"/>
              <a:cs typeface="Arial" charset="0"/>
            </a:endParaRPr>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849313"/>
            <a:ext cx="8664575" cy="2667000"/>
          </a:xfrm>
          <a:prstGeom prst="rect">
            <a:avLst/>
          </a:prstGeom>
          <a:noFill/>
          <a:ln w="57150">
            <a:solidFill>
              <a:srgbClr val="2970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752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6248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709025" cy="3914775"/>
          </a:xfrm>
          <a:prstGeom prst="rect">
            <a:avLst/>
          </a:prstGeom>
          <a:noFill/>
          <a:ln w="38100">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591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68780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9775"/>
            <a:ext cx="8812212" cy="5934075"/>
          </a:xfrm>
          <a:prstGeom prst="rect">
            <a:avLst/>
          </a:prstGeom>
          <a:noFill/>
          <a:ln w="28575">
            <a:solidFill>
              <a:srgbClr val="FF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224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973763"/>
          </a:xfrm>
        </p:spPr>
        <p:txBody>
          <a:bodyPr/>
          <a:lstStyle/>
          <a:p>
            <a:r>
              <a:rPr lang="en-US" dirty="0" smtClean="0">
                <a:solidFill>
                  <a:srgbClr val="66FF99"/>
                </a:solidFill>
              </a:rPr>
              <a:t>“AYE” Advance Your Exploration ELA and Literacy Opportunity Worksheet</a:t>
            </a:r>
          </a:p>
          <a:p>
            <a:pPr lvl="1"/>
            <a:r>
              <a:rPr lang="en-US" dirty="0" smtClean="0"/>
              <a:t>Visit some of the many provided links or..</a:t>
            </a:r>
          </a:p>
          <a:p>
            <a:pPr lvl="1"/>
            <a:r>
              <a:rPr lang="en-US" dirty="0" smtClean="0"/>
              <a:t>Articles can be found at (w/ membership to NABT and NSTA)</a:t>
            </a:r>
            <a:endParaRPr lang="en-US" dirty="0" smtClean="0">
              <a:hlinkClick r:id=""/>
            </a:endParaRPr>
          </a:p>
          <a:p>
            <a:pPr lvl="2"/>
            <a:r>
              <a:rPr lang="en-US" dirty="0" smtClean="0">
                <a:hlinkClick r:id=""/>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686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533400" y="3580388"/>
            <a:ext cx="3886200" cy="1371600"/>
          </a:xfrm>
          <a:prstGeom prst="roundRect">
            <a:avLst/>
          </a:prstGeom>
          <a:solidFill>
            <a:schemeClr val="bg1">
              <a:lumMod val="95000"/>
              <a:lumOff val="5000"/>
            </a:scheme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609600" y="3611561"/>
            <a:ext cx="3810000" cy="1323439"/>
          </a:xfrm>
          <a:prstGeom prst="rect">
            <a:avLst/>
          </a:prstGeom>
        </p:spPr>
        <p:txBody>
          <a:bodyPr wrap="square">
            <a:spAutoFit/>
          </a:bodyPr>
          <a:lstStyle/>
          <a:p>
            <a:pPr>
              <a:buNone/>
            </a:pPr>
            <a:r>
              <a:rPr lang="en-US" sz="2000" dirty="0"/>
              <a:t>Please visit at least one of the “learn more” educational links provided in this unit and complete this worksheet</a:t>
            </a:r>
          </a:p>
        </p:txBody>
      </p:sp>
    </p:spTree>
    <p:extLst>
      <p:ext uri="{BB962C8B-B14F-4D97-AF65-F5344CB8AC3E}">
        <p14:creationId xmlns:p14="http://schemas.microsoft.com/office/powerpoint/2010/main" val="12378538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9840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41718781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a:xfrm>
            <a:off x="152400" y="76200"/>
            <a:ext cx="8839200" cy="6049963"/>
          </a:xfrm>
        </p:spPr>
        <p:txBody>
          <a:bodyPr/>
          <a:lstStyle/>
          <a:p>
            <a:pPr eaLnBrk="1" hangingPunct="1"/>
            <a:r>
              <a:rPr lang="en-US" dirty="0" smtClean="0">
                <a:solidFill>
                  <a:srgbClr val="FFCC99"/>
                </a:solidFill>
              </a:rPr>
              <a:t>Please open the welcome / guide document on each unit preview.  </a:t>
            </a:r>
          </a:p>
          <a:p>
            <a:pPr lvl="1" eaLnBrk="1" hangingPunct="1"/>
            <a:r>
              <a:rPr lang="en-US" dirty="0" smtClean="0">
                <a:solidFill>
                  <a:srgbClr val="99FFCC"/>
                </a:solidFill>
              </a:rPr>
              <a:t>This document will describe how to utilize these resources in your classroom and provide some curriculum possibilities.</a:t>
            </a:r>
          </a:p>
        </p:txBody>
      </p:sp>
      <p:pic>
        <p:nvPicPr>
          <p:cNvPr id="30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2586038"/>
            <a:ext cx="2143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2581275"/>
            <a:ext cx="2135187"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590800"/>
            <a:ext cx="2141538"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888" y="2582863"/>
            <a:ext cx="21367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469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a:xfrm>
            <a:off x="152400" y="228600"/>
            <a:ext cx="8763000" cy="5897563"/>
          </a:xfrm>
        </p:spPr>
        <p:txBody>
          <a:bodyPr/>
          <a:lstStyle/>
          <a:p>
            <a:r>
              <a:rPr lang="en-US" dirty="0" smtClean="0">
                <a:solidFill>
                  <a:srgbClr val="FFCC99"/>
                </a:solidFill>
              </a:rPr>
              <a:t>This was a very brief tour.  Please visit the links below to learn more and download detailed previews of the curriculum.</a:t>
            </a:r>
          </a:p>
          <a:p>
            <a:pPr lvl="1"/>
            <a:r>
              <a:rPr lang="en-US" dirty="0" smtClean="0">
                <a:solidFill>
                  <a:srgbClr val="9999FF"/>
                </a:solidFill>
              </a:rPr>
              <a:t>These units take me an extremely busy four years to complete with my middle level students.</a:t>
            </a:r>
          </a:p>
        </p:txBody>
      </p:sp>
      <p:graphicFrame>
        <p:nvGraphicFramePr>
          <p:cNvPr id="5" name="Table 4"/>
          <p:cNvGraphicFramePr>
            <a:graphicFrameLocks noGrp="1"/>
          </p:cNvGraphicFramePr>
          <p:nvPr>
            <p:extLst>
              <p:ext uri="{D42A27DB-BD31-4B8C-83A1-F6EECF244321}">
                <p14:modId xmlns:p14="http://schemas.microsoft.com/office/powerpoint/2010/main" val="1865878843"/>
              </p:ext>
            </p:extLst>
          </p:nvPr>
        </p:nvGraphicFramePr>
        <p:xfrm>
          <a:off x="228600" y="2971800"/>
          <a:ext cx="8763000" cy="2747970"/>
        </p:xfrm>
        <a:graphic>
          <a:graphicData uri="http://schemas.openxmlformats.org/drawingml/2006/table">
            <a:tbl>
              <a:tblPr firstRow="1" bandRow="1">
                <a:tableStyleId>{5C22544A-7EE6-4342-B048-85BDC9FD1C3A}</a:tableStyleId>
              </a:tblPr>
              <a:tblGrid>
                <a:gridCol w="3886200"/>
                <a:gridCol w="4876800"/>
              </a:tblGrid>
              <a:tr h="370710">
                <a:tc>
                  <a:txBody>
                    <a:bodyPr/>
                    <a:lstStyle/>
                    <a:p>
                      <a:r>
                        <a:rPr lang="en-US" sz="1800" dirty="0" smtClean="0"/>
                        <a:t>Earth Science Unit</a:t>
                      </a:r>
                      <a:r>
                        <a:rPr lang="en-US" sz="1800" baseline="0" dirty="0" smtClean="0"/>
                        <a:t> Previews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Geology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Astronomy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Weather and Climate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Weathering, Soil Science, Ice Ages, Glaciers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Water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Rivers, Lakes, and Water Quality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309277"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	= Easier 		          = More Difficult                             = Most Difficult</a:t>
            </a:r>
          </a:p>
        </p:txBody>
      </p:sp>
      <p:sp>
        <p:nvSpPr>
          <p:cNvPr id="309278" name="TextBox 2"/>
          <p:cNvSpPr txBox="1">
            <a:spLocks noChangeArrowheads="1"/>
          </p:cNvSpPr>
          <p:nvPr/>
        </p:nvSpPr>
        <p:spPr bwMode="auto">
          <a:xfrm>
            <a:off x="228600" y="6248400"/>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(5</a:t>
            </a:r>
            <a:r>
              <a:rPr lang="en-US" sz="1800" baseline="30000" dirty="0"/>
              <a:t>th</a:t>
            </a:r>
            <a:r>
              <a:rPr lang="en-US" sz="1800" dirty="0"/>
              <a:t> – 7</a:t>
            </a:r>
            <a:r>
              <a:rPr lang="en-US" sz="1800" baseline="30000" dirty="0"/>
              <a:t>th</a:t>
            </a:r>
            <a:r>
              <a:rPr lang="en-US" sz="1800" dirty="0"/>
              <a:t> grade) 	                      (6</a:t>
            </a:r>
            <a:r>
              <a:rPr lang="en-US" sz="1800" baseline="30000" dirty="0"/>
              <a:t>th</a:t>
            </a:r>
            <a:r>
              <a:rPr lang="en-US" sz="1800" dirty="0"/>
              <a:t> – 8</a:t>
            </a:r>
            <a:r>
              <a:rPr lang="en-US" sz="1800" baseline="30000" dirty="0"/>
              <a:t>th</a:t>
            </a:r>
            <a:r>
              <a:rPr lang="en-US" sz="1800" dirty="0"/>
              <a:t> grade)                            (8</a:t>
            </a:r>
            <a:r>
              <a:rPr lang="en-US" sz="1800" baseline="30000" dirty="0"/>
              <a:t>th</a:t>
            </a:r>
            <a:r>
              <a:rPr lang="en-US" sz="1800" dirty="0"/>
              <a:t> – 10</a:t>
            </a:r>
            <a:r>
              <a:rPr lang="en-US" sz="1800" baseline="30000" dirty="0"/>
              <a:t>th</a:t>
            </a:r>
            <a:r>
              <a:rPr lang="en-US" sz="1800" dirty="0"/>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34163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79838" y="49831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79838" y="5353050"/>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75075" y="3835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79838" y="4191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86188" y="46101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94125" y="4610100"/>
            <a:ext cx="277813" cy="25876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1480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789088"/>
              </p:ext>
            </p:extLst>
          </p:nvPr>
        </p:nvGraphicFramePr>
        <p:xfrm>
          <a:off x="152400" y="152400"/>
          <a:ext cx="8763000" cy="19304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a:t>
                      </a:r>
                      <a:r>
                        <a:rPr lang="en-US" baseline="0" dirty="0" smtClean="0"/>
                        <a:t> Previews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Laws of Motion and Simple Machines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 Preview</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Preview Link</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52877797"/>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a:t>
                      </a:r>
                      <a:r>
                        <a:rPr lang="en-US" sz="1800" baseline="0" dirty="0" smtClean="0"/>
                        <a:t> Previews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and Health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Infectious Diseases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84" y="46847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44048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hlinkClick r:id="rId3"/>
              </a:rPr>
              <a:t>Physical Science Curriculum Link</a:t>
            </a:r>
            <a:endParaRPr lang="en-US" sz="1800"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5"/>
              </a:rPr>
              <a:t>Life Science Curriculum Link</a:t>
            </a:r>
            <a:endParaRPr lang="en-US" sz="1800"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7"/>
              </a:rPr>
              <a:t>Earth Science Curriculum Link</a:t>
            </a:r>
            <a:endParaRPr lang="en-US" sz="1800"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896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Life Science Curriculum Link</a:t>
            </a:r>
            <a:endParaRPr lang="en-US" sz="1800" dirty="0"/>
          </a:p>
          <a:p>
            <a:endParaRPr lang="en-US" dirty="0"/>
          </a:p>
        </p:txBody>
      </p:sp>
      <p:sp>
        <p:nvSpPr>
          <p:cNvPr id="12" name="TextBox 11"/>
          <p:cNvSpPr txBox="1"/>
          <p:nvPr/>
        </p:nvSpPr>
        <p:spPr>
          <a:xfrm>
            <a:off x="4495799" y="3124200"/>
            <a:ext cx="4287983" cy="4493538"/>
          </a:xfrm>
          <a:prstGeom prst="rect">
            <a:avLst/>
          </a:prstGeom>
          <a:noFill/>
        </p:spPr>
        <p:txBody>
          <a:bodyPr wrap="square" rtlCol="0">
            <a:spAutoFit/>
          </a:bodyPr>
          <a:lstStyle/>
          <a:p>
            <a:r>
              <a:rPr lang="en-US" sz="1800" dirty="0" smtClean="0">
                <a:solidFill>
                  <a:srgbClr val="99FFCC"/>
                </a:solidFill>
              </a:rPr>
              <a:t>Cellular Biology Unit</a:t>
            </a:r>
          </a:p>
          <a:p>
            <a:pPr eaLnBrk="1" hangingPunct="1"/>
            <a:r>
              <a:rPr lang="en-US" sz="1200" dirty="0">
                <a:hlinkClick r:id="rId3"/>
              </a:rPr>
              <a:t>Introduction to Cells, Cell History, Cheek and Onion Cell Lab, Cell </a:t>
            </a:r>
          </a:p>
          <a:p>
            <a:pPr eaLnBrk="1" hangingPunct="1"/>
            <a:r>
              <a:rPr lang="en-US" sz="1200" dirty="0">
                <a:hlinkClick r:id="rId3"/>
              </a:rPr>
              <a:t>Theory Lesson Bundle</a:t>
            </a:r>
            <a:endParaRPr lang="en-US" sz="1200" dirty="0"/>
          </a:p>
          <a:p>
            <a:pPr eaLnBrk="1" hangingPunct="1"/>
            <a:r>
              <a:rPr lang="en-US" sz="1200" dirty="0">
                <a:hlinkClick r:id="rId4"/>
              </a:rPr>
              <a:t>Cell Review Game</a:t>
            </a:r>
            <a:endParaRPr lang="en-US" sz="1200" dirty="0"/>
          </a:p>
          <a:p>
            <a:pPr eaLnBrk="1" hangingPunct="1"/>
            <a:r>
              <a:rPr lang="fr-FR" sz="1200" dirty="0" err="1">
                <a:hlinkClick r:id="rId5"/>
              </a:rPr>
              <a:t>Cell</a:t>
            </a:r>
            <a:r>
              <a:rPr lang="fr-FR" sz="1200" dirty="0">
                <a:hlinkClick r:id="rId5"/>
              </a:rPr>
              <a:t> Transport </a:t>
            </a:r>
            <a:r>
              <a:rPr lang="fr-FR" sz="1200" dirty="0" err="1">
                <a:hlinkClick r:id="rId5"/>
              </a:rPr>
              <a:t>Lesson</a:t>
            </a:r>
            <a:r>
              <a:rPr lang="fr-FR" sz="1200" dirty="0">
                <a:hlinkClick r:id="rId5"/>
              </a:rPr>
              <a:t> Bundle, </a:t>
            </a:r>
            <a:r>
              <a:rPr lang="fr-FR" sz="1200" dirty="0" err="1">
                <a:hlinkClick r:id="rId5"/>
              </a:rPr>
              <a:t>Osmosis</a:t>
            </a:r>
            <a:r>
              <a:rPr lang="fr-FR" sz="1200" dirty="0">
                <a:hlinkClick r:id="rId5"/>
              </a:rPr>
              <a:t>, Diffusion, Active Transport</a:t>
            </a:r>
            <a:endParaRPr lang="fr-FR" sz="1200" dirty="0"/>
          </a:p>
          <a:p>
            <a:pPr eaLnBrk="1" hangingPunct="1"/>
            <a:r>
              <a:rPr lang="en-US" sz="1200" dirty="0">
                <a:hlinkClick r:id="rId6"/>
              </a:rPr>
              <a:t>Cell Transport Review Game</a:t>
            </a:r>
            <a:endParaRPr lang="en-US" sz="1200" dirty="0"/>
          </a:p>
          <a:p>
            <a:pPr eaLnBrk="1" hangingPunct="1"/>
            <a:r>
              <a:rPr lang="en-US" sz="1200" dirty="0">
                <a:hlinkClick r:id="rId7"/>
              </a:rPr>
              <a:t>Characteristics of Life Lesson</a:t>
            </a:r>
            <a:endParaRPr lang="en-US" sz="1200" dirty="0"/>
          </a:p>
          <a:p>
            <a:pPr eaLnBrk="1" hangingPunct="1"/>
            <a:r>
              <a:rPr lang="en-US" sz="1200" dirty="0">
                <a:hlinkClick r:id="rId8"/>
              </a:rPr>
              <a:t>Cellular Organelles Lesson Bundle</a:t>
            </a:r>
            <a:endParaRPr lang="en-US" sz="1200" dirty="0"/>
          </a:p>
          <a:p>
            <a:pPr eaLnBrk="1" hangingPunct="1"/>
            <a:r>
              <a:rPr lang="en-US" sz="1200" dirty="0">
                <a:hlinkClick r:id="rId9"/>
              </a:rPr>
              <a:t>Cellular Organelles Visual Quiz</a:t>
            </a:r>
            <a:endParaRPr lang="en-US" sz="1200" dirty="0"/>
          </a:p>
          <a:p>
            <a:pPr eaLnBrk="1" hangingPunct="1"/>
            <a:r>
              <a:rPr lang="en-US" sz="1200" dirty="0">
                <a:hlinkClick r:id="rId10"/>
              </a:rPr>
              <a:t>Cellular Organelles Review Game</a:t>
            </a:r>
            <a:endParaRPr lang="en-US" sz="1200" dirty="0"/>
          </a:p>
          <a:p>
            <a:pPr eaLnBrk="1" hangingPunct="1"/>
            <a:r>
              <a:rPr lang="en-US" sz="1200" dirty="0">
                <a:hlinkClick r:id="rId11"/>
              </a:rPr>
              <a:t>Cell Unit Crossword Puzzle</a:t>
            </a:r>
            <a:endParaRPr lang="en-US" sz="1200" dirty="0"/>
          </a:p>
          <a:p>
            <a:pPr eaLnBrk="1" hangingPunct="1"/>
            <a:r>
              <a:rPr lang="en-US" sz="1200" dirty="0">
                <a:hlinkClick r:id="rId12"/>
              </a:rPr>
              <a:t>Cell Unit Flash Cards</a:t>
            </a:r>
            <a:endParaRPr lang="en-US" sz="1200" dirty="0"/>
          </a:p>
          <a:p>
            <a:pPr eaLnBrk="1" hangingPunct="1"/>
            <a:r>
              <a:rPr lang="en-US" sz="1200" dirty="0">
                <a:hlinkClick r:id="rId13"/>
              </a:rPr>
              <a:t>Cellular Biology Unit Preview, Homework Bundle, Unit Notes, more</a:t>
            </a:r>
            <a:endParaRPr lang="en-US" sz="1200" dirty="0">
              <a:solidFill>
                <a:srgbClr val="FFFF99"/>
              </a:solidFill>
            </a:endParaRPr>
          </a:p>
          <a:p>
            <a:endParaRPr lang="en-US" dirty="0"/>
          </a:p>
        </p:txBody>
      </p:sp>
      <p:sp>
        <p:nvSpPr>
          <p:cNvPr id="14" name="TextBox 13"/>
          <p:cNvSpPr txBox="1"/>
          <p:nvPr/>
        </p:nvSpPr>
        <p:spPr>
          <a:xfrm>
            <a:off x="4191000" y="783265"/>
            <a:ext cx="4010891" cy="2031325"/>
          </a:xfrm>
          <a:prstGeom prst="rect">
            <a:avLst/>
          </a:prstGeom>
          <a:noFill/>
        </p:spPr>
        <p:txBody>
          <a:bodyPr wrap="square" rtlCol="0">
            <a:spAutoFit/>
          </a:bodyPr>
          <a:lstStyle/>
          <a:p>
            <a:r>
              <a:rPr lang="en-US" sz="1800" dirty="0" smtClean="0">
                <a:solidFill>
                  <a:srgbClr val="99FFCC"/>
                </a:solidFill>
              </a:rPr>
              <a:t>DNA and Genetics Unit</a:t>
            </a:r>
          </a:p>
          <a:p>
            <a:r>
              <a:rPr lang="en-US" sz="1200" dirty="0">
                <a:hlinkClick r:id="rId14"/>
              </a:rPr>
              <a:t>DNA Lesson Bundle</a:t>
            </a:r>
            <a:endParaRPr lang="en-US" sz="1200" dirty="0"/>
          </a:p>
          <a:p>
            <a:r>
              <a:rPr lang="en-US" sz="1200" dirty="0">
                <a:hlinkClick r:id="rId15"/>
              </a:rPr>
              <a:t>DNA Lesson Review Game</a:t>
            </a:r>
            <a:endParaRPr lang="en-US" sz="1200" dirty="0"/>
          </a:p>
          <a:p>
            <a:r>
              <a:rPr lang="en-US" sz="1200" dirty="0">
                <a:hlinkClick r:id="rId16"/>
              </a:rPr>
              <a:t>DNA Crossword Puzzle</a:t>
            </a:r>
            <a:endParaRPr lang="en-US" sz="1200" dirty="0"/>
          </a:p>
          <a:p>
            <a:r>
              <a:rPr lang="en-US" sz="1200" dirty="0">
                <a:hlinkClick r:id="rId17"/>
              </a:rPr>
              <a:t>Cell Division, Mitosis and Meiosis Lesson Bundle</a:t>
            </a:r>
            <a:endParaRPr lang="en-US" sz="1200" dirty="0"/>
          </a:p>
          <a:p>
            <a:r>
              <a:rPr lang="en-US" sz="1200" dirty="0">
                <a:hlinkClick r:id="rId18"/>
              </a:rPr>
              <a:t>Cell Division Review Game</a:t>
            </a:r>
            <a:endParaRPr lang="en-US" sz="1200" dirty="0"/>
          </a:p>
          <a:p>
            <a:r>
              <a:rPr lang="en-US" sz="1200" dirty="0">
                <a:hlinkClick r:id="rId19"/>
              </a:rPr>
              <a:t>Mitosis and Meiosis Crossword Puzzle</a:t>
            </a:r>
            <a:endParaRPr lang="en-US" sz="1200" dirty="0"/>
          </a:p>
          <a:p>
            <a:r>
              <a:rPr lang="en-US" sz="1200" dirty="0">
                <a:hlinkClick r:id="rId20"/>
              </a:rPr>
              <a:t>Genetics Lesson Bundle</a:t>
            </a:r>
            <a:endParaRPr lang="en-US" sz="1200" dirty="0"/>
          </a:p>
          <a:p>
            <a:r>
              <a:rPr lang="en-US" sz="1200" dirty="0">
                <a:hlinkClick r:id="rId21"/>
              </a:rPr>
              <a:t>DNA and Genetics Crossword Puzzle</a:t>
            </a:r>
            <a:endParaRPr lang="en-US" sz="1200" dirty="0"/>
          </a:p>
          <a:p>
            <a:r>
              <a:rPr lang="en-US" sz="1200" dirty="0">
                <a:hlinkClick r:id="rId22"/>
              </a:rPr>
              <a:t>Genetics Review </a:t>
            </a:r>
            <a:r>
              <a:rPr lang="en-US" sz="1200" dirty="0" smtClean="0">
                <a:hlinkClick r:id="rId22"/>
              </a:rPr>
              <a:t>Game</a:t>
            </a:r>
            <a:endParaRPr lang="en-US" sz="1200" dirty="0"/>
          </a:p>
        </p:txBody>
      </p:sp>
      <p:sp>
        <p:nvSpPr>
          <p:cNvPr id="15" name="TextBox 14"/>
          <p:cNvSpPr txBox="1"/>
          <p:nvPr/>
        </p:nvSpPr>
        <p:spPr>
          <a:xfrm>
            <a:off x="294408" y="762000"/>
            <a:ext cx="4201391" cy="6217087"/>
          </a:xfrm>
          <a:prstGeom prst="rect">
            <a:avLst/>
          </a:prstGeom>
          <a:noFill/>
        </p:spPr>
        <p:txBody>
          <a:bodyPr wrap="square" rtlCol="0">
            <a:spAutoFit/>
          </a:bodyPr>
          <a:lstStyle/>
          <a:p>
            <a:r>
              <a:rPr lang="en-US" sz="1800" dirty="0" smtClean="0">
                <a:solidFill>
                  <a:srgbClr val="99FFCC"/>
                </a:solidFill>
              </a:rPr>
              <a:t>Human Body Systems and Health Topics Unit</a:t>
            </a:r>
          </a:p>
          <a:p>
            <a:r>
              <a:rPr lang="en-US" sz="1200" dirty="0">
                <a:hlinkClick r:id="rId23"/>
              </a:rPr>
              <a:t>Anatomy Intro, Levels of Biological Organization Lesson Bundle</a:t>
            </a:r>
            <a:endParaRPr lang="en-US" sz="1200" dirty="0"/>
          </a:p>
          <a:p>
            <a:r>
              <a:rPr lang="en-US" sz="1200" dirty="0">
                <a:hlinkClick r:id="rId24"/>
              </a:rPr>
              <a:t>Skeletal System Lesson Bundle</a:t>
            </a:r>
            <a:endParaRPr lang="en-US" sz="1200" dirty="0"/>
          </a:p>
          <a:p>
            <a:r>
              <a:rPr lang="en-US" sz="1200" dirty="0">
                <a:hlinkClick r:id="rId25"/>
              </a:rPr>
              <a:t>Muscular System Lesson Bundle</a:t>
            </a:r>
            <a:endParaRPr lang="en-US" sz="1200" dirty="0"/>
          </a:p>
          <a:p>
            <a:r>
              <a:rPr lang="en-US" sz="1200" dirty="0">
                <a:hlinkClick r:id="rId26"/>
              </a:rPr>
              <a:t>Anatomy Intro, Skeletal, Muscular System Review Game</a:t>
            </a:r>
            <a:endParaRPr lang="en-US" sz="1200" dirty="0"/>
          </a:p>
          <a:p>
            <a:r>
              <a:rPr lang="en-US" sz="1200" dirty="0">
                <a:hlinkClick r:id="rId27"/>
              </a:rPr>
              <a:t>Healthy Eating, Molecules of Life Lesson Bundle</a:t>
            </a:r>
            <a:endParaRPr lang="en-US" sz="1200" dirty="0"/>
          </a:p>
          <a:p>
            <a:r>
              <a:rPr lang="en-US" sz="1200" dirty="0">
                <a:hlinkClick r:id="rId28"/>
              </a:rPr>
              <a:t>Obesity, Dangers of Fast Food, Eating Disorders</a:t>
            </a:r>
            <a:endParaRPr lang="en-US" sz="1200" dirty="0"/>
          </a:p>
          <a:p>
            <a:r>
              <a:rPr lang="en-US" sz="1200" dirty="0">
                <a:hlinkClick r:id="rId29"/>
              </a:rPr>
              <a:t>Healthy Eating and Living Review Game</a:t>
            </a:r>
            <a:endParaRPr lang="en-US" sz="1200" dirty="0"/>
          </a:p>
          <a:p>
            <a:r>
              <a:rPr lang="en-US" sz="1200" dirty="0">
                <a:hlinkClick r:id="rId30"/>
              </a:rPr>
              <a:t>Eating Disorders, Anabolic Steroids</a:t>
            </a:r>
            <a:endParaRPr lang="en-US" sz="1200" dirty="0"/>
          </a:p>
          <a:p>
            <a:r>
              <a:rPr lang="en-US" sz="1200" dirty="0">
                <a:hlinkClick r:id="rId31"/>
              </a:rPr>
              <a:t>Digestive System Lesson Bundle</a:t>
            </a:r>
            <a:endParaRPr lang="en-US" sz="1200" dirty="0"/>
          </a:p>
          <a:p>
            <a:r>
              <a:rPr lang="en-US" sz="1200" dirty="0">
                <a:hlinkClick r:id="rId32"/>
              </a:rPr>
              <a:t>Circulatory System and Respiratory System Lesson Bundle</a:t>
            </a:r>
            <a:endParaRPr lang="en-US" sz="1200" dirty="0"/>
          </a:p>
          <a:p>
            <a:r>
              <a:rPr lang="en-US" sz="1200" dirty="0">
                <a:hlinkClick r:id="rId33"/>
              </a:rPr>
              <a:t>Anti-Tobacco, Dangers of Smoking Lesson Bundle</a:t>
            </a:r>
            <a:endParaRPr lang="en-US" sz="1200" dirty="0"/>
          </a:p>
          <a:p>
            <a:r>
              <a:rPr lang="en-US" sz="1200" dirty="0">
                <a:hlinkClick r:id="rId34"/>
              </a:rPr>
              <a:t>Circulatory and Respiratory System Review </a:t>
            </a:r>
            <a:r>
              <a:rPr lang="en-US" sz="1200" dirty="0" smtClean="0">
                <a:hlinkClick r:id="rId34"/>
              </a:rPr>
              <a:t>Game</a:t>
            </a:r>
            <a:endParaRPr lang="en-US" sz="1200" dirty="0" smtClean="0"/>
          </a:p>
          <a:p>
            <a:r>
              <a:rPr lang="en-US" sz="1200" dirty="0">
                <a:hlinkClick r:id="rId35"/>
              </a:rPr>
              <a:t>Excretory System Lesson Bundle</a:t>
            </a:r>
            <a:endParaRPr lang="en-US" sz="1200" dirty="0"/>
          </a:p>
          <a:p>
            <a:r>
              <a:rPr lang="en-US" sz="1200" dirty="0">
                <a:hlinkClick r:id="rId36"/>
              </a:rPr>
              <a:t>Nervous System Lesson Bundle</a:t>
            </a:r>
            <a:endParaRPr lang="en-US" sz="1200" dirty="0"/>
          </a:p>
          <a:p>
            <a:r>
              <a:rPr lang="en-US" sz="1200" dirty="0">
                <a:hlinkClick r:id="rId37"/>
              </a:rPr>
              <a:t>Nervous System Review Game</a:t>
            </a:r>
            <a:endParaRPr lang="en-US" sz="1200" dirty="0"/>
          </a:p>
          <a:p>
            <a:r>
              <a:rPr lang="en-US" sz="1200" dirty="0">
                <a:hlinkClick r:id="rId38"/>
              </a:rPr>
              <a:t>Endocrine System Lesson Bundle, Puberty, Hormones</a:t>
            </a:r>
            <a:endParaRPr lang="en-US" sz="1200" dirty="0"/>
          </a:p>
          <a:p>
            <a:r>
              <a:rPr lang="en-US" sz="1200" dirty="0">
                <a:hlinkClick r:id="rId39"/>
              </a:rPr>
              <a:t>Human Reproductive Lesson Bundle, Fertilization</a:t>
            </a:r>
            <a:endParaRPr lang="en-US" sz="1200" dirty="0"/>
          </a:p>
          <a:p>
            <a:r>
              <a:rPr lang="en-US" sz="1200" dirty="0">
                <a:hlinkClick r:id="rId40"/>
              </a:rPr>
              <a:t>Endocrine and Reproductive System Review Game </a:t>
            </a:r>
            <a:endParaRPr lang="en-US" sz="1200" dirty="0"/>
          </a:p>
          <a:p>
            <a:r>
              <a:rPr lang="en-US" sz="1200" dirty="0">
                <a:hlinkClick r:id="rId41"/>
              </a:rPr>
              <a:t>Immune System, HIV, AIDS, STD's Lesson Bundle</a:t>
            </a:r>
            <a:endParaRPr lang="en-US" sz="1200" dirty="0"/>
          </a:p>
          <a:p>
            <a:r>
              <a:rPr lang="en-US" sz="1200" dirty="0">
                <a:hlinkClick r:id="rId42"/>
              </a:rPr>
              <a:t>Immune System, HIV, AIDS, STD's Review Game</a:t>
            </a:r>
            <a:endParaRPr lang="en-US" sz="1200" dirty="0"/>
          </a:p>
          <a:p>
            <a:r>
              <a:rPr lang="en-US" sz="1200" dirty="0">
                <a:hlinkClick r:id="rId43"/>
              </a:rPr>
              <a:t>Anatomy Crossword Puzzle</a:t>
            </a:r>
            <a:endParaRPr lang="en-US" sz="1200" dirty="0"/>
          </a:p>
          <a:p>
            <a:endParaRPr lang="en-US" sz="1000" dirty="0"/>
          </a:p>
          <a:p>
            <a:endParaRPr lang="en-US" dirty="0"/>
          </a:p>
        </p:txBody>
      </p:sp>
      <p:pic>
        <p:nvPicPr>
          <p:cNvPr id="16" name="Picture 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1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3069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2"/>
              </a:rPr>
              <a:t>Life Science Curriculum Link</a:t>
            </a:r>
            <a:endParaRPr lang="en-US" sz="1800" dirty="0"/>
          </a:p>
          <a:p>
            <a:endParaRPr lang="en-US" sz="1800" dirty="0"/>
          </a:p>
        </p:txBody>
      </p:sp>
      <p:sp>
        <p:nvSpPr>
          <p:cNvPr id="13" name="TextBox 12"/>
          <p:cNvSpPr txBox="1"/>
          <p:nvPr/>
        </p:nvSpPr>
        <p:spPr>
          <a:xfrm>
            <a:off x="342898" y="775855"/>
            <a:ext cx="3009902" cy="3213187"/>
          </a:xfrm>
          <a:prstGeom prst="rect">
            <a:avLst/>
          </a:prstGeom>
          <a:noFill/>
        </p:spPr>
        <p:txBody>
          <a:bodyPr wrap="square" rtlCol="0">
            <a:spAutoFit/>
          </a:bodyPr>
          <a:lstStyle/>
          <a:p>
            <a:r>
              <a:rPr lang="en-US" sz="1800" dirty="0" smtClean="0">
                <a:solidFill>
                  <a:srgbClr val="99FFCC"/>
                </a:solidFill>
              </a:rPr>
              <a:t>Infectious Diseases Unit</a:t>
            </a:r>
          </a:p>
          <a:p>
            <a:pPr eaLnBrk="1" hangingPunct="1"/>
            <a:r>
              <a:rPr lang="en-US" sz="1200" dirty="0">
                <a:hlinkClick r:id="rId3"/>
              </a:rPr>
              <a:t>Infectious Diseases Unit Intro and Virus Lesson Bundle</a:t>
            </a:r>
            <a:endParaRPr lang="en-US" sz="1200" dirty="0"/>
          </a:p>
          <a:p>
            <a:pPr eaLnBrk="1" hangingPunct="1"/>
            <a:r>
              <a:rPr lang="en-US" sz="1200" dirty="0">
                <a:hlinkClick r:id="rId4"/>
              </a:rPr>
              <a:t>Virus Lesson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7"/>
              </a:rPr>
              <a:t>Parasites Lesson Bundle</a:t>
            </a:r>
            <a:endParaRPr lang="en-US" sz="1200" dirty="0"/>
          </a:p>
          <a:p>
            <a:pPr eaLnBrk="1" hangingPunct="1"/>
            <a:r>
              <a:rPr lang="en-US" sz="1200" dirty="0">
                <a:hlinkClick r:id="rId8"/>
              </a:rPr>
              <a:t>Immune System, HIV, AIDS, STD's Lesson Bundle</a:t>
            </a:r>
            <a:endParaRPr lang="en-US" sz="1200" dirty="0"/>
          </a:p>
          <a:p>
            <a:pPr eaLnBrk="1" hangingPunct="1"/>
            <a:r>
              <a:rPr lang="en-US" sz="1200" dirty="0">
                <a:hlinkClick r:id="rId9"/>
              </a:rPr>
              <a:t>Infectious Diseases Unit Crossword Puzzle</a:t>
            </a:r>
            <a:endParaRPr lang="en-US" sz="1200" dirty="0"/>
          </a:p>
          <a:p>
            <a:pPr eaLnBrk="1" hangingPunct="1"/>
            <a:r>
              <a:rPr lang="en-US" sz="1200" dirty="0">
                <a:hlinkClick r:id="rId10"/>
              </a:rPr>
              <a:t>Immune System, HIV, AIDS, STD's Review Game</a:t>
            </a:r>
            <a:endParaRPr lang="en-US" sz="1200" dirty="0"/>
          </a:p>
          <a:p>
            <a:endParaRPr lang="en-US" sz="1800" dirty="0"/>
          </a:p>
        </p:txBody>
      </p:sp>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55303" y="3638177"/>
            <a:ext cx="4533902" cy="3323987"/>
          </a:xfrm>
          <a:prstGeom prst="rect">
            <a:avLst/>
          </a:prstGeom>
          <a:noFill/>
        </p:spPr>
        <p:txBody>
          <a:bodyPr wrap="square" rtlCol="0">
            <a:spAutoFit/>
          </a:bodyPr>
          <a:lstStyle/>
          <a:p>
            <a:r>
              <a:rPr lang="en-US" sz="1800" dirty="0" smtClean="0">
                <a:solidFill>
                  <a:srgbClr val="99FFCC"/>
                </a:solidFill>
              </a:rPr>
              <a:t>Taxonomy and Classification Unit</a:t>
            </a:r>
          </a:p>
          <a:p>
            <a:pPr eaLnBrk="1" hangingPunct="1"/>
            <a:r>
              <a:rPr lang="en-US" sz="1000" dirty="0">
                <a:hlinkClick r:id="rId12"/>
              </a:rPr>
              <a:t>Taxonomy and Classification Lesson Bundle</a:t>
            </a:r>
            <a:endParaRPr lang="en-US" sz="1000" dirty="0"/>
          </a:p>
          <a:p>
            <a:pPr eaLnBrk="1" hangingPunct="1"/>
            <a:r>
              <a:rPr lang="en-US" sz="1000" dirty="0">
                <a:hlinkClick r:id="rId13"/>
              </a:rPr>
              <a:t>Taxonomy and Classification Review Game</a:t>
            </a:r>
            <a:endParaRPr lang="en-US" sz="1000" dirty="0"/>
          </a:p>
          <a:p>
            <a:pPr eaLnBrk="1" hangingPunct="1"/>
            <a:r>
              <a:rPr lang="en-US" sz="1000" dirty="0">
                <a:hlinkClick r:id="rId5"/>
              </a:rPr>
              <a:t>Bacteria Lesson Bundle</a:t>
            </a:r>
            <a:endParaRPr lang="en-US" sz="1000" dirty="0"/>
          </a:p>
          <a:p>
            <a:pPr eaLnBrk="1" hangingPunct="1"/>
            <a:r>
              <a:rPr lang="en-US" sz="1000" dirty="0">
                <a:hlinkClick r:id="rId6"/>
              </a:rPr>
              <a:t>Bacteria Review Game</a:t>
            </a:r>
            <a:endParaRPr lang="en-US" sz="1000" dirty="0"/>
          </a:p>
          <a:p>
            <a:pPr eaLnBrk="1" hangingPunct="1"/>
            <a:r>
              <a:rPr lang="en-US" sz="1000" dirty="0">
                <a:hlinkClick r:id="rId14"/>
              </a:rPr>
              <a:t>Kingdom Protista Lesson Bundle</a:t>
            </a:r>
            <a:endParaRPr lang="en-US" sz="1000" dirty="0"/>
          </a:p>
          <a:p>
            <a:pPr eaLnBrk="1" hangingPunct="1"/>
            <a:r>
              <a:rPr lang="en-US" sz="1000" dirty="0">
                <a:hlinkClick r:id="rId15"/>
              </a:rPr>
              <a:t>Kingdom Animal Lesson Bundle</a:t>
            </a:r>
            <a:endParaRPr lang="en-US" sz="1000" dirty="0"/>
          </a:p>
          <a:p>
            <a:pPr eaLnBrk="1" hangingPunct="1"/>
            <a:r>
              <a:rPr lang="en-US" sz="1000" dirty="0">
                <a:hlinkClick r:id="rId16"/>
              </a:rPr>
              <a:t>Animal </a:t>
            </a:r>
            <a:r>
              <a:rPr lang="en-US" sz="1000" dirty="0" err="1">
                <a:hlinkClick r:id="rId16"/>
              </a:rPr>
              <a:t>Phylums</a:t>
            </a:r>
            <a:r>
              <a:rPr lang="en-US" sz="1000" dirty="0">
                <a:hlinkClick r:id="rId16"/>
              </a:rPr>
              <a:t> Visual Quiz</a:t>
            </a:r>
            <a:endParaRPr lang="en-US" sz="1000" dirty="0"/>
          </a:p>
          <a:p>
            <a:pPr eaLnBrk="1" hangingPunct="1"/>
            <a:r>
              <a:rPr lang="en-US" sz="1000" dirty="0">
                <a:hlinkClick r:id="rId17"/>
              </a:rPr>
              <a:t>Class Mammalia Lesson Bundle</a:t>
            </a:r>
            <a:endParaRPr lang="en-US" sz="1000" dirty="0"/>
          </a:p>
          <a:p>
            <a:pPr eaLnBrk="1" hangingPunct="1"/>
            <a:r>
              <a:rPr lang="en-US" sz="1000" dirty="0">
                <a:hlinkClick r:id="rId18"/>
              </a:rPr>
              <a:t>Kingdom </a:t>
            </a:r>
            <a:r>
              <a:rPr lang="en-US" sz="1000" dirty="0" err="1">
                <a:hlinkClick r:id="rId18"/>
              </a:rPr>
              <a:t>Animalia</a:t>
            </a:r>
            <a:r>
              <a:rPr lang="en-US" sz="1000" dirty="0">
                <a:hlinkClick r:id="rId18"/>
              </a:rPr>
              <a:t> Review Game and Mammalia</a:t>
            </a:r>
            <a:endParaRPr lang="en-US" sz="1000" dirty="0"/>
          </a:p>
          <a:p>
            <a:pPr eaLnBrk="1" hangingPunct="1"/>
            <a:r>
              <a:rPr lang="en-US" sz="1000" dirty="0">
                <a:hlinkClick r:id="rId19"/>
              </a:rPr>
              <a:t>Kingdom Fungi Lesson Bundle</a:t>
            </a:r>
            <a:endParaRPr lang="en-US" sz="1000" dirty="0"/>
          </a:p>
          <a:p>
            <a:pPr eaLnBrk="1" hangingPunct="1"/>
            <a:r>
              <a:rPr lang="en-US" sz="1000" dirty="0">
                <a:hlinkClick r:id="rId20"/>
              </a:rPr>
              <a:t>Kingdom Fungi Review Game</a:t>
            </a:r>
            <a:endParaRPr lang="en-US" sz="1000" dirty="0"/>
          </a:p>
          <a:p>
            <a:pPr eaLnBrk="1" hangingPunct="1"/>
            <a:r>
              <a:rPr lang="en-US" sz="1000" dirty="0">
                <a:hlinkClick r:id="rId21"/>
              </a:rPr>
              <a:t>Kingdom Plantae Lesson Bundle</a:t>
            </a:r>
            <a:endParaRPr lang="en-US" sz="1000" dirty="0"/>
          </a:p>
          <a:p>
            <a:pPr eaLnBrk="1" hangingPunct="1"/>
            <a:r>
              <a:rPr lang="en-US" sz="1000" dirty="0">
                <a:hlinkClick r:id="rId22"/>
              </a:rPr>
              <a:t>Botany Unit Review Game</a:t>
            </a:r>
            <a:endParaRPr lang="en-US" sz="1000" dirty="0"/>
          </a:p>
          <a:p>
            <a:pPr eaLnBrk="1" hangingPunct="1"/>
            <a:r>
              <a:rPr lang="en-US" sz="1000" dirty="0">
                <a:hlinkClick r:id="rId23"/>
              </a:rPr>
              <a:t>Name the Kingdom, Phylum, Class Visual Challenge</a:t>
            </a:r>
            <a:endParaRPr lang="en-US" sz="1000" dirty="0"/>
          </a:p>
          <a:p>
            <a:pPr eaLnBrk="1" hangingPunct="1"/>
            <a:r>
              <a:rPr lang="en-US" sz="1000" dirty="0">
                <a:hlinkClick r:id="rId24"/>
              </a:rPr>
              <a:t>Taxonomy and Classification Crossword Puzzle</a:t>
            </a:r>
            <a:endParaRPr lang="en-US" sz="1000" dirty="0"/>
          </a:p>
          <a:p>
            <a:endParaRPr lang="en-US" sz="1000" dirty="0"/>
          </a:p>
        </p:txBody>
      </p:sp>
      <p:sp>
        <p:nvSpPr>
          <p:cNvPr id="3" name="TextBox 2"/>
          <p:cNvSpPr txBox="1"/>
          <p:nvPr/>
        </p:nvSpPr>
        <p:spPr>
          <a:xfrm>
            <a:off x="4724400" y="3428237"/>
            <a:ext cx="3853296" cy="4881336"/>
          </a:xfrm>
          <a:prstGeom prst="rect">
            <a:avLst/>
          </a:prstGeom>
          <a:noFill/>
        </p:spPr>
        <p:txBody>
          <a:bodyPr wrap="square" rtlCol="0">
            <a:spAutoFit/>
          </a:bodyPr>
          <a:lstStyle/>
          <a:p>
            <a:r>
              <a:rPr lang="en-US" sz="1800" dirty="0" smtClean="0">
                <a:solidFill>
                  <a:srgbClr val="99FFCC"/>
                </a:solidFill>
              </a:rPr>
              <a:t>Botany Unit</a:t>
            </a:r>
          </a:p>
          <a:p>
            <a:pPr>
              <a:defRPr/>
            </a:pPr>
            <a:r>
              <a:rPr lang="en-US" sz="1000" dirty="0" smtClean="0">
                <a:hlinkClick r:id="rId25"/>
              </a:rPr>
              <a:t>Botany Unit Intro, Non-vascular Plants, Plate Evolution Lesson Bundle</a:t>
            </a:r>
            <a:endParaRPr lang="en-US" sz="1000" dirty="0" smtClean="0"/>
          </a:p>
          <a:p>
            <a:pPr>
              <a:defRPr/>
            </a:pPr>
            <a:r>
              <a:rPr lang="en-US" sz="1000" dirty="0" smtClean="0">
                <a:hlinkClick r:id="rId26"/>
              </a:rPr>
              <a:t>Student </a:t>
            </a:r>
            <a:r>
              <a:rPr lang="en-US" sz="1000" dirty="0">
                <a:hlinkClick r:id="rId26"/>
              </a:rPr>
              <a:t>Botany Projects, Grow Study Lesson Bundle</a:t>
            </a:r>
            <a:endParaRPr lang="en-US" sz="1000" dirty="0"/>
          </a:p>
          <a:p>
            <a:pPr>
              <a:defRPr/>
            </a:pPr>
            <a:r>
              <a:rPr lang="en-US" sz="1000" dirty="0">
                <a:hlinkClick r:id="rId22"/>
              </a:rPr>
              <a:t>Botany Unit Review Game</a:t>
            </a:r>
            <a:endParaRPr lang="en-US" sz="1000" dirty="0"/>
          </a:p>
          <a:p>
            <a:pPr>
              <a:defRPr/>
            </a:pPr>
            <a:r>
              <a:rPr lang="en-US" sz="1000" dirty="0">
                <a:hlinkClick r:id="rId27"/>
              </a:rPr>
              <a:t>Plants, Seeds, Seed Dispersal Lesson Bundle</a:t>
            </a:r>
            <a:endParaRPr lang="en-US" sz="1000" dirty="0"/>
          </a:p>
          <a:p>
            <a:pPr>
              <a:defRPr/>
            </a:pPr>
            <a:r>
              <a:rPr lang="en-US" sz="1000" dirty="0">
                <a:hlinkClick r:id="rId28"/>
              </a:rPr>
              <a:t>Plants Review Game</a:t>
            </a:r>
            <a:endParaRPr lang="en-US" sz="1000" dirty="0"/>
          </a:p>
          <a:p>
            <a:pPr>
              <a:defRPr/>
            </a:pPr>
            <a:r>
              <a:rPr lang="en-US" sz="1000" dirty="0">
                <a:hlinkClick r:id="rId29"/>
              </a:rPr>
              <a:t>Plants, Roots, Leaves, Lesson Bundle</a:t>
            </a:r>
            <a:endParaRPr lang="en-US" sz="1000" dirty="0"/>
          </a:p>
          <a:p>
            <a:pPr>
              <a:defRPr/>
            </a:pPr>
            <a:r>
              <a:rPr lang="en-US" sz="1000" dirty="0">
                <a:hlinkClick r:id="rId30"/>
              </a:rPr>
              <a:t>Monocotyledons and </a:t>
            </a:r>
            <a:r>
              <a:rPr lang="en-US" sz="1000" dirty="0" err="1">
                <a:hlinkClick r:id="rId30"/>
              </a:rPr>
              <a:t>Dicotyledons</a:t>
            </a:r>
            <a:r>
              <a:rPr lang="en-US" sz="1000" dirty="0">
                <a:hlinkClick r:id="rId30"/>
              </a:rPr>
              <a:t> Lesson Bundle</a:t>
            </a:r>
            <a:endParaRPr lang="en-US" sz="1000" dirty="0"/>
          </a:p>
          <a:p>
            <a:pPr>
              <a:defRPr/>
            </a:pPr>
            <a:r>
              <a:rPr lang="en-US" sz="1000" dirty="0">
                <a:hlinkClick r:id="rId31"/>
              </a:rPr>
              <a:t>Dendrochronology, Tree Ring Dating Lesson Bundle</a:t>
            </a:r>
            <a:endParaRPr lang="en-US" sz="1000" dirty="0"/>
          </a:p>
          <a:p>
            <a:pPr>
              <a:defRPr/>
            </a:pPr>
            <a:r>
              <a:rPr lang="en-US" sz="1000" dirty="0">
                <a:hlinkClick r:id="rId32"/>
              </a:rPr>
              <a:t>Plant Hormones Lesson Bundle</a:t>
            </a:r>
            <a:endParaRPr lang="en-US" sz="1000" dirty="0"/>
          </a:p>
          <a:p>
            <a:pPr>
              <a:defRPr/>
            </a:pPr>
            <a:r>
              <a:rPr lang="en-US" sz="1000" dirty="0">
                <a:hlinkClick r:id="rId33"/>
              </a:rPr>
              <a:t>Botany Unit Crossword Puzzle</a:t>
            </a:r>
            <a:endParaRPr lang="en-US" sz="1000" dirty="0"/>
          </a:p>
          <a:p>
            <a:pPr>
              <a:defRPr/>
            </a:pPr>
            <a:r>
              <a:rPr lang="en-US" sz="1000" dirty="0">
                <a:hlinkClick r:id="rId34"/>
              </a:rPr>
              <a:t>Leaf Identification Lesson Bundle</a:t>
            </a:r>
            <a:endParaRPr lang="en-US" sz="1000" dirty="0"/>
          </a:p>
          <a:p>
            <a:pPr>
              <a:defRPr/>
            </a:pPr>
            <a:r>
              <a:rPr lang="en-US" sz="1000" dirty="0">
                <a:hlinkClick r:id="rId35"/>
              </a:rPr>
              <a:t>Botany Unit Review Game</a:t>
            </a:r>
            <a:endParaRPr lang="en-US" sz="1000" dirty="0"/>
          </a:p>
          <a:p>
            <a:pPr>
              <a:defRPr/>
            </a:pPr>
            <a:r>
              <a:rPr lang="en-US" sz="1000" dirty="0" smtClean="0">
                <a:hlinkClick r:id="rId36"/>
              </a:rPr>
              <a:t>Plant Life Cycles, Flowers, Fruits Lesson Bundle</a:t>
            </a:r>
            <a:endParaRPr lang="en-US" sz="1000" dirty="0" smtClean="0"/>
          </a:p>
          <a:p>
            <a:pPr>
              <a:defRPr/>
            </a:pPr>
            <a:r>
              <a:rPr lang="en-US" sz="1000" dirty="0" smtClean="0">
                <a:hlinkClick r:id="rId37"/>
              </a:rPr>
              <a:t>Plant </a:t>
            </a:r>
            <a:r>
              <a:rPr lang="en-US" sz="1000" dirty="0">
                <a:hlinkClick r:id="rId37"/>
              </a:rPr>
              <a:t>Life Cycles, Flowers, Fruits Review Game</a:t>
            </a:r>
            <a:endParaRPr lang="en-US" sz="1000" dirty="0">
              <a:solidFill>
                <a:schemeClr val="accent2">
                  <a:lumMod val="60000"/>
                  <a:lumOff val="40000"/>
                </a:schemeClr>
              </a:solidFill>
              <a:latin typeface="Arial" charset="0"/>
            </a:endParaRPr>
          </a:p>
          <a:p>
            <a:endParaRPr lang="en-US" dirty="0"/>
          </a:p>
        </p:txBody>
      </p:sp>
      <p:sp>
        <p:nvSpPr>
          <p:cNvPr id="6" name="TextBox 5"/>
          <p:cNvSpPr txBox="1"/>
          <p:nvPr/>
        </p:nvSpPr>
        <p:spPr>
          <a:xfrm>
            <a:off x="3238499" y="786246"/>
            <a:ext cx="3771901" cy="2708434"/>
          </a:xfrm>
          <a:prstGeom prst="rect">
            <a:avLst/>
          </a:prstGeom>
          <a:noFill/>
        </p:spPr>
        <p:txBody>
          <a:bodyPr wrap="square" rtlCol="0">
            <a:spAutoFit/>
          </a:bodyPr>
          <a:lstStyle/>
          <a:p>
            <a:r>
              <a:rPr lang="en-US" sz="1800" dirty="0" smtClean="0">
                <a:solidFill>
                  <a:srgbClr val="99FFCC"/>
                </a:solidFill>
              </a:rPr>
              <a:t>Evolution and Natural Selection</a:t>
            </a:r>
          </a:p>
          <a:p>
            <a:pPr eaLnBrk="1" hangingPunct="1"/>
            <a:r>
              <a:rPr lang="en-US" sz="1200" dirty="0">
                <a:hlinkClick r:id="rId38"/>
              </a:rPr>
              <a:t>Evolution and Natural Selection Lesson Bundle</a:t>
            </a:r>
            <a:endParaRPr lang="en-US" sz="1200" dirty="0"/>
          </a:p>
          <a:p>
            <a:pPr eaLnBrk="1" hangingPunct="1"/>
            <a:r>
              <a:rPr lang="en-US" sz="1200" dirty="0">
                <a:hlinkClick r:id="rId39"/>
              </a:rPr>
              <a:t>Evolution and Natural Selection Review Game</a:t>
            </a:r>
            <a:endParaRPr lang="en-US" sz="1200" dirty="0"/>
          </a:p>
          <a:p>
            <a:pPr eaLnBrk="1" hangingPunct="1"/>
            <a:r>
              <a:rPr lang="en-US" sz="1200" dirty="0">
                <a:hlinkClick r:id="rId40"/>
              </a:rPr>
              <a:t>Human Evolution Lesson Bundle</a:t>
            </a:r>
            <a:endParaRPr lang="en-US" sz="1200" dirty="0"/>
          </a:p>
          <a:p>
            <a:pPr eaLnBrk="1" hangingPunct="1"/>
            <a:r>
              <a:rPr lang="en-US" sz="1200" dirty="0">
                <a:hlinkClick r:id="rId41"/>
              </a:rPr>
              <a:t>Life Origins and Human Evolution Quiz </a:t>
            </a:r>
            <a:r>
              <a:rPr lang="en-US" sz="1200" dirty="0" smtClean="0">
                <a:hlinkClick r:id="rId41"/>
              </a:rPr>
              <a:t>Game</a:t>
            </a:r>
            <a:endParaRPr lang="en-US" sz="1200" dirty="0" smtClean="0"/>
          </a:p>
          <a:p>
            <a:r>
              <a:rPr lang="en-US" sz="1200" dirty="0">
                <a:hlinkClick r:id="rId42"/>
              </a:rPr>
              <a:t>Geologic Timescale, Earth System History Lesson Bundle</a:t>
            </a:r>
            <a:endParaRPr lang="en-US" sz="1200" dirty="0"/>
          </a:p>
          <a:p>
            <a:r>
              <a:rPr lang="en-US" sz="1200" dirty="0">
                <a:hlinkClick r:id="rId43"/>
              </a:rPr>
              <a:t>Earth Geologic History Quiz Game</a:t>
            </a:r>
            <a:endParaRPr lang="en-US" sz="1200" dirty="0"/>
          </a:p>
          <a:p>
            <a:r>
              <a:rPr lang="en-US" sz="1200" dirty="0">
                <a:hlinkClick r:id="rId41"/>
              </a:rPr>
              <a:t>Life Origins and Human Evolution Quiz Game </a:t>
            </a:r>
            <a:r>
              <a:rPr lang="en-US" sz="1200" dirty="0">
                <a:hlinkClick r:id="rId44"/>
              </a:rPr>
              <a:t>Life Origins, Miller Urey Experiment Lesson Bundle</a:t>
            </a:r>
            <a:endParaRPr lang="en-US" sz="1200" b="1" dirty="0"/>
          </a:p>
          <a:p>
            <a:r>
              <a:rPr lang="en-US" sz="1200" dirty="0">
                <a:hlinkClick r:id="rId45"/>
              </a:rPr>
              <a:t>Ecological Succession Lesson Bundle</a:t>
            </a:r>
            <a:endParaRPr lang="en-US" sz="1200" dirty="0"/>
          </a:p>
          <a:p>
            <a:r>
              <a:rPr lang="en-US" sz="1200" dirty="0">
                <a:hlinkClick r:id="rId46"/>
              </a:rPr>
              <a:t>Ecological Succession Review Game</a:t>
            </a:r>
            <a:endParaRPr lang="en-US" sz="1200" dirty="0"/>
          </a:p>
          <a:p>
            <a:pPr eaLnBrk="1" hangingPunct="1"/>
            <a:endParaRPr lang="en-US" sz="1000" dirty="0"/>
          </a:p>
          <a:p>
            <a:endParaRPr lang="en-US" sz="1000" dirty="0"/>
          </a:p>
        </p:txBody>
      </p:sp>
      <p:pic>
        <p:nvPicPr>
          <p:cNvPr id="17" name="Picture 1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6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Life Science Curriculum Link</a:t>
            </a:r>
            <a:endParaRPr lang="en-US" sz="1800" dirty="0"/>
          </a:p>
          <a:p>
            <a:endParaRPr lang="en-US" dirty="0"/>
          </a:p>
        </p:txBody>
      </p:sp>
      <p:sp>
        <p:nvSpPr>
          <p:cNvPr id="13" name="TextBox 12"/>
          <p:cNvSpPr txBox="1"/>
          <p:nvPr/>
        </p:nvSpPr>
        <p:spPr>
          <a:xfrm>
            <a:off x="342898" y="775855"/>
            <a:ext cx="6286502" cy="3231654"/>
          </a:xfrm>
          <a:prstGeom prst="rect">
            <a:avLst/>
          </a:prstGeom>
          <a:noFill/>
        </p:spPr>
        <p:txBody>
          <a:bodyPr wrap="square" rtlCol="0">
            <a:spAutoFit/>
          </a:bodyPr>
          <a:lstStyle/>
          <a:p>
            <a:r>
              <a:rPr lang="en-US" sz="1800" dirty="0" smtClean="0">
                <a:solidFill>
                  <a:srgbClr val="99FFCC"/>
                </a:solidFill>
              </a:rPr>
              <a:t>Ecology Feeding Levels Unit</a:t>
            </a:r>
          </a:p>
          <a:p>
            <a:pPr eaLnBrk="1" hangingPunct="1"/>
            <a:r>
              <a:rPr lang="en-US" sz="1400" dirty="0">
                <a:hlinkClick r:id="rId3"/>
              </a:rPr>
              <a:t>Ecology Food Chain Lesson Bundle</a:t>
            </a:r>
            <a:endParaRPr lang="en-US" sz="1400" dirty="0"/>
          </a:p>
          <a:p>
            <a:pPr eaLnBrk="1" hangingPunct="1"/>
            <a:r>
              <a:rPr lang="en-US" sz="1400" dirty="0" err="1">
                <a:hlinkClick r:id="rId4"/>
              </a:rPr>
              <a:t>Biomagnification</a:t>
            </a:r>
            <a:r>
              <a:rPr lang="en-US" sz="1400" dirty="0">
                <a:hlinkClick r:id="rId4"/>
              </a:rPr>
              <a:t>, Bioaccumulation of Pollution, Food Chain Lesson Bundle</a:t>
            </a:r>
            <a:endParaRPr lang="en-US" sz="1400" dirty="0"/>
          </a:p>
          <a:p>
            <a:pPr eaLnBrk="1" hangingPunct="1"/>
            <a:r>
              <a:rPr lang="en-US" sz="1400" dirty="0">
                <a:hlinkClick r:id="rId5"/>
              </a:rPr>
              <a:t>Ecology Feeding Levels, Pyramid of Biomass, Number Lesson Bundle</a:t>
            </a:r>
            <a:endParaRPr lang="en-US" sz="1400" dirty="0"/>
          </a:p>
          <a:p>
            <a:pPr eaLnBrk="1" hangingPunct="1"/>
            <a:r>
              <a:rPr lang="en-US" sz="1400" dirty="0">
                <a:hlinkClick r:id="rId6"/>
              </a:rPr>
              <a:t>Animal Dentition Lesson Bundle</a:t>
            </a:r>
            <a:endParaRPr lang="en-US" sz="1400" dirty="0"/>
          </a:p>
          <a:p>
            <a:pPr eaLnBrk="1" hangingPunct="1"/>
            <a:r>
              <a:rPr lang="en-US" sz="1400" dirty="0">
                <a:hlinkClick r:id="rId7"/>
              </a:rPr>
              <a:t>Ecology Feeding Levels Unit Review Game</a:t>
            </a:r>
            <a:endParaRPr lang="en-US" sz="1400" dirty="0"/>
          </a:p>
          <a:p>
            <a:pPr eaLnBrk="1" hangingPunct="1"/>
            <a:r>
              <a:rPr lang="en-US" sz="1400" dirty="0">
                <a:hlinkClick r:id="rId8"/>
              </a:rPr>
              <a:t>Ecology Feeding Levels Unit Crossword</a:t>
            </a:r>
            <a:endParaRPr lang="en-US" sz="1400" dirty="0"/>
          </a:p>
          <a:p>
            <a:pPr eaLnBrk="1" hangingPunct="1"/>
            <a:r>
              <a:rPr lang="en-US" sz="1400" dirty="0">
                <a:hlinkClick r:id="rId9"/>
              </a:rPr>
              <a:t>Food Chain Board Game</a:t>
            </a:r>
            <a:endParaRPr lang="en-US" sz="1400" dirty="0"/>
          </a:p>
          <a:p>
            <a:endParaRPr lang="en-US" dirty="0"/>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35971" y="2895600"/>
            <a:ext cx="4788478" cy="4524315"/>
          </a:xfrm>
          <a:prstGeom prst="rect">
            <a:avLst/>
          </a:prstGeom>
          <a:noFill/>
        </p:spPr>
        <p:txBody>
          <a:bodyPr wrap="square" rtlCol="0">
            <a:spAutoFit/>
          </a:bodyPr>
          <a:lstStyle/>
          <a:p>
            <a:r>
              <a:rPr lang="en-US" sz="1800" dirty="0" smtClean="0">
                <a:solidFill>
                  <a:srgbClr val="99FFCC"/>
                </a:solidFill>
              </a:rPr>
              <a:t>Ecology Interactions Unit</a:t>
            </a:r>
          </a:p>
          <a:p>
            <a:pPr eaLnBrk="1" hangingPunct="1"/>
            <a:r>
              <a:rPr lang="en-US" sz="1400" dirty="0">
                <a:hlinkClick r:id="rId11"/>
              </a:rPr>
              <a:t>Ecology Levels of Organization Lesson Bundle</a:t>
            </a:r>
            <a:endParaRPr lang="en-US" sz="1400" dirty="0"/>
          </a:p>
          <a:p>
            <a:pPr eaLnBrk="1" hangingPunct="1"/>
            <a:r>
              <a:rPr lang="en-US" sz="1400" dirty="0">
                <a:hlinkClick r:id="rId12"/>
              </a:rPr>
              <a:t>Animal Habitats Lesson Bundle</a:t>
            </a:r>
            <a:endParaRPr lang="en-US" sz="1400" dirty="0"/>
          </a:p>
          <a:p>
            <a:pPr eaLnBrk="1" hangingPunct="1"/>
            <a:r>
              <a:rPr lang="en-US" sz="1400" dirty="0">
                <a:hlinkClick r:id="rId13"/>
              </a:rPr>
              <a:t>Food Webs, Predator and Prey Cycles Lesson Bundle</a:t>
            </a:r>
            <a:endParaRPr lang="en-US" sz="1400" dirty="0"/>
          </a:p>
          <a:p>
            <a:pPr eaLnBrk="1" hangingPunct="1"/>
            <a:r>
              <a:rPr lang="en-US" sz="1400" dirty="0">
                <a:hlinkClick r:id="rId14"/>
              </a:rPr>
              <a:t>Biodiversity and Population Sampling Lesson Bundle</a:t>
            </a:r>
            <a:endParaRPr lang="en-US" sz="1400" dirty="0"/>
          </a:p>
          <a:p>
            <a:pPr eaLnBrk="1" hangingPunct="1"/>
            <a:r>
              <a:rPr lang="en-US" sz="1400" dirty="0">
                <a:hlinkClick r:id="rId15"/>
              </a:rPr>
              <a:t>Animal Competition Lesson Bundle</a:t>
            </a:r>
            <a:endParaRPr lang="en-US" sz="1400" dirty="0"/>
          </a:p>
          <a:p>
            <a:pPr eaLnBrk="1" hangingPunct="1"/>
            <a:r>
              <a:rPr lang="en-US" sz="1400" dirty="0">
                <a:hlinkClick r:id="rId16"/>
              </a:rPr>
              <a:t>Animal Camouflage and Mimicry Lesson Bundle</a:t>
            </a:r>
            <a:endParaRPr lang="en-US" sz="1400" dirty="0"/>
          </a:p>
          <a:p>
            <a:pPr eaLnBrk="1" hangingPunct="1"/>
            <a:r>
              <a:rPr lang="en-US" sz="1400" dirty="0">
                <a:hlinkClick r:id="rId17"/>
              </a:rPr>
              <a:t>Ecology, Camouflage, Mimicry, Population Sampling Review Game</a:t>
            </a:r>
            <a:endParaRPr lang="en-US" sz="1400" dirty="0"/>
          </a:p>
          <a:p>
            <a:pPr eaLnBrk="1" hangingPunct="1"/>
            <a:r>
              <a:rPr lang="en-US" sz="1400" dirty="0">
                <a:hlinkClick r:id="rId18"/>
              </a:rPr>
              <a:t>Symbiosis Lesson Bundle</a:t>
            </a:r>
            <a:endParaRPr lang="en-US" sz="1400" dirty="0"/>
          </a:p>
          <a:p>
            <a:pPr eaLnBrk="1" hangingPunct="1"/>
            <a:r>
              <a:rPr lang="en-US" sz="1400" dirty="0">
                <a:hlinkClick r:id="rId19"/>
              </a:rPr>
              <a:t>Invasive Exotic Species Lesson Bundle</a:t>
            </a:r>
            <a:endParaRPr lang="en-US" sz="1400" dirty="0"/>
          </a:p>
          <a:p>
            <a:pPr eaLnBrk="1" hangingPunct="1"/>
            <a:r>
              <a:rPr lang="en-US" sz="1400" dirty="0">
                <a:hlinkClick r:id="rId20"/>
              </a:rPr>
              <a:t>Ecology Interactions Part III, IV Review Game, Symbiosis, Exotic Species</a:t>
            </a:r>
            <a:endParaRPr lang="en-US" sz="1400" dirty="0"/>
          </a:p>
          <a:p>
            <a:pPr eaLnBrk="1" hangingPunct="1"/>
            <a:r>
              <a:rPr lang="en-US" sz="1400" dirty="0">
                <a:hlinkClick r:id="rId8"/>
              </a:rPr>
              <a:t>Ecology Interactions Unit Crossword Puzzle</a:t>
            </a:r>
            <a:endParaRPr lang="en-US" sz="1400" dirty="0">
              <a:solidFill>
                <a:srgbClr val="FFFF99"/>
              </a:solidFill>
            </a:endParaRPr>
          </a:p>
          <a:p>
            <a:endParaRPr lang="en-US" dirty="0"/>
          </a:p>
        </p:txBody>
      </p:sp>
      <p:sp>
        <p:nvSpPr>
          <p:cNvPr id="3" name="TextBox 2"/>
          <p:cNvSpPr txBox="1"/>
          <p:nvPr/>
        </p:nvSpPr>
        <p:spPr>
          <a:xfrm>
            <a:off x="5124449" y="2209800"/>
            <a:ext cx="3500005" cy="4955203"/>
          </a:xfrm>
          <a:prstGeom prst="rect">
            <a:avLst/>
          </a:prstGeom>
          <a:noFill/>
        </p:spPr>
        <p:txBody>
          <a:bodyPr wrap="square" rtlCol="0">
            <a:spAutoFit/>
          </a:bodyPr>
          <a:lstStyle/>
          <a:p>
            <a:r>
              <a:rPr lang="en-US" sz="1800" dirty="0" smtClean="0">
                <a:solidFill>
                  <a:srgbClr val="99FFCC"/>
                </a:solidFill>
              </a:rPr>
              <a:t>Ecology Abiotic Factors Unit</a:t>
            </a:r>
          </a:p>
          <a:p>
            <a:pPr eaLnBrk="1" hangingPunct="1"/>
            <a:r>
              <a:rPr lang="en-US" sz="1400" dirty="0">
                <a:hlinkClick r:id="rId21"/>
              </a:rPr>
              <a:t>Ecology Non-living Factors, Light Lesson Bundle</a:t>
            </a:r>
            <a:endParaRPr lang="en-US" sz="1400" dirty="0"/>
          </a:p>
          <a:p>
            <a:pPr eaLnBrk="1" hangingPunct="1"/>
            <a:r>
              <a:rPr lang="en-US" sz="1400" dirty="0">
                <a:hlinkClick r:id="rId22"/>
              </a:rPr>
              <a:t>Ecology, Non-living Factor Temperature Lesson Bundle</a:t>
            </a:r>
            <a:endParaRPr lang="en-US" sz="1400" dirty="0"/>
          </a:p>
          <a:p>
            <a:pPr eaLnBrk="1" hangingPunct="1"/>
            <a:r>
              <a:rPr lang="en-US" sz="1400" dirty="0">
                <a:hlinkClick r:id="rId23"/>
              </a:rPr>
              <a:t>Photosynthesis and Respiration, Biogeochemical Cycles Lesson Bundle</a:t>
            </a:r>
            <a:endParaRPr lang="en-US" sz="1400" dirty="0"/>
          </a:p>
          <a:p>
            <a:pPr eaLnBrk="1" hangingPunct="1"/>
            <a:r>
              <a:rPr lang="en-US" sz="1400" dirty="0">
                <a:hlinkClick r:id="rId24"/>
              </a:rPr>
              <a:t>Ecology Non-living Factors Quiz Game</a:t>
            </a:r>
            <a:endParaRPr lang="en-US" sz="1400" dirty="0"/>
          </a:p>
          <a:p>
            <a:pPr eaLnBrk="1" hangingPunct="1"/>
            <a:r>
              <a:rPr lang="en-US" sz="1400" dirty="0">
                <a:hlinkClick r:id="rId25"/>
              </a:rPr>
              <a:t>Island Biogeography Lesson Bundle</a:t>
            </a:r>
            <a:endParaRPr lang="en-US" sz="1400" dirty="0"/>
          </a:p>
          <a:p>
            <a:pPr eaLnBrk="1" hangingPunct="1"/>
            <a:r>
              <a:rPr lang="en-US" sz="1400" dirty="0">
                <a:hlinkClick r:id="rId26"/>
              </a:rPr>
              <a:t>Nitrogen Cycle Lesson Bundle</a:t>
            </a:r>
            <a:endParaRPr lang="en-US" sz="1400" dirty="0"/>
          </a:p>
          <a:p>
            <a:pPr eaLnBrk="1" hangingPunct="1"/>
            <a:r>
              <a:rPr lang="en-US" sz="1400" dirty="0">
                <a:hlinkClick r:id="rId27"/>
              </a:rPr>
              <a:t>Phosphorus Cycle and Nutrient Pollution Lesson Bundle</a:t>
            </a:r>
            <a:endParaRPr lang="en-US" sz="1400" dirty="0"/>
          </a:p>
          <a:p>
            <a:pPr eaLnBrk="1" hangingPunct="1"/>
            <a:r>
              <a:rPr lang="en-US" sz="1400" dirty="0">
                <a:hlinkClick r:id="rId28"/>
              </a:rPr>
              <a:t>Plant Succession, Fire Ecology, Lesson Bundle</a:t>
            </a:r>
            <a:endParaRPr lang="en-US" sz="1400" dirty="0"/>
          </a:p>
          <a:p>
            <a:pPr eaLnBrk="1" hangingPunct="1"/>
            <a:r>
              <a:rPr lang="en-US" sz="1400" dirty="0">
                <a:hlinkClick r:id="rId29"/>
              </a:rPr>
              <a:t>Ecological Succession Quiz Game</a:t>
            </a:r>
            <a:endParaRPr lang="en-US" sz="1400" dirty="0"/>
          </a:p>
          <a:p>
            <a:pPr eaLnBrk="1" hangingPunct="1"/>
            <a:r>
              <a:rPr lang="en-US" sz="1400" dirty="0">
                <a:hlinkClick r:id="rId30"/>
              </a:rPr>
              <a:t>Ecology Flash Cards</a:t>
            </a:r>
            <a:endParaRPr lang="en-US" sz="1400" dirty="0"/>
          </a:p>
          <a:p>
            <a:endParaRPr lang="en-US" dirty="0"/>
          </a:p>
        </p:txBody>
      </p:sp>
      <p:sp>
        <p:nvSpPr>
          <p:cNvPr id="6" name="TextBox 5"/>
          <p:cNvSpPr txBox="1"/>
          <p:nvPr/>
        </p:nvSpPr>
        <p:spPr>
          <a:xfrm>
            <a:off x="3238499" y="786246"/>
            <a:ext cx="3771901" cy="400110"/>
          </a:xfrm>
          <a:prstGeom prst="rect">
            <a:avLst/>
          </a:prstGeom>
          <a:noFill/>
        </p:spPr>
        <p:txBody>
          <a:bodyPr wrap="square" rtlCol="0">
            <a:spAutoFit/>
          </a:bodyPr>
          <a:lstStyle/>
          <a:p>
            <a:pPr eaLnBrk="1" hangingPunct="1"/>
            <a:endParaRPr lang="en-US" sz="1000" dirty="0"/>
          </a:p>
          <a:p>
            <a:endParaRPr lang="en-US" sz="1000" dirty="0"/>
          </a:p>
        </p:txBody>
      </p:sp>
      <p:pic>
        <p:nvPicPr>
          <p:cNvPr id="10" name="Picture 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2532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99FF"/>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99FF"/>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3"/>
              </a:rPr>
              <a:t>Physical Science Curriculum Link</a:t>
            </a:r>
            <a:endParaRPr lang="en-US" sz="1800" dirty="0"/>
          </a:p>
          <a:p>
            <a:endParaRPr lang="en-US" sz="1800" dirty="0"/>
          </a:p>
        </p:txBody>
      </p:sp>
      <p:sp>
        <p:nvSpPr>
          <p:cNvPr id="12" name="TextBox 11"/>
          <p:cNvSpPr txBox="1"/>
          <p:nvPr/>
        </p:nvSpPr>
        <p:spPr>
          <a:xfrm>
            <a:off x="380999" y="914400"/>
            <a:ext cx="4190999" cy="4844403"/>
          </a:xfrm>
          <a:prstGeom prst="rect">
            <a:avLst/>
          </a:prstGeom>
          <a:noFill/>
        </p:spPr>
        <p:txBody>
          <a:bodyPr wrap="square" rtlCol="0">
            <a:spAutoFit/>
          </a:bodyPr>
          <a:lstStyle/>
          <a:p>
            <a:pPr>
              <a:buNone/>
            </a:pPr>
            <a:r>
              <a:rPr lang="en-US" sz="1800" dirty="0" smtClean="0">
                <a:solidFill>
                  <a:srgbClr val="FF99FF"/>
                </a:solidFill>
              </a:rPr>
              <a:t>Laws of Motion and Simple Machines Unit</a:t>
            </a:r>
          </a:p>
          <a:p>
            <a:pPr eaLnBrk="1" hangingPunct="1"/>
            <a:r>
              <a:rPr lang="en-US" sz="1000" dirty="0">
                <a:hlinkClick r:id="rId4"/>
              </a:rPr>
              <a:t>Newton's Three Laws of Motion</a:t>
            </a:r>
            <a:endParaRPr lang="en-US" sz="1000" dirty="0"/>
          </a:p>
          <a:p>
            <a:pPr eaLnBrk="1" hangingPunct="1"/>
            <a:r>
              <a:rPr lang="en-US" sz="1000" dirty="0">
                <a:hlinkClick r:id="rId5"/>
              </a:rPr>
              <a:t>Newton's Laws of Motion Review Game</a:t>
            </a:r>
            <a:endParaRPr lang="en-US" sz="1000" dirty="0"/>
          </a:p>
          <a:p>
            <a:pPr eaLnBrk="1" hangingPunct="1"/>
            <a:r>
              <a:rPr lang="en-US" sz="1000" dirty="0">
                <a:hlinkClick r:id="rId6"/>
              </a:rPr>
              <a:t>Friction Lesson, Types of Friction</a:t>
            </a:r>
            <a:endParaRPr lang="en-US" sz="1000" dirty="0"/>
          </a:p>
          <a:p>
            <a:pPr eaLnBrk="1" hangingPunct="1"/>
            <a:r>
              <a:rPr lang="en-US" sz="1000" dirty="0">
                <a:hlinkClick r:id="rId7"/>
              </a:rPr>
              <a:t>Kinetic and Potential Energy Lesson</a:t>
            </a:r>
            <a:endParaRPr lang="en-US" sz="1000" dirty="0"/>
          </a:p>
          <a:p>
            <a:pPr eaLnBrk="1" hangingPunct="1"/>
            <a:r>
              <a:rPr lang="en-US" sz="1000" dirty="0">
                <a:hlinkClick r:id="rId4"/>
              </a:rPr>
              <a:t>Newton's Laws and Forces in Motion</a:t>
            </a:r>
            <a:endParaRPr lang="en-US" sz="1000" dirty="0"/>
          </a:p>
          <a:p>
            <a:pPr eaLnBrk="1" hangingPunct="1"/>
            <a:r>
              <a:rPr lang="en-US" sz="1000" dirty="0">
                <a:hlinkClick r:id="rId8"/>
              </a:rPr>
              <a:t>Forces in Motion Review Game</a:t>
            </a:r>
            <a:endParaRPr lang="en-US" sz="1000" dirty="0"/>
          </a:p>
          <a:p>
            <a:pPr eaLnBrk="1" hangingPunct="1"/>
            <a:r>
              <a:rPr lang="en-US" sz="1000" dirty="0">
                <a:hlinkClick r:id="rId9"/>
              </a:rPr>
              <a:t>Catapults and Trajectory Lesson</a:t>
            </a:r>
            <a:endParaRPr lang="en-US" sz="1000" dirty="0"/>
          </a:p>
          <a:p>
            <a:pPr eaLnBrk="1" hangingPunct="1"/>
            <a:r>
              <a:rPr lang="en-US" sz="1000" dirty="0">
                <a:hlinkClick r:id="rId10"/>
              </a:rPr>
              <a:t>Simple Machines Lesson</a:t>
            </a:r>
            <a:endParaRPr lang="en-US" sz="1000" dirty="0"/>
          </a:p>
          <a:p>
            <a:pPr eaLnBrk="1" hangingPunct="1"/>
            <a:r>
              <a:rPr lang="en-US" sz="1000" dirty="0">
                <a:hlinkClick r:id="rId11"/>
              </a:rPr>
              <a:t>Simple Machines Review Game</a:t>
            </a:r>
            <a:endParaRPr lang="en-US" sz="1000" dirty="0"/>
          </a:p>
          <a:p>
            <a:pPr eaLnBrk="1" hangingPunct="1"/>
            <a:r>
              <a:rPr lang="en-US" sz="1000" dirty="0">
                <a:hlinkClick r:id="rId12"/>
              </a:rPr>
              <a:t>Laws of Motion and Simple Machines Unit Flashcards</a:t>
            </a:r>
            <a:endParaRPr lang="en-US" sz="1000" dirty="0"/>
          </a:p>
          <a:p>
            <a:pPr eaLnBrk="1" hangingPunct="1"/>
            <a:r>
              <a:rPr lang="en-US" sz="1000" dirty="0">
                <a:hlinkClick r:id="rId13"/>
              </a:rPr>
              <a:t>Laws of Motion and Simple Machines Crossword Puzzle</a:t>
            </a:r>
            <a:endParaRPr lang="en-US" sz="1000" dirty="0"/>
          </a:p>
          <a:p>
            <a:pPr eaLnBrk="1" hangingPunct="1"/>
            <a:r>
              <a:rPr lang="en-US" sz="1000" dirty="0">
                <a:hlinkClick r:id="rId14"/>
              </a:rPr>
              <a:t>Laws of Motion, Forces in Motion, Simple Machines Unit Preview, Homework, Notes</a:t>
            </a:r>
            <a:endParaRPr lang="en-US" sz="1000" dirty="0"/>
          </a:p>
          <a:p>
            <a:endParaRPr lang="en-US" dirty="0"/>
          </a:p>
        </p:txBody>
      </p:sp>
      <p:sp>
        <p:nvSpPr>
          <p:cNvPr id="13" name="TextBox 12"/>
          <p:cNvSpPr txBox="1"/>
          <p:nvPr/>
        </p:nvSpPr>
        <p:spPr>
          <a:xfrm>
            <a:off x="4724400" y="3086100"/>
            <a:ext cx="4191000" cy="5583067"/>
          </a:xfrm>
          <a:prstGeom prst="rect">
            <a:avLst/>
          </a:prstGeom>
          <a:noFill/>
        </p:spPr>
        <p:txBody>
          <a:bodyPr wrap="square" rtlCol="0">
            <a:spAutoFit/>
          </a:bodyPr>
          <a:lstStyle/>
          <a:p>
            <a:r>
              <a:rPr lang="en-US" sz="1800" dirty="0" smtClean="0">
                <a:solidFill>
                  <a:srgbClr val="FF99FF"/>
                </a:solidFill>
              </a:rPr>
              <a:t>Matter, Energy, and the </a:t>
            </a:r>
          </a:p>
          <a:p>
            <a:r>
              <a:rPr lang="en-US" sz="1800" dirty="0" smtClean="0">
                <a:solidFill>
                  <a:srgbClr val="FF99FF"/>
                </a:solidFill>
              </a:rPr>
              <a:t>Environment Unit</a:t>
            </a:r>
          </a:p>
          <a:p>
            <a:pPr eaLnBrk="1" hangingPunct="1"/>
            <a:r>
              <a:rPr lang="en-US" sz="1000" dirty="0">
                <a:hlinkClick r:id="rId15"/>
              </a:rPr>
              <a:t>States of Matter, Physical Change, Chemical Change</a:t>
            </a:r>
            <a:endParaRPr lang="en-US" sz="1000" dirty="0"/>
          </a:p>
          <a:p>
            <a:pPr eaLnBrk="1" hangingPunct="1"/>
            <a:r>
              <a:rPr lang="en-US" sz="1000" dirty="0">
                <a:hlinkClick r:id="rId16"/>
              </a:rPr>
              <a:t>States of Matter, Physical Change, Chemical Change Review Game</a:t>
            </a:r>
            <a:endParaRPr lang="en-US" sz="1000" dirty="0"/>
          </a:p>
          <a:p>
            <a:pPr eaLnBrk="1" hangingPunct="1"/>
            <a:r>
              <a:rPr lang="en-US" sz="1000" dirty="0">
                <a:hlinkClick r:id="rId17"/>
              </a:rPr>
              <a:t>Gas Laws Introductory Lesson Bundle</a:t>
            </a:r>
            <a:endParaRPr lang="en-US" sz="1000" dirty="0"/>
          </a:p>
          <a:p>
            <a:pPr eaLnBrk="1" hangingPunct="1"/>
            <a:r>
              <a:rPr lang="en-US" sz="1000" dirty="0">
                <a:hlinkClick r:id="rId18"/>
              </a:rPr>
              <a:t>Gas Laws Review Game</a:t>
            </a:r>
            <a:endParaRPr lang="en-US" sz="1000" dirty="0"/>
          </a:p>
          <a:p>
            <a:pPr eaLnBrk="1" hangingPunct="1"/>
            <a:r>
              <a:rPr lang="en-US" sz="1000" dirty="0">
                <a:hlinkClick r:id="rId19"/>
              </a:rPr>
              <a:t>Viscosity Lesson Bundle</a:t>
            </a:r>
            <a:endParaRPr lang="en-US" sz="1000" dirty="0"/>
          </a:p>
          <a:p>
            <a:pPr eaLnBrk="1" hangingPunct="1"/>
            <a:r>
              <a:rPr lang="en-US" sz="1000" dirty="0">
                <a:hlinkClick r:id="rId20"/>
              </a:rPr>
              <a:t>Forms of Energy Lesson Bundle</a:t>
            </a:r>
            <a:endParaRPr lang="en-US" sz="1000" dirty="0"/>
          </a:p>
          <a:p>
            <a:pPr eaLnBrk="1" hangingPunct="1"/>
            <a:r>
              <a:rPr lang="en-US" sz="1000" dirty="0">
                <a:hlinkClick r:id="rId21"/>
              </a:rPr>
              <a:t>Heat Transfer, Convection, Conduction, Radiation Lesson Bundle</a:t>
            </a:r>
            <a:endParaRPr lang="en-US" sz="1000" dirty="0"/>
          </a:p>
          <a:p>
            <a:pPr eaLnBrk="1" hangingPunct="1"/>
            <a:r>
              <a:rPr lang="en-US" sz="1000" dirty="0">
                <a:hlinkClick r:id="rId22"/>
              </a:rPr>
              <a:t>Electromagnetic Spectrum Lesson Bundle</a:t>
            </a:r>
            <a:endParaRPr lang="en-US" sz="1000" dirty="0"/>
          </a:p>
          <a:p>
            <a:pPr eaLnBrk="1" hangingPunct="1"/>
            <a:r>
              <a:rPr lang="en-US" sz="1000" dirty="0">
                <a:hlinkClick r:id="rId23"/>
              </a:rPr>
              <a:t>Forms of Energy, Particles, Waves, EM Spectrum Review Game</a:t>
            </a:r>
            <a:endParaRPr lang="en-US" sz="1000" dirty="0"/>
          </a:p>
          <a:p>
            <a:pPr eaLnBrk="1" hangingPunct="1"/>
            <a:r>
              <a:rPr lang="en-US" sz="1000" dirty="0">
                <a:hlinkClick r:id="rId24"/>
              </a:rPr>
              <a:t>Electromagnetic Spectrum Visual Quiz</a:t>
            </a:r>
            <a:endParaRPr lang="en-US" sz="1000" dirty="0"/>
          </a:p>
          <a:p>
            <a:pPr eaLnBrk="1" hangingPunct="1"/>
            <a:r>
              <a:rPr lang="en-US" sz="1000" dirty="0">
                <a:hlinkClick r:id="rId25"/>
              </a:rPr>
              <a:t>Electricity and Magnetism Lesson Bundle</a:t>
            </a:r>
            <a:endParaRPr lang="en-US" sz="1000" dirty="0"/>
          </a:p>
          <a:p>
            <a:pPr eaLnBrk="1" hangingPunct="1"/>
            <a:r>
              <a:rPr lang="en-US" sz="1000" dirty="0">
                <a:hlinkClick r:id="rId26"/>
              </a:rPr>
              <a:t>Electricity and Magnetism Review Game</a:t>
            </a:r>
            <a:endParaRPr lang="en-US" sz="1000" dirty="0"/>
          </a:p>
          <a:p>
            <a:pPr eaLnBrk="1" hangingPunct="1"/>
            <a:r>
              <a:rPr lang="en-US" sz="1000" dirty="0">
                <a:hlinkClick r:id="rId27"/>
              </a:rPr>
              <a:t>Matter and Energy Crossword Puzzle and Solution</a:t>
            </a:r>
            <a:endParaRPr lang="en-US" sz="1000" dirty="0"/>
          </a:p>
          <a:p>
            <a:pPr eaLnBrk="1" hangingPunct="1"/>
            <a:r>
              <a:rPr lang="en-US" sz="1000" dirty="0">
                <a:hlinkClick r:id="rId28"/>
              </a:rPr>
              <a:t>Matter, Energy, and the Environment Unit Preview, Homework Bundle, Notes</a:t>
            </a:r>
            <a:endParaRPr lang="en-US" sz="1000" dirty="0"/>
          </a:p>
          <a:p>
            <a:pPr eaLnBrk="1" hangingPunct="1"/>
            <a:r>
              <a:rPr lang="en-US" sz="1000" dirty="0">
                <a:hlinkClick r:id="rId29"/>
              </a:rPr>
              <a:t>Environment Unit Bundle</a:t>
            </a:r>
            <a:endParaRPr lang="en-US" sz="1000" dirty="0"/>
          </a:p>
          <a:p>
            <a:pPr eaLnBrk="1" hangingPunct="1"/>
            <a:r>
              <a:rPr lang="en-US" sz="1000" dirty="0">
                <a:hlinkClick r:id="rId30"/>
              </a:rPr>
              <a:t>Environment Unit Bundle Review Game</a:t>
            </a:r>
            <a:endParaRPr lang="en-US" sz="1000" dirty="0">
              <a:solidFill>
                <a:srgbClr val="FFFF99"/>
              </a:solidFill>
            </a:endParaRPr>
          </a:p>
          <a:p>
            <a:endParaRPr lang="en-US" dirty="0"/>
          </a:p>
        </p:txBody>
      </p:sp>
      <p:sp>
        <p:nvSpPr>
          <p:cNvPr id="14" name="TextBox 13"/>
          <p:cNvSpPr txBox="1"/>
          <p:nvPr/>
        </p:nvSpPr>
        <p:spPr>
          <a:xfrm>
            <a:off x="361506" y="3989088"/>
            <a:ext cx="4613563" cy="3539430"/>
          </a:xfrm>
          <a:prstGeom prst="rect">
            <a:avLst/>
          </a:prstGeom>
          <a:noFill/>
        </p:spPr>
        <p:txBody>
          <a:bodyPr wrap="square" rtlCol="0">
            <a:spAutoFit/>
          </a:bodyPr>
          <a:lstStyle/>
          <a:p>
            <a:r>
              <a:rPr lang="en-US" sz="1800" dirty="0" smtClean="0">
                <a:solidFill>
                  <a:srgbClr val="FF99FF"/>
                </a:solidFill>
              </a:rPr>
              <a:t>Atoms and the Periodic Table of the Elements Unit</a:t>
            </a:r>
          </a:p>
          <a:p>
            <a:pPr eaLnBrk="1" hangingPunct="1"/>
            <a:r>
              <a:rPr lang="en-US" sz="1000" dirty="0">
                <a:hlinkClick r:id="rId31"/>
              </a:rPr>
              <a:t>Atoms, Atomic Number, Atomic Mass, Isotopes Lesson Bundle</a:t>
            </a:r>
            <a:endParaRPr lang="en-US" sz="1000" dirty="0"/>
          </a:p>
          <a:p>
            <a:pPr eaLnBrk="1" hangingPunct="1"/>
            <a:r>
              <a:rPr lang="en-US" sz="1000" dirty="0">
                <a:hlinkClick r:id="rId32"/>
              </a:rPr>
              <a:t>Inside the Atom Lesson Bundle</a:t>
            </a:r>
            <a:endParaRPr lang="en-US" sz="1000" dirty="0"/>
          </a:p>
          <a:p>
            <a:pPr eaLnBrk="1" hangingPunct="1"/>
            <a:r>
              <a:rPr lang="en-US" sz="1000" dirty="0">
                <a:hlinkClick r:id="rId33"/>
              </a:rPr>
              <a:t>Atoms Review Game</a:t>
            </a:r>
            <a:endParaRPr lang="en-US" sz="1000" dirty="0"/>
          </a:p>
          <a:p>
            <a:pPr eaLnBrk="1" hangingPunct="1"/>
            <a:r>
              <a:rPr lang="en-US" sz="1000" dirty="0">
                <a:hlinkClick r:id="rId34"/>
              </a:rPr>
              <a:t>Atomic Theory, Electrons, Orbitals, Molecules Lesson Bundle</a:t>
            </a:r>
            <a:endParaRPr lang="en-US" sz="1000" dirty="0"/>
          </a:p>
          <a:p>
            <a:pPr eaLnBrk="1" hangingPunct="1"/>
            <a:r>
              <a:rPr lang="en-US" sz="1000" dirty="0">
                <a:hlinkClick r:id="rId35"/>
              </a:rPr>
              <a:t>Atoms, Atomic Theory, Electrons, Orbitals, Molecules Review Game</a:t>
            </a:r>
            <a:endParaRPr lang="en-US" sz="1000" dirty="0"/>
          </a:p>
          <a:p>
            <a:pPr eaLnBrk="1" hangingPunct="1"/>
            <a:r>
              <a:rPr lang="en-US" sz="1000" dirty="0">
                <a:hlinkClick r:id="rId36"/>
              </a:rPr>
              <a:t>Atomic Bonding, Balancing Chemical Equations, Reactions, Lesson Bundle</a:t>
            </a:r>
            <a:endParaRPr lang="en-US" sz="1000" dirty="0"/>
          </a:p>
          <a:p>
            <a:pPr eaLnBrk="1" hangingPunct="1"/>
            <a:r>
              <a:rPr lang="en-US" sz="1000" dirty="0">
                <a:hlinkClick r:id="rId37"/>
              </a:rPr>
              <a:t>Atoms and the Periodic Table Crossword Puzzle and Solution</a:t>
            </a:r>
            <a:endParaRPr lang="en-US" sz="1000" dirty="0"/>
          </a:p>
          <a:p>
            <a:pPr eaLnBrk="1" hangingPunct="1"/>
            <a:r>
              <a:rPr lang="en-US" sz="1000" dirty="0">
                <a:hlinkClick r:id="rId38"/>
              </a:rPr>
              <a:t>Atoms and Periodic Table Unit Preview, Homework Bundle, Unit Notes</a:t>
            </a:r>
            <a:endParaRPr lang="en-US" sz="1000" dirty="0"/>
          </a:p>
          <a:p>
            <a:pPr eaLnBrk="1" hangingPunct="1"/>
            <a:r>
              <a:rPr lang="en-US" sz="1000" dirty="0">
                <a:hlinkClick r:id="rId39"/>
              </a:rPr>
              <a:t>Periodic Table of the Elements Unit Lesson Bundle</a:t>
            </a:r>
            <a:endParaRPr lang="en-US" sz="1000" dirty="0"/>
          </a:p>
          <a:p>
            <a:pPr eaLnBrk="1" hangingPunct="1"/>
            <a:r>
              <a:rPr lang="en-US" sz="1000" dirty="0">
                <a:hlinkClick r:id="rId40"/>
              </a:rPr>
              <a:t>Periodic Table of the Elements Review Game</a:t>
            </a:r>
            <a:endParaRPr lang="en-US" sz="1000" dirty="0">
              <a:solidFill>
                <a:srgbClr val="9999FF"/>
              </a:solidFill>
            </a:endParaRPr>
          </a:p>
          <a:p>
            <a:endParaRPr lang="en-US" dirty="0"/>
          </a:p>
        </p:txBody>
      </p:sp>
      <p:sp>
        <p:nvSpPr>
          <p:cNvPr id="15" name="TextBox 14"/>
          <p:cNvSpPr txBox="1"/>
          <p:nvPr/>
        </p:nvSpPr>
        <p:spPr>
          <a:xfrm>
            <a:off x="4495800" y="938986"/>
            <a:ext cx="3429000" cy="3988784"/>
          </a:xfrm>
          <a:prstGeom prst="rect">
            <a:avLst/>
          </a:prstGeom>
          <a:noFill/>
        </p:spPr>
        <p:txBody>
          <a:bodyPr wrap="square" rtlCol="0">
            <a:spAutoFit/>
          </a:bodyPr>
          <a:lstStyle/>
          <a:p>
            <a:r>
              <a:rPr lang="en-US" sz="1800" dirty="0" smtClean="0">
                <a:solidFill>
                  <a:srgbClr val="FF99FF"/>
                </a:solidFill>
              </a:rPr>
              <a:t>Science Skills Unit</a:t>
            </a:r>
          </a:p>
          <a:p>
            <a:pPr eaLnBrk="1" hangingPunct="1"/>
            <a:r>
              <a:rPr lang="en-US" sz="1000" dirty="0">
                <a:hlinkClick r:id="rId41"/>
              </a:rPr>
              <a:t>Lab Safety Lesson Bundle</a:t>
            </a:r>
            <a:endParaRPr lang="en-US" sz="1000" dirty="0">
              <a:hlinkClick r:id="rId42"/>
            </a:endParaRPr>
          </a:p>
          <a:p>
            <a:pPr eaLnBrk="1" hangingPunct="1"/>
            <a:r>
              <a:rPr lang="en-US" sz="1000" dirty="0">
                <a:hlinkClick r:id="rId42"/>
              </a:rPr>
              <a:t>Microscopes and Magnification Lesson Bundle</a:t>
            </a:r>
            <a:endParaRPr lang="en-US" sz="1000" dirty="0"/>
          </a:p>
          <a:p>
            <a:pPr eaLnBrk="1" hangingPunct="1"/>
            <a:r>
              <a:rPr lang="en-US" sz="1000" dirty="0">
                <a:hlinkClick r:id="rId43"/>
              </a:rPr>
              <a:t>Metric System / SI Lesson Bundle</a:t>
            </a:r>
            <a:endParaRPr lang="en-US" sz="1000" dirty="0"/>
          </a:p>
          <a:p>
            <a:pPr eaLnBrk="1" hangingPunct="1"/>
            <a:r>
              <a:rPr lang="en-US" sz="1000" dirty="0">
                <a:hlinkClick r:id="rId44"/>
              </a:rPr>
              <a:t>Scientific Notation Lesson Bundle</a:t>
            </a:r>
            <a:endParaRPr lang="en-US" sz="1000" dirty="0"/>
          </a:p>
          <a:p>
            <a:pPr eaLnBrk="1" hangingPunct="1"/>
            <a:r>
              <a:rPr lang="en-US" sz="1000" dirty="0">
                <a:hlinkClick r:id="rId45"/>
              </a:rPr>
              <a:t>Volume and Density Lesson Bundle</a:t>
            </a:r>
            <a:endParaRPr lang="en-US" sz="1000" dirty="0"/>
          </a:p>
          <a:p>
            <a:pPr eaLnBrk="1" hangingPunct="1"/>
            <a:r>
              <a:rPr lang="en-US" sz="1000" dirty="0">
                <a:hlinkClick r:id="rId46"/>
              </a:rPr>
              <a:t>Scientific Method, Observation Skills Lesson Bundle</a:t>
            </a:r>
            <a:endParaRPr lang="en-US" sz="1000" dirty="0"/>
          </a:p>
          <a:p>
            <a:pPr eaLnBrk="1" hangingPunct="1"/>
            <a:r>
              <a:rPr lang="en-US" sz="1000" dirty="0">
                <a:hlinkClick r:id="rId47"/>
              </a:rPr>
              <a:t>Science Skills Unit Flash Cards</a:t>
            </a:r>
            <a:endParaRPr lang="en-US" sz="1000" dirty="0"/>
          </a:p>
          <a:p>
            <a:pPr eaLnBrk="1" hangingPunct="1"/>
            <a:r>
              <a:rPr lang="en-US" sz="1000" dirty="0">
                <a:hlinkClick r:id="rId48"/>
              </a:rPr>
              <a:t>Science Skills Unit Crossword Puzzle</a:t>
            </a:r>
            <a:endParaRPr lang="en-US" sz="1000" dirty="0"/>
          </a:p>
          <a:p>
            <a:pPr eaLnBrk="1" hangingPunct="1"/>
            <a:r>
              <a:rPr lang="en-US" sz="1000" dirty="0">
                <a:hlinkClick r:id="rId49"/>
              </a:rPr>
              <a:t>Science Skills Unit Review Game</a:t>
            </a:r>
            <a:endParaRPr lang="en-US" sz="1000" dirty="0"/>
          </a:p>
          <a:p>
            <a:pPr eaLnBrk="1" hangingPunct="1"/>
            <a:r>
              <a:rPr lang="en-US" sz="1000" dirty="0">
                <a:hlinkClick r:id="rId50"/>
              </a:rPr>
              <a:t>Science Skills Unit Preview, Homework Bundle, Notes</a:t>
            </a:r>
            <a:endParaRPr lang="en-US" sz="1000" dirty="0">
              <a:solidFill>
                <a:srgbClr val="FFFF99"/>
              </a:solidFill>
            </a:endParaRPr>
          </a:p>
          <a:p>
            <a:endParaRPr lang="en-US" dirty="0"/>
          </a:p>
        </p:txBody>
      </p:sp>
      <p:pic>
        <p:nvPicPr>
          <p:cNvPr id="17" name="Picture 1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423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Earth Science Curriculum Link</a:t>
            </a:r>
            <a:endParaRPr lang="en-US" sz="1800" dirty="0"/>
          </a:p>
          <a:p>
            <a:endParaRPr lang="en-US" dirty="0"/>
          </a:p>
        </p:txBody>
      </p:sp>
      <p:sp>
        <p:nvSpPr>
          <p:cNvPr id="12" name="TextBox 11"/>
          <p:cNvSpPr txBox="1"/>
          <p:nvPr/>
        </p:nvSpPr>
        <p:spPr>
          <a:xfrm>
            <a:off x="380999" y="914400"/>
            <a:ext cx="4190999" cy="6389441"/>
          </a:xfrm>
          <a:prstGeom prst="rect">
            <a:avLst/>
          </a:prstGeom>
          <a:noFill/>
        </p:spPr>
        <p:txBody>
          <a:bodyPr wrap="square" rtlCol="0">
            <a:spAutoFit/>
          </a:bodyPr>
          <a:lstStyle/>
          <a:p>
            <a:r>
              <a:rPr lang="en-US" sz="1800" dirty="0" smtClean="0">
                <a:solidFill>
                  <a:srgbClr val="FFCC66"/>
                </a:solidFill>
              </a:rPr>
              <a:t>Geology Topics Unit</a:t>
            </a:r>
          </a:p>
          <a:p>
            <a:pPr eaLnBrk="1" hangingPunct="1"/>
            <a:r>
              <a:rPr lang="en-US" sz="1000" dirty="0">
                <a:hlinkClick r:id="rId3"/>
              </a:rPr>
              <a:t>Plate Tectonics, Continental Drift, Earth's Core, </a:t>
            </a:r>
          </a:p>
          <a:p>
            <a:pPr eaLnBrk="1" hangingPunct="1"/>
            <a:r>
              <a:rPr lang="en-US" sz="1000" dirty="0">
                <a:hlinkClick r:id="rId3"/>
              </a:rPr>
              <a:t>Plate Boundaries Lesson Bundle</a:t>
            </a:r>
            <a:endParaRPr lang="en-US" sz="1000" dirty="0"/>
          </a:p>
          <a:p>
            <a:pPr eaLnBrk="1" hangingPunct="1"/>
            <a:r>
              <a:rPr lang="en-US" sz="1000" dirty="0">
                <a:hlinkClick r:id="rId4"/>
              </a:rPr>
              <a:t>Dynamic Earth Review Game</a:t>
            </a:r>
            <a:endParaRPr lang="en-US" sz="1000" dirty="0"/>
          </a:p>
          <a:p>
            <a:pPr eaLnBrk="1" hangingPunct="1"/>
            <a:r>
              <a:rPr lang="en-US" sz="1000" dirty="0">
                <a:hlinkClick r:id="rId5"/>
              </a:rPr>
              <a:t>Plate Boundaries Visual Quiz</a:t>
            </a:r>
            <a:endParaRPr lang="en-US" sz="1000" dirty="0"/>
          </a:p>
          <a:p>
            <a:pPr eaLnBrk="1" hangingPunct="1"/>
            <a:r>
              <a:rPr lang="en-US" sz="1000" dirty="0">
                <a:hlinkClick r:id="rId6"/>
              </a:rPr>
              <a:t>Volcanoes Lesson Bundle</a:t>
            </a:r>
            <a:endParaRPr lang="en-US" sz="1000" dirty="0"/>
          </a:p>
          <a:p>
            <a:pPr eaLnBrk="1" hangingPunct="1"/>
            <a:r>
              <a:rPr lang="en-US" sz="1000" dirty="0">
                <a:hlinkClick r:id="rId7"/>
              </a:rPr>
              <a:t>Types of Volcanoes</a:t>
            </a:r>
            <a:endParaRPr lang="en-US" sz="1000" dirty="0"/>
          </a:p>
          <a:p>
            <a:pPr eaLnBrk="1" hangingPunct="1"/>
            <a:r>
              <a:rPr lang="en-US" sz="1000" dirty="0">
                <a:hlinkClick r:id="rId8"/>
              </a:rPr>
              <a:t>Volcanoes Review Game</a:t>
            </a:r>
            <a:endParaRPr lang="en-US" sz="1000" dirty="0"/>
          </a:p>
          <a:p>
            <a:pPr eaLnBrk="1" hangingPunct="1"/>
            <a:r>
              <a:rPr lang="en-US" sz="1000" dirty="0">
                <a:hlinkClick r:id="rId9"/>
              </a:rPr>
              <a:t>Earthquakes Lesson Bundle</a:t>
            </a:r>
            <a:endParaRPr lang="en-US" sz="1000" dirty="0"/>
          </a:p>
          <a:p>
            <a:pPr eaLnBrk="1" hangingPunct="1"/>
            <a:r>
              <a:rPr lang="en-US" sz="1000" dirty="0">
                <a:hlinkClick r:id="rId10"/>
              </a:rPr>
              <a:t>Earthquakes Review Game</a:t>
            </a:r>
            <a:endParaRPr lang="en-US" sz="1000" dirty="0"/>
          </a:p>
          <a:p>
            <a:pPr eaLnBrk="1" hangingPunct="1"/>
            <a:r>
              <a:rPr lang="en-US" sz="1000" dirty="0">
                <a:hlinkClick r:id="rId11"/>
              </a:rPr>
              <a:t>Rock Deformation, Compression, Tension, Shearing</a:t>
            </a:r>
            <a:endParaRPr lang="en-US" sz="1000" dirty="0"/>
          </a:p>
          <a:p>
            <a:pPr eaLnBrk="1" hangingPunct="1"/>
            <a:r>
              <a:rPr lang="en-US" sz="1000" dirty="0">
                <a:hlinkClick r:id="rId12"/>
              </a:rPr>
              <a:t>Minerals Lesson Bundle</a:t>
            </a:r>
            <a:endParaRPr lang="en-US" sz="1000" dirty="0"/>
          </a:p>
          <a:p>
            <a:pPr eaLnBrk="1" hangingPunct="1"/>
            <a:r>
              <a:rPr lang="en-US" sz="1000" dirty="0">
                <a:hlinkClick r:id="rId13"/>
              </a:rPr>
              <a:t>Minerals Review Game</a:t>
            </a:r>
            <a:endParaRPr lang="en-US" sz="1000" dirty="0"/>
          </a:p>
          <a:p>
            <a:pPr eaLnBrk="1" hangingPunct="1"/>
            <a:r>
              <a:rPr lang="en-US" sz="1000" dirty="0">
                <a:hlinkClick r:id="rId14"/>
              </a:rPr>
              <a:t>Rock or Mineral PowerPoint </a:t>
            </a:r>
            <a:r>
              <a:rPr lang="en-US" sz="1000" dirty="0" smtClean="0">
                <a:hlinkClick r:id="rId14"/>
              </a:rPr>
              <a:t>Quiz</a:t>
            </a:r>
            <a:endParaRPr lang="en-US" sz="1000" dirty="0" smtClean="0"/>
          </a:p>
          <a:p>
            <a:r>
              <a:rPr lang="en-US" sz="1000" dirty="0">
                <a:hlinkClick r:id="rId15"/>
              </a:rPr>
              <a:t>Rocks and Minerals Lesson Bundle</a:t>
            </a:r>
            <a:endParaRPr lang="en-US" sz="1000" dirty="0"/>
          </a:p>
          <a:p>
            <a:r>
              <a:rPr lang="en-US" sz="1000" dirty="0">
                <a:hlinkClick r:id="rId16"/>
              </a:rPr>
              <a:t>Rocks and Minerals Flash Cards</a:t>
            </a:r>
            <a:endParaRPr lang="en-US" sz="1000" dirty="0"/>
          </a:p>
          <a:p>
            <a:r>
              <a:rPr lang="en-US" sz="1000" dirty="0">
                <a:hlinkClick r:id="rId17"/>
              </a:rPr>
              <a:t>Types of Rocks Visual Quiz</a:t>
            </a:r>
            <a:endParaRPr lang="en-US" sz="1000" dirty="0"/>
          </a:p>
          <a:p>
            <a:r>
              <a:rPr lang="en-US" sz="1000" dirty="0">
                <a:hlinkClick r:id="rId18"/>
              </a:rPr>
              <a:t>Rocks and the Rock Cycle Lesson Bundle</a:t>
            </a:r>
            <a:endParaRPr lang="en-US" sz="1000" dirty="0"/>
          </a:p>
          <a:p>
            <a:r>
              <a:rPr lang="en-US" sz="1000" dirty="0">
                <a:hlinkClick r:id="rId19"/>
              </a:rPr>
              <a:t>Rocks and Rock Cycle Review Game</a:t>
            </a:r>
            <a:endParaRPr lang="en-US" sz="1000" dirty="0"/>
          </a:p>
          <a:p>
            <a:r>
              <a:rPr lang="en-US" sz="1000" dirty="0">
                <a:hlinkClick r:id="rId20"/>
              </a:rPr>
              <a:t>Geologic Timescale, Earth System History Lesson Bundle</a:t>
            </a:r>
            <a:endParaRPr lang="en-US" sz="1000" dirty="0"/>
          </a:p>
          <a:p>
            <a:r>
              <a:rPr lang="en-US" sz="1000" dirty="0">
                <a:hlinkClick r:id="rId21"/>
              </a:rPr>
              <a:t>Earth Geologic History Quiz Game</a:t>
            </a:r>
            <a:endParaRPr lang="en-US" sz="1000" dirty="0"/>
          </a:p>
          <a:p>
            <a:r>
              <a:rPr lang="en-US" sz="1000" dirty="0">
                <a:hlinkClick r:id="rId22"/>
              </a:rPr>
              <a:t>Geology Unit Crossword Puzzle</a:t>
            </a:r>
            <a:endParaRPr lang="en-US" sz="1000" dirty="0"/>
          </a:p>
          <a:p>
            <a:r>
              <a:rPr lang="en-US" sz="1000" dirty="0">
                <a:hlinkClick r:id="rId23"/>
              </a:rPr>
              <a:t>Geology Unit Preview, Bundled Homework, Unit Notes</a:t>
            </a:r>
            <a:endParaRPr lang="en-US" sz="1000" dirty="0"/>
          </a:p>
          <a:p>
            <a:pPr eaLnBrk="1" hangingPunct="1"/>
            <a:endParaRPr lang="en-US" sz="1000" dirty="0">
              <a:solidFill>
                <a:srgbClr val="FFCC99"/>
              </a:solidFill>
            </a:endParaRPr>
          </a:p>
          <a:p>
            <a:endParaRPr lang="en-US" dirty="0"/>
          </a:p>
        </p:txBody>
      </p:sp>
      <p:sp>
        <p:nvSpPr>
          <p:cNvPr id="15" name="TextBox 14"/>
          <p:cNvSpPr txBox="1"/>
          <p:nvPr/>
        </p:nvSpPr>
        <p:spPr>
          <a:xfrm>
            <a:off x="3993307" y="1526716"/>
            <a:ext cx="4922093" cy="7448193"/>
          </a:xfrm>
          <a:prstGeom prst="rect">
            <a:avLst/>
          </a:prstGeom>
          <a:noFill/>
        </p:spPr>
        <p:txBody>
          <a:bodyPr wrap="square" rtlCol="0">
            <a:spAutoFit/>
          </a:bodyPr>
          <a:lstStyle/>
          <a:p>
            <a:r>
              <a:rPr lang="en-US" sz="1800" dirty="0" smtClean="0">
                <a:solidFill>
                  <a:srgbClr val="FFCC66"/>
                </a:solidFill>
              </a:rPr>
              <a:t>Astronomy Topics Unit</a:t>
            </a:r>
          </a:p>
          <a:p>
            <a:pPr eaLnBrk="1" hangingPunct="1"/>
            <a:r>
              <a:rPr lang="en-US" sz="1400" dirty="0">
                <a:hlinkClick r:id="rId24"/>
              </a:rPr>
              <a:t>Solar System and Sun Lesson Bundle</a:t>
            </a:r>
            <a:endParaRPr lang="en-US" sz="1400" dirty="0"/>
          </a:p>
          <a:p>
            <a:pPr eaLnBrk="1" hangingPunct="1"/>
            <a:r>
              <a:rPr lang="en-US" sz="1400" dirty="0">
                <a:hlinkClick r:id="rId25"/>
              </a:rPr>
              <a:t>Sun Lesson Bundle</a:t>
            </a:r>
            <a:endParaRPr lang="en-US" sz="1400" dirty="0"/>
          </a:p>
          <a:p>
            <a:pPr eaLnBrk="1" hangingPunct="1"/>
            <a:r>
              <a:rPr lang="en-US" sz="1400" dirty="0">
                <a:hlinkClick r:id="rId26"/>
              </a:rPr>
              <a:t>Solar System and Sun Review Game</a:t>
            </a:r>
            <a:endParaRPr lang="en-US" sz="1400" dirty="0"/>
          </a:p>
          <a:p>
            <a:pPr eaLnBrk="1" hangingPunct="1"/>
            <a:r>
              <a:rPr lang="en-US" sz="1400" dirty="0">
                <a:hlinkClick r:id="rId27"/>
              </a:rPr>
              <a:t>Solar and Lunar Eclipse Lesson Bundle</a:t>
            </a:r>
            <a:endParaRPr lang="en-US" sz="1400" dirty="0"/>
          </a:p>
          <a:p>
            <a:pPr eaLnBrk="1" hangingPunct="1"/>
            <a:r>
              <a:rPr lang="en-US" sz="1400" dirty="0">
                <a:hlinkClick r:id="rId28"/>
              </a:rPr>
              <a:t>Inner Planets Lesson Bundle</a:t>
            </a:r>
            <a:endParaRPr lang="en-US" sz="1400" dirty="0"/>
          </a:p>
          <a:p>
            <a:pPr eaLnBrk="1" hangingPunct="1"/>
            <a:r>
              <a:rPr lang="en-US" sz="1400" dirty="0">
                <a:hlinkClick r:id="rId29"/>
              </a:rPr>
              <a:t>Inner Planets Review Game</a:t>
            </a:r>
            <a:endParaRPr lang="en-US" sz="1400" dirty="0"/>
          </a:p>
          <a:p>
            <a:pPr eaLnBrk="1" hangingPunct="1"/>
            <a:r>
              <a:rPr lang="en-US" sz="1400" dirty="0">
                <a:hlinkClick r:id="rId30"/>
              </a:rPr>
              <a:t>Moon, Phases of the Moon, Tides, Seasons, Lesson Bundle</a:t>
            </a:r>
            <a:endParaRPr lang="en-US" sz="1400" dirty="0"/>
          </a:p>
          <a:p>
            <a:pPr eaLnBrk="1" hangingPunct="1"/>
            <a:r>
              <a:rPr lang="en-US" sz="1400" dirty="0">
                <a:hlinkClick r:id="rId31"/>
              </a:rPr>
              <a:t>Rocketry Lesson Bundle</a:t>
            </a:r>
            <a:endParaRPr lang="en-US" sz="1400" dirty="0"/>
          </a:p>
          <a:p>
            <a:pPr eaLnBrk="1" hangingPunct="1"/>
            <a:r>
              <a:rPr lang="da-DK" sz="1400" dirty="0">
                <a:hlinkClick r:id="rId32"/>
              </a:rPr>
              <a:t>Asteroid Belt, Meteors, Torino Scale Lesson Bundle</a:t>
            </a:r>
            <a:endParaRPr lang="da-DK" sz="1400" dirty="0"/>
          </a:p>
          <a:p>
            <a:pPr eaLnBrk="1" hangingPunct="1"/>
            <a:r>
              <a:rPr lang="en-US" sz="1400" dirty="0">
                <a:hlinkClick r:id="rId33"/>
              </a:rPr>
              <a:t>Asteroid Belt and Rocketry Review </a:t>
            </a:r>
            <a:r>
              <a:rPr lang="en-US" sz="1400" dirty="0" smtClean="0">
                <a:hlinkClick r:id="rId33"/>
              </a:rPr>
              <a:t>Game</a:t>
            </a:r>
            <a:endParaRPr lang="en-US" sz="1400" dirty="0" smtClean="0"/>
          </a:p>
          <a:p>
            <a:r>
              <a:rPr lang="en-US" sz="1400" dirty="0">
                <a:hlinkClick r:id="rId34"/>
              </a:rPr>
              <a:t>Mission to the Moon, Apollo Lesson</a:t>
            </a:r>
            <a:endParaRPr lang="en-US" sz="1400" dirty="0"/>
          </a:p>
          <a:p>
            <a:pPr eaLnBrk="1" hangingPunct="1"/>
            <a:r>
              <a:rPr lang="en-US" sz="1400" dirty="0">
                <a:hlinkClick r:id="rId35"/>
              </a:rPr>
              <a:t>Outer Planets Lesson Bundle</a:t>
            </a:r>
            <a:endParaRPr lang="en-US" sz="1400" dirty="0"/>
          </a:p>
          <a:p>
            <a:pPr eaLnBrk="1" hangingPunct="1"/>
            <a:r>
              <a:rPr lang="en-US" sz="1400" dirty="0">
                <a:hlinkClick r:id="rId36"/>
              </a:rPr>
              <a:t>Outer Planets Review Game</a:t>
            </a:r>
            <a:endParaRPr lang="en-US" sz="1400" dirty="0"/>
          </a:p>
          <a:p>
            <a:pPr eaLnBrk="1" hangingPunct="1"/>
            <a:r>
              <a:rPr lang="en-US" sz="1400" dirty="0">
                <a:hlinkClick r:id="rId37"/>
              </a:rPr>
              <a:t>Beyond the Solar System Lesson Bundle</a:t>
            </a:r>
            <a:endParaRPr lang="en-US" sz="1400" dirty="0"/>
          </a:p>
          <a:p>
            <a:pPr eaLnBrk="1" hangingPunct="1"/>
            <a:r>
              <a:rPr lang="en-US" sz="1400" dirty="0">
                <a:hlinkClick r:id="rId38"/>
              </a:rPr>
              <a:t>Beyond the Solar System, Galaxies, Black Holes, Constellations Review Game</a:t>
            </a:r>
            <a:endParaRPr lang="en-US" sz="1400" dirty="0"/>
          </a:p>
          <a:p>
            <a:pPr eaLnBrk="1" hangingPunct="1"/>
            <a:r>
              <a:rPr lang="en-US" sz="1400" dirty="0">
                <a:hlinkClick r:id="rId39"/>
              </a:rPr>
              <a:t>Galaxy Lesson, Hubble Exploration</a:t>
            </a:r>
            <a:endParaRPr lang="en-US" sz="1400" dirty="0"/>
          </a:p>
          <a:p>
            <a:pPr eaLnBrk="1" hangingPunct="1"/>
            <a:r>
              <a:rPr lang="en-US" sz="1400" dirty="0">
                <a:hlinkClick r:id="rId40"/>
              </a:rPr>
              <a:t>Astronomy Unit Crossword Puzzle</a:t>
            </a:r>
            <a:endParaRPr lang="en-US" sz="1400" dirty="0"/>
          </a:p>
          <a:p>
            <a:pPr eaLnBrk="1" hangingPunct="1"/>
            <a:r>
              <a:rPr lang="en-US" sz="1400" dirty="0">
                <a:hlinkClick r:id="rId41"/>
              </a:rPr>
              <a:t>Astronomy Unit in Spanish</a:t>
            </a:r>
            <a:endParaRPr lang="en-US" sz="1400" dirty="0"/>
          </a:p>
          <a:p>
            <a:pPr eaLnBrk="1" hangingPunct="1"/>
            <a:endParaRPr lang="en-US" sz="1200" dirty="0"/>
          </a:p>
          <a:p>
            <a:endParaRPr lang="en-US" dirty="0"/>
          </a:p>
        </p:txBody>
      </p:sp>
      <p:pic>
        <p:nvPicPr>
          <p:cNvPr id="16" name="Picture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713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Earth Science Curriculum Link</a:t>
            </a:r>
            <a:endParaRPr lang="en-US" sz="1800" dirty="0"/>
          </a:p>
          <a:p>
            <a:endParaRPr lang="en-US" dirty="0"/>
          </a:p>
        </p:txBody>
      </p:sp>
      <p:sp>
        <p:nvSpPr>
          <p:cNvPr id="12" name="TextBox 11"/>
          <p:cNvSpPr txBox="1"/>
          <p:nvPr/>
        </p:nvSpPr>
        <p:spPr>
          <a:xfrm>
            <a:off x="4419600" y="2140116"/>
            <a:ext cx="3962400" cy="5755422"/>
          </a:xfrm>
          <a:prstGeom prst="rect">
            <a:avLst/>
          </a:prstGeom>
          <a:noFill/>
        </p:spPr>
        <p:txBody>
          <a:bodyPr wrap="square" rtlCol="0">
            <a:spAutoFit/>
          </a:bodyPr>
          <a:lstStyle/>
          <a:p>
            <a:r>
              <a:rPr lang="en-US" sz="1800" dirty="0" smtClean="0">
                <a:solidFill>
                  <a:srgbClr val="FFCC66"/>
                </a:solidFill>
              </a:rPr>
              <a:t>Weather and Climate Unit</a:t>
            </a:r>
          </a:p>
          <a:p>
            <a:pPr eaLnBrk="1" hangingPunct="1"/>
            <a:r>
              <a:rPr lang="en-US" sz="1600" dirty="0">
                <a:hlinkClick r:id="rId3"/>
              </a:rPr>
              <a:t>Atmosphere Lesson Bundle</a:t>
            </a:r>
            <a:endParaRPr lang="en-US" sz="1600" dirty="0"/>
          </a:p>
          <a:p>
            <a:pPr eaLnBrk="1" hangingPunct="1"/>
            <a:r>
              <a:rPr lang="fr-FR" sz="1600" dirty="0">
                <a:hlinkClick r:id="rId4"/>
              </a:rPr>
              <a:t>Ozone Layer, Air Pollution, Skin Cancer</a:t>
            </a:r>
            <a:endParaRPr lang="fr-FR" sz="1600" dirty="0"/>
          </a:p>
          <a:p>
            <a:pPr eaLnBrk="1" hangingPunct="1"/>
            <a:r>
              <a:rPr lang="en-US" sz="1600" dirty="0">
                <a:hlinkClick r:id="rId5"/>
              </a:rPr>
              <a:t>Atmosphere, Layers of the Atmosphere, Pollution Quiz Game</a:t>
            </a:r>
            <a:endParaRPr lang="en-US" sz="1600" dirty="0"/>
          </a:p>
          <a:p>
            <a:pPr eaLnBrk="1" hangingPunct="1"/>
            <a:r>
              <a:rPr lang="en-US" sz="1600" dirty="0">
                <a:hlinkClick r:id="rId6"/>
              </a:rPr>
              <a:t>Air Pressure and Winds Lesson Bundle</a:t>
            </a:r>
            <a:endParaRPr lang="en-US" sz="1600" dirty="0"/>
          </a:p>
          <a:p>
            <a:pPr eaLnBrk="1" hangingPunct="1"/>
            <a:r>
              <a:rPr lang="en-US" sz="1600" dirty="0">
                <a:hlinkClick r:id="rId7"/>
              </a:rPr>
              <a:t>Severe Weather Lesson Bundle, Hurricanes, Tornado, Blizzards</a:t>
            </a:r>
            <a:endParaRPr lang="en-US" sz="1600" dirty="0"/>
          </a:p>
          <a:p>
            <a:pPr eaLnBrk="1" hangingPunct="1"/>
            <a:r>
              <a:rPr lang="en-US" sz="1600" dirty="0">
                <a:hlinkClick r:id="rId8"/>
              </a:rPr>
              <a:t>Seasons Lesson Bundle, Axial Tilt</a:t>
            </a:r>
            <a:endParaRPr lang="en-US" sz="1600" dirty="0"/>
          </a:p>
          <a:p>
            <a:pPr eaLnBrk="1" hangingPunct="1"/>
            <a:r>
              <a:rPr lang="en-US" sz="1600" dirty="0">
                <a:hlinkClick r:id="rId9"/>
              </a:rPr>
              <a:t>Weather, Wind, Seasons, Quiz Game</a:t>
            </a:r>
            <a:endParaRPr lang="en-US" sz="1600" dirty="0"/>
          </a:p>
          <a:p>
            <a:pPr eaLnBrk="1" hangingPunct="1"/>
            <a:r>
              <a:rPr lang="en-US" sz="1600" dirty="0">
                <a:hlinkClick r:id="rId10"/>
              </a:rPr>
              <a:t>Winds, Global Winds, Wind Chill Lesson Bundle</a:t>
            </a:r>
            <a:endParaRPr lang="en-US" sz="1600" dirty="0"/>
          </a:p>
          <a:p>
            <a:pPr eaLnBrk="1" hangingPunct="1"/>
            <a:r>
              <a:rPr lang="en-US" sz="1600" dirty="0">
                <a:hlinkClick r:id="rId11"/>
              </a:rPr>
              <a:t>Oceans and Weather, Water Cycle, Clouds Lesson Bundle</a:t>
            </a:r>
            <a:endParaRPr lang="en-US" sz="1600" dirty="0"/>
          </a:p>
          <a:p>
            <a:pPr eaLnBrk="1" hangingPunct="1"/>
            <a:r>
              <a:rPr lang="en-US" sz="1600" dirty="0">
                <a:hlinkClick r:id="rId12"/>
              </a:rPr>
              <a:t>Water Cycle and Clouds Lesson </a:t>
            </a:r>
            <a:r>
              <a:rPr lang="en-US" sz="1800" dirty="0">
                <a:hlinkClick r:id="rId12"/>
              </a:rPr>
              <a:t>Bundle</a:t>
            </a:r>
            <a:endParaRPr lang="en-US" sz="1800" dirty="0"/>
          </a:p>
          <a:p>
            <a:endParaRPr lang="en-US" sz="1800" dirty="0" smtClean="0"/>
          </a:p>
          <a:p>
            <a:pPr eaLnBrk="1" hangingPunct="1"/>
            <a:endParaRPr lang="en-US" sz="1800" dirty="0">
              <a:solidFill>
                <a:srgbClr val="FFCC99"/>
              </a:solidFill>
            </a:endParaRPr>
          </a:p>
          <a:p>
            <a:endParaRPr lang="en-US" dirty="0"/>
          </a:p>
        </p:txBody>
      </p:sp>
      <p:sp>
        <p:nvSpPr>
          <p:cNvPr id="15" name="TextBox 14"/>
          <p:cNvSpPr txBox="1"/>
          <p:nvPr/>
        </p:nvSpPr>
        <p:spPr>
          <a:xfrm>
            <a:off x="311462" y="900499"/>
            <a:ext cx="3879538" cy="8870121"/>
          </a:xfrm>
          <a:prstGeom prst="rect">
            <a:avLst/>
          </a:prstGeom>
          <a:noFill/>
        </p:spPr>
        <p:txBody>
          <a:bodyPr wrap="square" rtlCol="0">
            <a:spAutoFit/>
          </a:bodyPr>
          <a:lstStyle/>
          <a:p>
            <a:r>
              <a:rPr lang="en-US" sz="1800" dirty="0" smtClean="0">
                <a:solidFill>
                  <a:srgbClr val="FFCC66"/>
                </a:solidFill>
              </a:rPr>
              <a:t>Weathering, Soil Science, Soil Conservation, Ice Ages, Glaciers Unit</a:t>
            </a:r>
            <a:endParaRPr lang="en-US" sz="1400" dirty="0" smtClean="0">
              <a:solidFill>
                <a:srgbClr val="FFCC66"/>
              </a:solidFill>
            </a:endParaRPr>
          </a:p>
          <a:p>
            <a:r>
              <a:rPr lang="en-US" sz="1400" dirty="0" smtClean="0">
                <a:hlinkClick r:id="rId13"/>
              </a:rPr>
              <a:t>Mechanical and Chemical Weathering Lesson Bundle</a:t>
            </a:r>
            <a:endParaRPr lang="en-US" sz="1400" dirty="0" smtClean="0"/>
          </a:p>
          <a:p>
            <a:r>
              <a:rPr lang="en-US" sz="1400" dirty="0" smtClean="0">
                <a:hlinkClick r:id="rId14"/>
              </a:rPr>
              <a:t>Mechanical </a:t>
            </a:r>
            <a:r>
              <a:rPr lang="en-US" sz="1400" dirty="0">
                <a:hlinkClick r:id="rId14"/>
              </a:rPr>
              <a:t>and Chemical Weathering Review Game</a:t>
            </a:r>
            <a:endParaRPr lang="en-US" sz="1400" dirty="0"/>
          </a:p>
          <a:p>
            <a:r>
              <a:rPr lang="en-US" sz="1400" dirty="0">
                <a:hlinkClick r:id="rId15"/>
              </a:rPr>
              <a:t>Soil Science Lesson Bundle</a:t>
            </a:r>
            <a:endParaRPr lang="en-US" sz="1400" dirty="0"/>
          </a:p>
          <a:p>
            <a:r>
              <a:rPr lang="en-US" sz="1400" dirty="0">
                <a:hlinkClick r:id="rId16"/>
              </a:rPr>
              <a:t>Erosion, Soil Conservation Lesson Bundle</a:t>
            </a:r>
            <a:endParaRPr lang="en-US" sz="1400" dirty="0"/>
          </a:p>
          <a:p>
            <a:r>
              <a:rPr lang="en-US" sz="1400" dirty="0">
                <a:hlinkClick r:id="rId17"/>
              </a:rPr>
              <a:t>Soil Science, Erosion, Soil Conservation Review Game</a:t>
            </a:r>
            <a:endParaRPr lang="en-US" sz="1400" dirty="0"/>
          </a:p>
          <a:p>
            <a:r>
              <a:rPr lang="en-US" sz="1400" dirty="0">
                <a:hlinkClick r:id="rId18"/>
              </a:rPr>
              <a:t>Weathering, Soil Science Unit Flash Cards</a:t>
            </a:r>
            <a:endParaRPr lang="en-US" sz="1400" dirty="0"/>
          </a:p>
          <a:p>
            <a:r>
              <a:rPr lang="en-US" sz="1400" dirty="0">
                <a:hlinkClick r:id="rId19"/>
              </a:rPr>
              <a:t>Weathering and Soil Science Crossword Puzzle</a:t>
            </a:r>
            <a:endParaRPr lang="en-US" sz="1400" dirty="0"/>
          </a:p>
          <a:p>
            <a:r>
              <a:rPr lang="en-US" sz="1400" dirty="0">
                <a:hlinkClick r:id="rId20"/>
              </a:rPr>
              <a:t>Ice Ages and Glaciers Lesson Bundle</a:t>
            </a:r>
            <a:endParaRPr lang="en-US" sz="1400" dirty="0"/>
          </a:p>
          <a:p>
            <a:r>
              <a:rPr lang="en-US" sz="1400" dirty="0">
                <a:hlinkClick r:id="rId21"/>
              </a:rPr>
              <a:t>Ice Ages and Glaciers Review Game</a:t>
            </a:r>
            <a:endParaRPr lang="en-US" sz="1400" dirty="0"/>
          </a:p>
          <a:p>
            <a:r>
              <a:rPr lang="en-US" sz="1400" dirty="0">
                <a:hlinkClick r:id="rId22"/>
              </a:rPr>
              <a:t>Ice Ages and Glaciers Crossword Puzzle</a:t>
            </a:r>
            <a:endParaRPr lang="en-US" sz="1400" dirty="0"/>
          </a:p>
          <a:p>
            <a:r>
              <a:rPr lang="en-US" sz="1400" dirty="0">
                <a:hlinkClick r:id="rId23"/>
              </a:rPr>
              <a:t>Ice Ages, Glaciers Unit Flash Cards</a:t>
            </a:r>
            <a:endParaRPr lang="en-US" sz="1400" dirty="0"/>
          </a:p>
          <a:p>
            <a:r>
              <a:rPr lang="en-US" sz="1400" dirty="0">
                <a:hlinkClick r:id="rId24"/>
              </a:rPr>
              <a:t>Weathering, Soil Science, Soil Conservation, Ice Ages, Glaciers Unit Preview</a:t>
            </a:r>
            <a:endParaRPr lang="en-US" sz="1400" dirty="0"/>
          </a:p>
          <a:p>
            <a:endParaRPr lang="en-US" dirty="0" smtClean="0"/>
          </a:p>
          <a:p>
            <a:pPr eaLnBrk="1" hangingPunct="1"/>
            <a:endParaRPr lang="en-US" sz="1200" dirty="0"/>
          </a:p>
          <a:p>
            <a:endParaRPr lang="en-US" dirty="0"/>
          </a:p>
        </p:txBody>
      </p:sp>
      <p:pic>
        <p:nvPicPr>
          <p:cNvPr id="1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1236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2"/>
              </a:rPr>
              <a:t>Earth Science Curriculum Link</a:t>
            </a:r>
            <a:endParaRPr lang="en-US" sz="1800" dirty="0"/>
          </a:p>
          <a:p>
            <a:endParaRPr lang="en-US" sz="1800" dirty="0"/>
          </a:p>
        </p:txBody>
      </p:sp>
      <p:sp>
        <p:nvSpPr>
          <p:cNvPr id="12" name="TextBox 11"/>
          <p:cNvSpPr txBox="1"/>
          <p:nvPr/>
        </p:nvSpPr>
        <p:spPr>
          <a:xfrm>
            <a:off x="311462" y="4412396"/>
            <a:ext cx="6934201" cy="1661993"/>
          </a:xfrm>
          <a:prstGeom prst="rect">
            <a:avLst/>
          </a:prstGeom>
          <a:noFill/>
        </p:spPr>
        <p:txBody>
          <a:bodyPr wrap="square" rtlCol="0">
            <a:spAutoFit/>
          </a:bodyPr>
          <a:lstStyle/>
          <a:p>
            <a:r>
              <a:rPr lang="en-US" sz="1800" dirty="0" smtClean="0">
                <a:solidFill>
                  <a:srgbClr val="FFCC66"/>
                </a:solidFill>
              </a:rPr>
              <a:t>Water Molecule Unit</a:t>
            </a:r>
          </a:p>
          <a:p>
            <a:pPr>
              <a:defRPr/>
            </a:pPr>
            <a:r>
              <a:rPr lang="en-US" sz="1400" dirty="0">
                <a:hlinkClick r:id="rId3"/>
              </a:rPr>
              <a:t>Water Use, Water on Earth, Water Conservation Lesson Bundle</a:t>
            </a:r>
            <a:endParaRPr lang="en-US" sz="1400" dirty="0"/>
          </a:p>
          <a:p>
            <a:pPr>
              <a:defRPr/>
            </a:pPr>
            <a:r>
              <a:rPr lang="en-US" sz="1400" dirty="0">
                <a:hlinkClick r:id="rId4"/>
              </a:rPr>
              <a:t>Groundwater, Groundwater Pollution Lesson Bundle</a:t>
            </a:r>
            <a:endParaRPr lang="en-US" sz="1400" dirty="0"/>
          </a:p>
          <a:p>
            <a:pPr>
              <a:defRPr/>
            </a:pPr>
            <a:r>
              <a:rPr lang="en-US" sz="1400" dirty="0">
                <a:hlinkClick r:id="rId5"/>
              </a:rPr>
              <a:t>Properties of Water Lesson Bundle</a:t>
            </a:r>
            <a:endParaRPr lang="en-US" sz="1400" dirty="0"/>
          </a:p>
          <a:p>
            <a:pPr>
              <a:defRPr/>
            </a:pPr>
            <a:r>
              <a:rPr lang="en-US" sz="1400" dirty="0">
                <a:hlinkClick r:id="rId6"/>
              </a:rPr>
              <a:t>Water Cycle Lesson Bundle</a:t>
            </a:r>
            <a:endParaRPr lang="en-US" sz="1400" dirty="0"/>
          </a:p>
          <a:p>
            <a:pPr>
              <a:defRPr/>
            </a:pPr>
            <a:r>
              <a:rPr lang="en-US" sz="1400" dirty="0">
                <a:hlinkClick r:id="rId7"/>
              </a:rPr>
              <a:t>Water Unit Review Game</a:t>
            </a:r>
            <a:endParaRPr lang="en-US" sz="1400" dirty="0"/>
          </a:p>
          <a:p>
            <a:pPr>
              <a:defRPr/>
            </a:pPr>
            <a:r>
              <a:rPr lang="en-US" sz="1400" dirty="0">
                <a:hlinkClick r:id="rId8"/>
              </a:rPr>
              <a:t>Water Unit Preview, Homework Package, Unit Notes, </a:t>
            </a:r>
            <a:r>
              <a:rPr lang="en-US" sz="1400" dirty="0" smtClean="0">
                <a:hlinkClick r:id="rId8"/>
              </a:rPr>
              <a:t>more</a:t>
            </a:r>
            <a:endParaRPr lang="en-US" sz="1400" dirty="0"/>
          </a:p>
        </p:txBody>
      </p:sp>
      <p:sp>
        <p:nvSpPr>
          <p:cNvPr id="15" name="TextBox 14"/>
          <p:cNvSpPr txBox="1"/>
          <p:nvPr/>
        </p:nvSpPr>
        <p:spPr>
          <a:xfrm>
            <a:off x="311462" y="931139"/>
            <a:ext cx="7079938" cy="2800767"/>
          </a:xfrm>
          <a:prstGeom prst="rect">
            <a:avLst/>
          </a:prstGeom>
          <a:noFill/>
        </p:spPr>
        <p:txBody>
          <a:bodyPr wrap="square" rtlCol="0">
            <a:spAutoFit/>
          </a:bodyPr>
          <a:lstStyle/>
          <a:p>
            <a:r>
              <a:rPr lang="en-US" sz="1800" dirty="0" smtClean="0">
                <a:solidFill>
                  <a:srgbClr val="FFCC66"/>
                </a:solidFill>
              </a:rPr>
              <a:t>Rivers, Lakes, and </a:t>
            </a:r>
          </a:p>
          <a:p>
            <a:r>
              <a:rPr lang="en-US" sz="1800" dirty="0" smtClean="0">
                <a:solidFill>
                  <a:srgbClr val="FFCC66"/>
                </a:solidFill>
              </a:rPr>
              <a:t>Water Quality Unit</a:t>
            </a:r>
          </a:p>
          <a:p>
            <a:pPr eaLnBrk="1" hangingPunct="1"/>
            <a:r>
              <a:rPr lang="en-US" sz="1400" dirty="0">
                <a:hlinkClick r:id="rId9"/>
              </a:rPr>
              <a:t>Rivers and Watershed Lesson Bundle</a:t>
            </a:r>
            <a:endParaRPr lang="en-US" sz="1400" dirty="0"/>
          </a:p>
          <a:p>
            <a:pPr eaLnBrk="1" hangingPunct="1"/>
            <a:r>
              <a:rPr lang="en-US" sz="1400" dirty="0">
                <a:hlinkClick r:id="rId10"/>
              </a:rPr>
              <a:t>Flooding Lesson Bundle</a:t>
            </a:r>
            <a:endParaRPr lang="en-US" sz="1400" dirty="0"/>
          </a:p>
          <a:p>
            <a:pPr eaLnBrk="1" hangingPunct="1"/>
            <a:r>
              <a:rPr lang="en-US" sz="1400" dirty="0">
                <a:hlinkClick r:id="rId11"/>
              </a:rPr>
              <a:t>Benthic </a:t>
            </a:r>
            <a:r>
              <a:rPr lang="en-US" sz="1400" dirty="0" err="1">
                <a:hlinkClick r:id="rId11"/>
              </a:rPr>
              <a:t>Macroinvertebrate</a:t>
            </a:r>
            <a:r>
              <a:rPr lang="en-US" sz="1400" dirty="0">
                <a:hlinkClick r:id="rId11"/>
              </a:rPr>
              <a:t> Lesson Bundle</a:t>
            </a:r>
            <a:endParaRPr lang="en-US" sz="1400" dirty="0"/>
          </a:p>
          <a:p>
            <a:pPr eaLnBrk="1" hangingPunct="1"/>
            <a:r>
              <a:rPr lang="en-US" sz="1400" dirty="0">
                <a:hlinkClick r:id="rId12"/>
              </a:rPr>
              <a:t>Lake Turnover Lesson Bundle</a:t>
            </a:r>
            <a:endParaRPr lang="en-US" sz="1400" dirty="0"/>
          </a:p>
          <a:p>
            <a:pPr eaLnBrk="1" hangingPunct="1"/>
            <a:r>
              <a:rPr lang="en-US" sz="1400" dirty="0">
                <a:hlinkClick r:id="rId13"/>
              </a:rPr>
              <a:t>Salmon Lesson Bundle</a:t>
            </a:r>
            <a:endParaRPr lang="en-US" sz="1400" dirty="0"/>
          </a:p>
          <a:p>
            <a:pPr eaLnBrk="1" hangingPunct="1"/>
            <a:r>
              <a:rPr lang="en-US" sz="1400" dirty="0">
                <a:hlinkClick r:id="rId14"/>
              </a:rPr>
              <a:t>Fish Lesson, Fashion a Fish, Lesson Bundle</a:t>
            </a:r>
            <a:endParaRPr lang="en-US" sz="1400" dirty="0"/>
          </a:p>
          <a:p>
            <a:pPr eaLnBrk="1" hangingPunct="1"/>
            <a:r>
              <a:rPr lang="en-US" sz="1400" dirty="0">
                <a:hlinkClick r:id="rId15"/>
              </a:rPr>
              <a:t>Rivers, Lakes, and Water Quality Unit Review Game</a:t>
            </a:r>
            <a:endParaRPr lang="en-US" sz="1400" dirty="0"/>
          </a:p>
          <a:p>
            <a:pPr eaLnBrk="1" hangingPunct="1"/>
            <a:r>
              <a:rPr lang="en-US" sz="1400" dirty="0">
                <a:hlinkClick r:id="rId16"/>
              </a:rPr>
              <a:t>Rivers, Lakes, and Water Quality Crossword Puzzle</a:t>
            </a:r>
            <a:r>
              <a:rPr lang="en-US" sz="1400" dirty="0">
                <a:solidFill>
                  <a:srgbClr val="FFFF99"/>
                </a:solidFill>
              </a:rPr>
              <a:t> </a:t>
            </a:r>
            <a:r>
              <a:rPr lang="en-US" sz="1400" dirty="0"/>
              <a:t> </a:t>
            </a:r>
          </a:p>
          <a:p>
            <a:pPr eaLnBrk="1" hangingPunct="1"/>
            <a:r>
              <a:rPr lang="en-US" sz="1400" dirty="0">
                <a:hlinkClick r:id="rId17"/>
              </a:rPr>
              <a:t>Rivers, Lakes, and Water Quality Unit Preview, Homework Bundle, Unit Notes</a:t>
            </a:r>
            <a:endParaRPr lang="en-US" sz="1400" dirty="0"/>
          </a:p>
          <a:p>
            <a:endParaRPr lang="en-US" sz="1400" dirty="0" smtClean="0"/>
          </a:p>
        </p:txBody>
      </p:sp>
      <p:pic>
        <p:nvPicPr>
          <p:cNvPr id="1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9391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1"/>
          </p:nvPr>
        </p:nvSpPr>
        <p:spPr>
          <a:xfrm>
            <a:off x="152400" y="228600"/>
            <a:ext cx="8763000" cy="5897563"/>
          </a:xfrm>
        </p:spPr>
        <p:txBody>
          <a:bodyPr/>
          <a:lstStyle/>
          <a:p>
            <a:r>
              <a:rPr lang="en-US" smtClean="0">
                <a:solidFill>
                  <a:srgbClr val="FFCC99"/>
                </a:solidFill>
              </a:rPr>
              <a:t>Individual units within the curriculum</a:t>
            </a:r>
            <a:endParaRPr lang="en-US" smtClean="0">
              <a:solidFill>
                <a:srgbClr val="9999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64838216"/>
              </p:ext>
            </p:extLst>
          </p:nvPr>
        </p:nvGraphicFramePr>
        <p:xfrm>
          <a:off x="228600" y="914400"/>
          <a:ext cx="8763000" cy="4854575"/>
        </p:xfrm>
        <a:graphic>
          <a:graphicData uri="http://schemas.openxmlformats.org/drawingml/2006/table">
            <a:tbl>
              <a:tblPr firstRow="1" bandRow="1">
                <a:tableStyleId>{5C22544A-7EE6-4342-B048-85BDC9FD1C3A}</a:tableStyleId>
              </a:tblPr>
              <a:tblGrid>
                <a:gridCol w="3886200"/>
                <a:gridCol w="4876800"/>
              </a:tblGrid>
              <a:tr h="632396">
                <a:tc>
                  <a:txBody>
                    <a:bodyPr/>
                    <a:lstStyle/>
                    <a:p>
                      <a:r>
                        <a:rPr lang="en-US" sz="1800" dirty="0" smtClean="0"/>
                        <a:t>Earth Science Units</a:t>
                      </a:r>
                      <a:endParaRPr lang="en-US" sz="1800" dirty="0"/>
                    </a:p>
                  </a:txBody>
                  <a:tcPr marT="45706" marB="45706"/>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tc>
              </a:tr>
              <a:tr h="731513">
                <a:tc>
                  <a:txBody>
                    <a:bodyPr/>
                    <a:lstStyle/>
                    <a:p>
                      <a:r>
                        <a:rPr lang="en-US" sz="1800" dirty="0" smtClean="0"/>
                        <a:t>Geology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tc>
              </a:tr>
              <a:tr h="675880">
                <a:tc>
                  <a:txBody>
                    <a:bodyPr/>
                    <a:lstStyle/>
                    <a:p>
                      <a:r>
                        <a:rPr lang="en-US" sz="1800" dirty="0" smtClean="0"/>
                        <a:t>Astronomy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tc>
              </a:tr>
              <a:tr h="731513">
                <a:tc>
                  <a:txBody>
                    <a:bodyPr/>
                    <a:lstStyle/>
                    <a:p>
                      <a:r>
                        <a:rPr lang="en-US" sz="1800" dirty="0" smtClean="0"/>
                        <a:t>Weather and Climate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tc>
              </a:tr>
              <a:tr h="731513">
                <a:tc>
                  <a:txBody>
                    <a:bodyPr/>
                    <a:lstStyle/>
                    <a:p>
                      <a:r>
                        <a:rPr lang="en-US" sz="1800" dirty="0" smtClean="0"/>
                        <a:t>Soil Science,</a:t>
                      </a:r>
                      <a:r>
                        <a:rPr lang="en-US" sz="1800" baseline="0" dirty="0" smtClean="0"/>
                        <a:t> Weathering, More</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tc>
              </a:tr>
              <a:tr h="675880">
                <a:tc>
                  <a:txBody>
                    <a:bodyPr/>
                    <a:lstStyle/>
                    <a:p>
                      <a:r>
                        <a:rPr lang="en-US" sz="1800" dirty="0" smtClean="0"/>
                        <a:t>Water</a:t>
                      </a:r>
                      <a:r>
                        <a:rPr lang="en-US" sz="1800" baseline="0" dirty="0" smtClean="0"/>
                        <a:t>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tc>
              </a:tr>
              <a:tr h="675880">
                <a:tc>
                  <a:txBody>
                    <a:bodyPr/>
                    <a:lstStyle/>
                    <a:p>
                      <a:r>
                        <a:rPr lang="en-US" sz="1800" dirty="0" smtClean="0"/>
                        <a:t>Rivers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tc>
              </a:tr>
            </a:tbl>
          </a:graphicData>
        </a:graphic>
      </p:graphicFrame>
      <p:sp>
        <p:nvSpPr>
          <p:cNvPr id="312349"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800" dirty="0"/>
              <a:t>   	= Easier 		          = More Difficult                             = Most Difficult</a:t>
            </a:r>
          </a:p>
        </p:txBody>
      </p:sp>
      <p:sp>
        <p:nvSpPr>
          <p:cNvPr id="312350"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800" dirty="0"/>
              <a:t>       (5</a:t>
            </a:r>
            <a:r>
              <a:rPr lang="en-US" sz="1800" baseline="30000" dirty="0"/>
              <a:t>th</a:t>
            </a:r>
            <a:r>
              <a:rPr lang="en-US" sz="1800" dirty="0"/>
              <a:t> – 7</a:t>
            </a:r>
            <a:r>
              <a:rPr lang="en-US" sz="1800" baseline="30000" dirty="0"/>
              <a:t>th</a:t>
            </a:r>
            <a:r>
              <a:rPr lang="en-US" sz="1800" dirty="0"/>
              <a:t> grade) 	     (6</a:t>
            </a:r>
            <a:r>
              <a:rPr lang="en-US" sz="1800" baseline="30000" dirty="0"/>
              <a:t>th</a:t>
            </a:r>
            <a:r>
              <a:rPr lang="en-US" sz="1800" dirty="0"/>
              <a:t> – 8</a:t>
            </a:r>
            <a:r>
              <a:rPr lang="en-US" sz="1800" baseline="30000" dirty="0"/>
              <a:t>th</a:t>
            </a:r>
            <a:r>
              <a:rPr lang="en-US" sz="1800" dirty="0"/>
              <a:t> grade)                               (8</a:t>
            </a:r>
            <a:r>
              <a:rPr lang="en-US" sz="1800" baseline="30000" dirty="0"/>
              <a:t>th</a:t>
            </a:r>
            <a:r>
              <a:rPr lang="en-US" sz="1800" dirty="0"/>
              <a:t> – 10</a:t>
            </a:r>
            <a:r>
              <a:rPr lang="en-US" sz="1800" baseline="30000" dirty="0"/>
              <a:t>th</a:t>
            </a:r>
            <a:r>
              <a:rPr lang="en-US" sz="1800" dirty="0"/>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1676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68725" y="45640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84600" y="51609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68725" y="2362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68725" y="3048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75075" y="372586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84600" y="372586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7990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7808772"/>
              </p:ext>
            </p:extLst>
          </p:nvPr>
        </p:nvGraphicFramePr>
        <p:xfrm>
          <a:off x="152400" y="152400"/>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01188977"/>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Anatomy, Human Body and Health Unit on </a:t>
                      </a:r>
                      <a:r>
                        <a:rPr lang="en-US" sz="1000" dirty="0" err="1" smtClean="0">
                          <a:hlinkClick r:id="rId6"/>
                        </a:rPr>
                        <a:t>TpT</a:t>
                      </a: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on </a:t>
                      </a:r>
                      <a:r>
                        <a:rPr lang="en-US" sz="1000" dirty="0" err="1" smtClean="0">
                          <a:hlinkClick r:id="rId7"/>
                        </a:rPr>
                        <a:t>TpT</a:t>
                      </a: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on </a:t>
                      </a:r>
                      <a:r>
                        <a:rPr lang="en-US" sz="1000" dirty="0" err="1" smtClean="0">
                          <a:hlinkClick r:id="rId8"/>
                        </a:rPr>
                        <a:t>TpT</a:t>
                      </a: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9"/>
                        </a:rPr>
                        <a:t>Virus, Bacteria, Parasites, Diseases Unit</a:t>
                      </a:r>
                      <a:endParaRPr lang="en-US" sz="8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a:t>
                      </a: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on </a:t>
                      </a:r>
                      <a:r>
                        <a:rPr lang="en-US" sz="1000" dirty="0" err="1" smtClean="0">
                          <a:hlinkClick r:id="rId11"/>
                        </a:rPr>
                        <a:t>TpT</a:t>
                      </a: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on </a:t>
                      </a:r>
                      <a:r>
                        <a:rPr lang="en-US" sz="1000" dirty="0" err="1" smtClean="0">
                          <a:hlinkClick r:id="rId13"/>
                        </a:rPr>
                        <a:t>TpT</a:t>
                      </a: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on </a:t>
                      </a:r>
                      <a:r>
                        <a:rPr lang="en-US" sz="1000" dirty="0" err="1" smtClean="0">
                          <a:hlinkClick r:id="rId14"/>
                        </a:rPr>
                        <a:t>TpT</a:t>
                      </a: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on </a:t>
                      </a:r>
                      <a:r>
                        <a:rPr lang="en-US" sz="1000" dirty="0" err="1" smtClean="0">
                          <a:hlinkClick r:id="rId15"/>
                        </a:rPr>
                        <a:t>TpT</a:t>
                      </a: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11" y="469265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75580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Link</a:t>
            </a:r>
            <a:endParaRPr lang="en-US" sz="2800" dirty="0">
              <a:solidFill>
                <a:srgbClr val="FFCCFF"/>
              </a:solidFill>
            </a:endParaRPr>
          </a:p>
          <a:p>
            <a:pPr eaLnBrk="1" hangingPunct="1">
              <a:defRPr/>
            </a:pPr>
            <a:r>
              <a:rPr lang="en-US" sz="2800" dirty="0" smtClean="0">
                <a:solidFill>
                  <a:srgbClr val="FFCCFF"/>
                </a:solidFill>
              </a:rPr>
              <a:t>Thank you for your time and interest.  The curriculum link above will allow to see previews of the curriculum, bundled homework packages, review games, unit notes, the welcome guide, and much more. Thank you for your interest and feel free to contact me with any questions you may have.  Best wishes.  </a:t>
            </a:r>
          </a:p>
          <a:p>
            <a:pPr eaLnBrk="1" hangingPunct="1">
              <a:defRPr/>
            </a:pPr>
            <a:endParaRPr lang="en-US" sz="2800" dirty="0" smtClean="0"/>
          </a:p>
          <a:p>
            <a:pPr marL="0" indent="0" eaLnBrk="1" hangingPunct="1">
              <a:buFontTx/>
              <a:buNone/>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05200"/>
            <a:ext cx="4552951" cy="3157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6475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5943600"/>
            <a:ext cx="8686800" cy="639763"/>
          </a:xfrm>
        </p:spPr>
        <p:txBody>
          <a:bodyPr>
            <a:prstTxWarp prst="textDeflateTop">
              <a:avLst/>
            </a:prstTxWarp>
          </a:bodyPr>
          <a:lstStyle/>
          <a:p>
            <a:pPr marL="0" indent="0" algn="ctr" eaLnBrk="1" hangingPunct="1">
              <a:buNone/>
            </a:pPr>
            <a:r>
              <a:rPr lang="en-US" sz="2800" dirty="0">
                <a:hlinkClick r:id="rId2"/>
              </a:rPr>
              <a:t>Entire Science Curriculum Link</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875"/>
            <a:ext cx="8153400" cy="5749925"/>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5396"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590800"/>
            <a:ext cx="54800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630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626795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IT’s</a:t>
                      </a:r>
                      <a:r>
                        <a:rPr lang="en-US" baseline="0" dirty="0" smtClean="0"/>
                        <a:t> BIG</a:t>
                      </a:r>
                      <a:endParaRPr lang="en-US" dirty="0"/>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90952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981536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solidFill>
                            <a:srgbClr val="FFC000"/>
                          </a:solidFill>
                        </a:rPr>
                        <a:t>IT’s</a:t>
                      </a:r>
                      <a:r>
                        <a:rPr lang="en-US" baseline="0" dirty="0" smtClean="0">
                          <a:solidFill>
                            <a:srgbClr val="FFC000"/>
                          </a:solidFill>
                        </a:rPr>
                        <a:t> BIG</a:t>
                      </a:r>
                      <a:endParaRPr lang="en-US" dirty="0">
                        <a:solidFill>
                          <a:srgbClr val="FFC000"/>
                        </a:solidFill>
                      </a:endParaRPr>
                    </a:p>
                  </a:txBody>
                  <a:tcPr>
                    <a:noFill/>
                  </a:tcPr>
                </a:tc>
                <a:tc>
                  <a:txBody>
                    <a:bodyPr/>
                    <a:lstStyle/>
                    <a:p>
                      <a:pPr algn="ctr"/>
                      <a:r>
                        <a:rPr lang="en-US" dirty="0" smtClean="0"/>
                        <a:t>LEVEL</a:t>
                      </a:r>
                      <a:r>
                        <a:rPr lang="en-US" baseline="0" dirty="0" smtClean="0"/>
                        <a:t> -UP</a:t>
                      </a:r>
                      <a:endParaRPr lang="en-US" dirty="0"/>
                    </a:p>
                  </a:txBody>
                  <a:tcPr>
                    <a:noFill/>
                  </a:tcPr>
                </a:tc>
                <a:tc>
                  <a:txBody>
                    <a:bodyPr/>
                    <a:lstStyle/>
                    <a:p>
                      <a:pPr algn="ctr"/>
                      <a:r>
                        <a:rPr lang="en-US" dirty="0" smtClean="0"/>
                        <a:t>MR.</a:t>
                      </a:r>
                      <a:r>
                        <a:rPr lang="en-US" baseline="0" dirty="0" smtClean="0"/>
                        <a:t> NEEDS</a:t>
                      </a:r>
                      <a:endParaRPr lang="en-US" dirty="0" smtClean="0"/>
                    </a:p>
                  </a:txBody>
                  <a:tcPr>
                    <a:noFill/>
                  </a:tcPr>
                </a:tc>
                <a:tc>
                  <a:txBody>
                    <a:bodyPr/>
                    <a:lstStyle/>
                    <a:p>
                      <a:pPr algn="ctr"/>
                      <a:r>
                        <a:rPr lang="en-US" dirty="0" smtClean="0"/>
                        <a:t>WATCH</a:t>
                      </a:r>
                      <a:r>
                        <a:rPr lang="en-US" baseline="0" dirty="0" smtClean="0"/>
                        <a:t> YOUR BACK JACK</a:t>
                      </a:r>
                      <a:endParaRPr lang="en-US" dirty="0"/>
                    </a:p>
                  </a:txBody>
                  <a:tcPr>
                    <a:noFill/>
                  </a:tcPr>
                </a:tc>
                <a:tc>
                  <a:txBody>
                    <a:bodyPr/>
                    <a:lstStyle/>
                    <a:p>
                      <a:pPr algn="ctr"/>
                      <a:r>
                        <a:rPr lang="en-US" dirty="0" smtClean="0"/>
                        <a:t>-Bonus-</a:t>
                      </a:r>
                    </a:p>
                    <a:p>
                      <a:pPr algn="ctr"/>
                      <a:r>
                        <a:rPr lang="en-US" dirty="0" smtClean="0"/>
                        <a:t>CARTOON</a:t>
                      </a:r>
                      <a:r>
                        <a:rPr lang="en-US" baseline="0" dirty="0" smtClean="0"/>
                        <a:t> </a:t>
                      </a:r>
                      <a:br>
                        <a:rPr lang="en-US" baseline="0" dirty="0" smtClean="0"/>
                      </a:br>
                      <a:r>
                        <a:rPr lang="en-US" baseline="0" dirty="0" smtClean="0"/>
                        <a:t>PREDATORS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solidFill>
                      <a:schemeClr val="bg1">
                        <a:lumMod val="75000"/>
                        <a:lumOff val="25000"/>
                      </a:schemeClr>
                    </a:solid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14421"/>
            <a:ext cx="5735866"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29088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r>
              <a:rPr lang="en-US" sz="4000" smtClean="0"/>
              <a:t/>
            </a:r>
            <a:br>
              <a:rPr lang="en-US" sz="4000" smtClean="0"/>
            </a:br>
            <a:endParaRPr lang="en-US" sz="4000" smtClean="0"/>
          </a:p>
        </p:txBody>
      </p:sp>
      <p:sp>
        <p:nvSpPr>
          <p:cNvPr id="8033285" name="Rectangle 5"/>
          <p:cNvSpPr>
            <a:spLocks noChangeArrowheads="1"/>
          </p:cNvSpPr>
          <p:nvPr/>
        </p:nvSpPr>
        <p:spPr bwMode="auto">
          <a:xfrm>
            <a:off x="58674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latin typeface="Verdana" pitchFamily="34" charset="0"/>
              </a:rPr>
              <a:t>Copyright © 2010 Ryan P. Murphy</a:t>
            </a:r>
            <a:endParaRPr lang="en-US" sz="3200">
              <a:effectLst>
                <a:outerShdw blurRad="38100" dist="38100" dir="2700000" algn="tl">
                  <a:srgbClr val="336699"/>
                </a:outerShdw>
              </a:effectLst>
            </a:endParaRPr>
          </a:p>
        </p:txBody>
      </p:sp>
      <p:sp>
        <p:nvSpPr>
          <p:cNvPr id="92165" name="Rectangle 5"/>
          <p:cNvSpPr>
            <a:spLocks noChangeArrowheads="1"/>
          </p:cNvSpPr>
          <p:nvPr/>
        </p:nvSpPr>
        <p:spPr bwMode="auto">
          <a:xfrm>
            <a:off x="76200" y="71735"/>
            <a:ext cx="8827905" cy="990600"/>
          </a:xfrm>
          <a:prstGeom prst="rect">
            <a:avLst/>
          </a:prstGeom>
          <a:solidFill>
            <a:schemeClr val="tx1"/>
          </a:solidFill>
          <a:ln w="19050">
            <a:solidFill>
              <a:srgbClr val="FFC000"/>
            </a:solidFill>
            <a:miter lim="800000"/>
            <a:headEnd/>
            <a:tailEnd/>
          </a:ln>
        </p:spPr>
        <p:txBody>
          <a:bodyPr wrap="none" anchor="ctr"/>
          <a:lstStyle/>
          <a:p>
            <a:endParaRPr lang="en-US"/>
          </a:p>
        </p:txBody>
      </p:sp>
      <p:sp>
        <p:nvSpPr>
          <p:cNvPr id="2" name="32-Point Star 1"/>
          <p:cNvSpPr/>
          <p:nvPr/>
        </p:nvSpPr>
        <p:spPr bwMode="auto">
          <a:xfrm>
            <a:off x="93726" y="153591"/>
            <a:ext cx="1095385" cy="908744"/>
          </a:xfrm>
          <a:prstGeom prst="star32">
            <a:avLst/>
          </a:prstGeom>
          <a:solidFill>
            <a:srgbClr val="FFFF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3" name="Rectangle 2"/>
          <p:cNvSpPr/>
          <p:nvPr/>
        </p:nvSpPr>
        <p:spPr>
          <a:xfrm rot="20894296">
            <a:off x="277140" y="377130"/>
            <a:ext cx="734786" cy="461665"/>
          </a:xfrm>
          <a:prstGeom prst="rect">
            <a:avLst/>
          </a:prstGeom>
          <a:noFill/>
        </p:spPr>
        <p:txBody>
          <a:bodyPr wrap="none" lIns="91440" tIns="45720" rIns="91440" bIns="45720">
            <a:prstTxWarp prst="textCanUp">
              <a:avLst/>
            </a:prstTxWarp>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Flow</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1275551" y="109833"/>
            <a:ext cx="7543800" cy="1255728"/>
          </a:xfrm>
          <a:prstGeom prst="rect">
            <a:avLst/>
          </a:prstGeom>
          <a:noFill/>
        </p:spPr>
        <p:txBody>
          <a:bodyPr wrap="square" rtlCol="0">
            <a:spAutoFit/>
          </a:bodyPr>
          <a:lstStyle/>
          <a:p>
            <a:pPr>
              <a:buNone/>
            </a:pPr>
            <a:r>
              <a:rPr lang="en-US" sz="1800" dirty="0" smtClean="0">
                <a:solidFill>
                  <a:schemeClr val="bg1">
                    <a:lumMod val="95000"/>
                    <a:lumOff val="5000"/>
                  </a:schemeClr>
                </a:solidFill>
              </a:rPr>
              <a:t>Organisms need energy to survive.  Energy from the sun flows into and out systems.  This energy drives our world and the organisms in it.  Energy is lost “not destroyed” when it changes form.</a:t>
            </a:r>
            <a:r>
              <a:rPr lang="en-US" sz="1800" dirty="0">
                <a:solidFill>
                  <a:schemeClr val="bg1">
                    <a:lumMod val="95000"/>
                    <a:lumOff val="5000"/>
                  </a:schemeClr>
                </a:solidFill>
              </a:rPr>
              <a:t> Flows </a:t>
            </a:r>
            <a:r>
              <a:rPr lang="en-US" sz="1800" dirty="0">
                <a:solidFill>
                  <a:srgbClr val="C00000"/>
                </a:solidFill>
              </a:rPr>
              <a:t>Hot</a:t>
            </a:r>
            <a:r>
              <a:rPr lang="en-US" sz="1800" dirty="0">
                <a:solidFill>
                  <a:schemeClr val="bg1">
                    <a:lumMod val="95000"/>
                    <a:lumOff val="5000"/>
                  </a:schemeClr>
                </a:solidFill>
              </a:rPr>
              <a:t> to </a:t>
            </a:r>
            <a:r>
              <a:rPr lang="en-US" sz="1800" dirty="0">
                <a:solidFill>
                  <a:schemeClr val="accent1">
                    <a:lumMod val="75000"/>
                  </a:schemeClr>
                </a:solidFill>
              </a:rPr>
              <a:t>Cold</a:t>
            </a:r>
          </a:p>
          <a:p>
            <a:endParaRPr lang="en-US" sz="1800" dirty="0">
              <a:solidFill>
                <a:schemeClr val="bg1">
                  <a:lumMod val="95000"/>
                  <a:lumOff val="5000"/>
                </a:schemeClr>
              </a:solidFill>
            </a:endParaRPr>
          </a:p>
        </p:txBody>
      </p:sp>
      <p:sp>
        <p:nvSpPr>
          <p:cNvPr id="12" name="Rectangle 5"/>
          <p:cNvSpPr>
            <a:spLocks noChangeArrowheads="1"/>
          </p:cNvSpPr>
          <p:nvPr/>
        </p:nvSpPr>
        <p:spPr bwMode="auto">
          <a:xfrm>
            <a:off x="65315" y="1201896"/>
            <a:ext cx="8828314" cy="990600"/>
          </a:xfrm>
          <a:prstGeom prst="rect">
            <a:avLst/>
          </a:prstGeom>
          <a:solidFill>
            <a:schemeClr val="tx1"/>
          </a:solidFill>
          <a:ln w="19050">
            <a:solidFill>
              <a:schemeClr val="accent1">
                <a:lumMod val="60000"/>
                <a:lumOff val="40000"/>
              </a:schemeClr>
            </a:solidFill>
            <a:miter lim="800000"/>
            <a:headEnd/>
            <a:tailEnd/>
          </a:ln>
        </p:spPr>
        <p:txBody>
          <a:bodyPr wrap="none" anchor="ctr"/>
          <a:lstStyle/>
          <a:p>
            <a:endParaRPr lang="en-US"/>
          </a:p>
        </p:txBody>
      </p:sp>
      <p:sp>
        <p:nvSpPr>
          <p:cNvPr id="5" name="Donut 4"/>
          <p:cNvSpPr/>
          <p:nvPr/>
        </p:nvSpPr>
        <p:spPr bwMode="auto">
          <a:xfrm>
            <a:off x="109860" y="1274970"/>
            <a:ext cx="1034144" cy="89709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4" name="Donut 13"/>
          <p:cNvSpPr/>
          <p:nvPr/>
        </p:nvSpPr>
        <p:spPr bwMode="auto">
          <a:xfrm>
            <a:off x="144919" y="1354727"/>
            <a:ext cx="957943" cy="8196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5" name="Donut 14"/>
          <p:cNvSpPr/>
          <p:nvPr/>
        </p:nvSpPr>
        <p:spPr bwMode="auto">
          <a:xfrm>
            <a:off x="199786" y="1455083"/>
            <a:ext cx="851479" cy="685791"/>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6" name="Donut 15"/>
          <p:cNvSpPr/>
          <p:nvPr/>
        </p:nvSpPr>
        <p:spPr bwMode="auto">
          <a:xfrm>
            <a:off x="250786" y="1542255"/>
            <a:ext cx="739813" cy="590000"/>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7" name="Donut 16"/>
          <p:cNvSpPr/>
          <p:nvPr/>
        </p:nvSpPr>
        <p:spPr bwMode="auto">
          <a:xfrm>
            <a:off x="320655" y="1647758"/>
            <a:ext cx="585814" cy="493116"/>
          </a:xfrm>
          <a:prstGeom prst="donut">
            <a:avLst>
              <a:gd name="adj" fmla="val 60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8" name="Donut 17"/>
          <p:cNvSpPr/>
          <p:nvPr/>
        </p:nvSpPr>
        <p:spPr bwMode="auto">
          <a:xfrm>
            <a:off x="387537" y="1764572"/>
            <a:ext cx="449269" cy="369884"/>
          </a:xfrm>
          <a:prstGeom prst="donut">
            <a:avLst>
              <a:gd name="adj" fmla="val 336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6" name="Rectangle 5"/>
          <p:cNvSpPr/>
          <p:nvPr/>
        </p:nvSpPr>
        <p:spPr>
          <a:xfrm rot="1510556">
            <a:off x="207457" y="1518675"/>
            <a:ext cx="836135" cy="637161"/>
          </a:xfrm>
          <a:prstGeom prst="rect">
            <a:avLst/>
          </a:prstGeom>
          <a:noFill/>
        </p:spPr>
        <p:txBody>
          <a:bodyPr wrap="none" lIns="91440" tIns="45720" rIns="91440" bIns="45720">
            <a:prstTxWarp prst="textArchUp">
              <a:avLst/>
            </a:prstTxWarp>
            <a:spAutoFit/>
          </a:bodyPr>
          <a:lstStyle/>
          <a:p>
            <a:pPr algn="ctr"/>
            <a:r>
              <a:rPr lang="en-US" sz="5400" b="1" cap="none" spc="0"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rPr>
              <a:t>Levels</a:t>
            </a:r>
            <a:endParaRPr lang="en-US" sz="5400" b="1" cap="none" spc="0" dirty="0">
              <a:ln w="17780" cmpd="sng">
                <a:solidFill>
                  <a:srgbClr val="FFFFFF"/>
                </a:solidFill>
                <a:prstDash val="solid"/>
                <a:miter lim="800000"/>
              </a:ln>
              <a:solidFill>
                <a:schemeClr val="accent1">
                  <a:lumMod val="75000"/>
                </a:schemeClr>
              </a:solidFill>
              <a:effectLst>
                <a:outerShdw blurRad="50800" algn="tl" rotWithShape="0">
                  <a:srgbClr val="000000"/>
                </a:outerShdw>
              </a:effectLst>
            </a:endParaRPr>
          </a:p>
        </p:txBody>
      </p:sp>
      <p:sp>
        <p:nvSpPr>
          <p:cNvPr id="7" name="TextBox 6"/>
          <p:cNvSpPr txBox="1"/>
          <p:nvPr/>
        </p:nvSpPr>
        <p:spPr>
          <a:xfrm>
            <a:off x="1339925" y="1324592"/>
            <a:ext cx="7415052" cy="646331"/>
          </a:xfrm>
          <a:prstGeom prst="rect">
            <a:avLst/>
          </a:prstGeom>
          <a:noFill/>
        </p:spPr>
        <p:txBody>
          <a:bodyPr wrap="square" rtlCol="0">
            <a:spAutoFit/>
          </a:bodyPr>
          <a:lstStyle/>
          <a:p>
            <a:pPr>
              <a:buNone/>
            </a:pPr>
            <a:r>
              <a:rPr lang="en-US" sz="1800" dirty="0" smtClean="0">
                <a:solidFill>
                  <a:schemeClr val="bg1">
                    <a:lumMod val="95000"/>
                    <a:lumOff val="5000"/>
                  </a:schemeClr>
                </a:solidFill>
              </a:rPr>
              <a:t>Ecological systems are organized within each other.  The effects on one system will effect them all.  All systems are interconnected.</a:t>
            </a:r>
            <a:endParaRPr lang="en-US" sz="1800" dirty="0">
              <a:solidFill>
                <a:schemeClr val="bg1">
                  <a:lumMod val="95000"/>
                  <a:lumOff val="5000"/>
                </a:schemeClr>
              </a:solidFill>
            </a:endParaRPr>
          </a:p>
        </p:txBody>
      </p:sp>
      <p:sp>
        <p:nvSpPr>
          <p:cNvPr id="21" name="Rectangle 5"/>
          <p:cNvSpPr>
            <a:spLocks noChangeArrowheads="1"/>
          </p:cNvSpPr>
          <p:nvPr/>
        </p:nvSpPr>
        <p:spPr bwMode="auto">
          <a:xfrm>
            <a:off x="65315" y="2303419"/>
            <a:ext cx="8815549" cy="990600"/>
          </a:xfrm>
          <a:prstGeom prst="rect">
            <a:avLst/>
          </a:prstGeom>
          <a:solidFill>
            <a:schemeClr val="tx1"/>
          </a:solidFill>
          <a:ln w="19050">
            <a:solidFill>
              <a:srgbClr val="7030A0"/>
            </a:solidFill>
            <a:miter lim="800000"/>
            <a:headEnd/>
            <a:tailEnd/>
          </a:ln>
        </p:spPr>
        <p:txBody>
          <a:bodyPr wrap="none" anchor="ctr"/>
          <a:lstStyle/>
          <a:p>
            <a:endParaRPr lang="en-US" dirty="0"/>
          </a:p>
        </p:txBody>
      </p:sp>
      <p:sp>
        <p:nvSpPr>
          <p:cNvPr id="8" name="Striped Right Arrow 7"/>
          <p:cNvSpPr/>
          <p:nvPr/>
        </p:nvSpPr>
        <p:spPr bwMode="auto">
          <a:xfrm>
            <a:off x="177577" y="2409815"/>
            <a:ext cx="1318458" cy="762000"/>
          </a:xfrm>
          <a:prstGeom prst="stripedRightArrow">
            <a:avLst>
              <a:gd name="adj1" fmla="val 58571"/>
              <a:gd name="adj2" fmla="val 54286"/>
            </a:avLst>
          </a:prstGeom>
          <a:solidFill>
            <a:srgbClr val="CC99FF"/>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9" name="Rectangle 8"/>
          <p:cNvSpPr/>
          <p:nvPr/>
        </p:nvSpPr>
        <p:spPr>
          <a:xfrm>
            <a:off x="250786" y="2590760"/>
            <a:ext cx="1151277" cy="40011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2000" b="1" cap="none" spc="0" dirty="0" smtClean="0">
                <a:ln w="50800"/>
                <a:solidFill>
                  <a:schemeClr val="bg1">
                    <a:shade val="50000"/>
                  </a:schemeClr>
                </a:solidFill>
                <a:effectLst/>
              </a:rPr>
              <a:t>Change</a:t>
            </a:r>
            <a:endParaRPr lang="en-US" sz="2000" b="1" cap="none" spc="0" dirty="0">
              <a:ln w="50800"/>
              <a:solidFill>
                <a:schemeClr val="bg1">
                  <a:shade val="50000"/>
                </a:schemeClr>
              </a:solidFill>
              <a:effectLst/>
            </a:endParaRPr>
          </a:p>
        </p:txBody>
      </p:sp>
      <p:sp>
        <p:nvSpPr>
          <p:cNvPr id="10" name="TextBox 9"/>
          <p:cNvSpPr txBox="1"/>
          <p:nvPr/>
        </p:nvSpPr>
        <p:spPr>
          <a:xfrm>
            <a:off x="1561349" y="2337054"/>
            <a:ext cx="7290659" cy="923330"/>
          </a:xfrm>
          <a:prstGeom prst="rect">
            <a:avLst/>
          </a:prstGeom>
          <a:noFill/>
        </p:spPr>
        <p:txBody>
          <a:bodyPr wrap="square" rtlCol="0">
            <a:spAutoFit/>
          </a:bodyPr>
          <a:lstStyle/>
          <a:p>
            <a:pPr>
              <a:buNone/>
            </a:pPr>
            <a:r>
              <a:rPr lang="en-US" sz="1800" dirty="0" smtClean="0">
                <a:solidFill>
                  <a:schemeClr val="bg1">
                    <a:lumMod val="95000"/>
                    <a:lumOff val="5000"/>
                  </a:schemeClr>
                </a:solidFill>
              </a:rPr>
              <a:t>All organisms are in a constant state of change over time with the environment.  Some organisms will change with another and will develop special interactions.  Others with the nonliving world.</a:t>
            </a:r>
            <a:endParaRPr lang="en-US" sz="1800" dirty="0">
              <a:solidFill>
                <a:schemeClr val="bg1">
                  <a:lumMod val="95000"/>
                  <a:lumOff val="5000"/>
                </a:schemeClr>
              </a:solidFill>
            </a:endParaRPr>
          </a:p>
        </p:txBody>
      </p:sp>
      <p:sp>
        <p:nvSpPr>
          <p:cNvPr id="25" name="Rectangle 5"/>
          <p:cNvSpPr>
            <a:spLocks noChangeArrowheads="1"/>
          </p:cNvSpPr>
          <p:nvPr/>
        </p:nvSpPr>
        <p:spPr bwMode="auto">
          <a:xfrm>
            <a:off x="63532" y="3429000"/>
            <a:ext cx="8815549" cy="990600"/>
          </a:xfrm>
          <a:prstGeom prst="rect">
            <a:avLst/>
          </a:prstGeom>
          <a:solidFill>
            <a:schemeClr val="tx1"/>
          </a:solidFill>
          <a:ln w="19050">
            <a:solidFill>
              <a:srgbClr val="FF5050"/>
            </a:solidFill>
            <a:miter lim="800000"/>
            <a:headEnd/>
            <a:tailEnd/>
          </a:ln>
        </p:spPr>
        <p:txBody>
          <a:bodyPr wrap="none" anchor="ctr"/>
          <a:lstStyle/>
          <a:p>
            <a:endParaRPr lang="en-US" dirty="0"/>
          </a:p>
        </p:txBody>
      </p:sp>
      <p:sp>
        <p:nvSpPr>
          <p:cNvPr id="26" name="Rectangle 5"/>
          <p:cNvSpPr>
            <a:spLocks noChangeArrowheads="1"/>
          </p:cNvSpPr>
          <p:nvPr/>
        </p:nvSpPr>
        <p:spPr bwMode="auto">
          <a:xfrm>
            <a:off x="76200" y="4550229"/>
            <a:ext cx="8782892" cy="990600"/>
          </a:xfrm>
          <a:prstGeom prst="rect">
            <a:avLst/>
          </a:prstGeom>
          <a:solidFill>
            <a:schemeClr val="tx1"/>
          </a:solidFill>
          <a:ln w="19050">
            <a:solidFill>
              <a:srgbClr val="996600"/>
            </a:solidFill>
            <a:miter lim="800000"/>
            <a:headEnd/>
            <a:tailEnd/>
          </a:ln>
        </p:spPr>
        <p:txBody>
          <a:bodyPr wrap="none" anchor="ctr"/>
          <a:lstStyle/>
          <a:p>
            <a:endParaRPr lang="en-US" dirty="0"/>
          </a:p>
        </p:txBody>
      </p:sp>
      <p:sp>
        <p:nvSpPr>
          <p:cNvPr id="27" name="Rectangle 5"/>
          <p:cNvSpPr>
            <a:spLocks noChangeArrowheads="1"/>
          </p:cNvSpPr>
          <p:nvPr/>
        </p:nvSpPr>
        <p:spPr bwMode="auto">
          <a:xfrm>
            <a:off x="63531" y="5649686"/>
            <a:ext cx="8815549" cy="990600"/>
          </a:xfrm>
          <a:prstGeom prst="rect">
            <a:avLst/>
          </a:prstGeom>
          <a:solidFill>
            <a:schemeClr val="tx1"/>
          </a:solidFill>
          <a:ln w="19050">
            <a:solidFill>
              <a:srgbClr val="00B050"/>
            </a:solidFill>
            <a:miter lim="800000"/>
            <a:headEnd/>
            <a:tailEnd/>
          </a:ln>
        </p:spPr>
        <p:txBody>
          <a:bodyPr wrap="none" anchor="ctr"/>
          <a:lstStyle/>
          <a:p>
            <a:endParaRPr lang="en-US" dirty="0"/>
          </a:p>
        </p:txBody>
      </p:sp>
      <p:sp>
        <p:nvSpPr>
          <p:cNvPr id="11" name="Curved Down Arrow 10"/>
          <p:cNvSpPr/>
          <p:nvPr/>
        </p:nvSpPr>
        <p:spPr bwMode="auto">
          <a:xfrm rot="16405286">
            <a:off x="-134" y="3648190"/>
            <a:ext cx="813466" cy="431028"/>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29" name="Curved Down Arrow 28"/>
          <p:cNvSpPr/>
          <p:nvPr/>
        </p:nvSpPr>
        <p:spPr bwMode="auto">
          <a:xfrm rot="5400000">
            <a:off x="519920" y="3678928"/>
            <a:ext cx="780841" cy="458119"/>
          </a:xfrm>
          <a:prstGeom prst="curved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3" name="TextBox 12"/>
          <p:cNvSpPr txBox="1"/>
          <p:nvPr/>
        </p:nvSpPr>
        <p:spPr>
          <a:xfrm>
            <a:off x="1318799" y="3478468"/>
            <a:ext cx="7533209" cy="646331"/>
          </a:xfrm>
          <a:prstGeom prst="rect">
            <a:avLst/>
          </a:prstGeom>
          <a:noFill/>
        </p:spPr>
        <p:txBody>
          <a:bodyPr wrap="square" rtlCol="0">
            <a:spAutoFit/>
          </a:bodyPr>
          <a:lstStyle/>
          <a:p>
            <a:pPr>
              <a:buNone/>
            </a:pPr>
            <a:r>
              <a:rPr lang="en-US" sz="1800" dirty="0" smtClean="0">
                <a:solidFill>
                  <a:schemeClr val="bg1"/>
                </a:solidFill>
              </a:rPr>
              <a:t>Matter and energy cycle through the living and nonliving world.  Organisms rely on this matter and energy cycling to survive. </a:t>
            </a:r>
            <a:endParaRPr lang="en-US" sz="1800" dirty="0">
              <a:solidFill>
                <a:schemeClr val="bg1"/>
              </a:solidFill>
            </a:endParaRPr>
          </a:p>
        </p:txBody>
      </p:sp>
      <p:pic>
        <p:nvPicPr>
          <p:cNvPr id="1026" name="Picture 2" descr="http://t2.gstatic.com/images?q=tbn:ANd9GcRKynailU4Jgu2UNk-bMfC7j08hNqRHEr6n4IjWpRa4BFBOK5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6" y="4636808"/>
            <a:ext cx="992718" cy="8174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96035" y="4583864"/>
            <a:ext cx="7258942" cy="923330"/>
          </a:xfrm>
          <a:prstGeom prst="rect">
            <a:avLst/>
          </a:prstGeom>
          <a:noFill/>
        </p:spPr>
        <p:txBody>
          <a:bodyPr wrap="square" rtlCol="0">
            <a:spAutoFit/>
          </a:bodyPr>
          <a:lstStyle/>
          <a:p>
            <a:r>
              <a:rPr lang="en-US" sz="1800" dirty="0" smtClean="0">
                <a:solidFill>
                  <a:schemeClr val="bg1"/>
                </a:solidFill>
              </a:rPr>
              <a:t>Animals are interconnected in a complex web of life.  Changes on one part of the web have will effect other parts of the web and the stability of the entire ecosystem.</a:t>
            </a:r>
            <a:endParaRPr lang="en-US" sz="1800" dirty="0">
              <a:solidFill>
                <a:schemeClr val="bg1"/>
              </a:solidFill>
            </a:endParaRPr>
          </a:p>
        </p:txBody>
      </p:sp>
      <p:sp>
        <p:nvSpPr>
          <p:cNvPr id="22" name="Rectangle 21"/>
          <p:cNvSpPr/>
          <p:nvPr/>
        </p:nvSpPr>
        <p:spPr>
          <a:xfrm>
            <a:off x="176687" y="3801634"/>
            <a:ext cx="962713" cy="323166"/>
          </a:xfrm>
          <a:prstGeom prst="rect">
            <a:avLst/>
          </a:prstGeom>
          <a:noFill/>
        </p:spPr>
        <p:txBody>
          <a:bodyPr wrap="none" lIns="91440" tIns="45720" rIns="91440" bIns="45720">
            <a:prstTxWarp prst="textDeflateBottom">
              <a:avLst/>
            </a:prstTxWarp>
            <a:spAutoFit/>
          </a:bodyPr>
          <a:lstStyle/>
          <a:p>
            <a:pPr algn="ctr">
              <a:buNone/>
            </a:pPr>
            <a:r>
              <a:rPr lang="en-US" sz="3200" b="1" cap="none" spc="0" dirty="0" smtClean="0">
                <a:ln w="9525" cmpd="sng">
                  <a:solidFill>
                    <a:schemeClr val="bg1"/>
                  </a:solidFill>
                  <a:prstDash val="solid"/>
                  <a:miter lim="800000"/>
                </a:ln>
                <a:solidFill>
                  <a:srgbClr val="FF5050"/>
                </a:solidFill>
                <a:effectLst>
                  <a:outerShdw blurRad="50800" algn="tl" rotWithShape="0">
                    <a:srgbClr val="000000"/>
                  </a:outerShdw>
                </a:effectLst>
              </a:rPr>
              <a:t>Cycles</a:t>
            </a:r>
            <a:endParaRPr lang="en-US" sz="3200" b="1" cap="none" spc="0" dirty="0">
              <a:ln w="9525" cmpd="sng">
                <a:solidFill>
                  <a:schemeClr val="bg1"/>
                </a:solidFill>
                <a:prstDash val="solid"/>
                <a:miter lim="800000"/>
              </a:ln>
              <a:solidFill>
                <a:srgbClr val="FF5050"/>
              </a:solidFill>
              <a:effectLst>
                <a:outerShdw blurRad="50800" algn="tl" rotWithShape="0">
                  <a:srgbClr val="000000"/>
                </a:outerShdw>
              </a:effectLst>
            </a:endParaRPr>
          </a:p>
        </p:txBody>
      </p:sp>
      <p:sp>
        <p:nvSpPr>
          <p:cNvPr id="23" name="Rectangle 22"/>
          <p:cNvSpPr/>
          <p:nvPr/>
        </p:nvSpPr>
        <p:spPr>
          <a:xfrm>
            <a:off x="269063" y="4839430"/>
            <a:ext cx="777960" cy="412197"/>
          </a:xfrm>
          <a:prstGeom prst="rect">
            <a:avLst/>
          </a:prstGeom>
          <a:noFill/>
        </p:spPr>
        <p:txBody>
          <a:bodyPr wrap="none" lIns="91440" tIns="45720" rIns="91440" bIns="45720">
            <a:prstTxWarp prst="textDeflat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5400" b="1" cap="none" spc="0" dirty="0" smtClean="0">
                <a:ln w="50800"/>
                <a:solidFill>
                  <a:schemeClr val="bg1">
                    <a:shade val="50000"/>
                  </a:schemeClr>
                </a:solidFill>
                <a:effectLst/>
              </a:rPr>
              <a:t>WEB</a:t>
            </a:r>
            <a:endParaRPr lang="en-US" sz="5400" b="1" cap="none" spc="0" dirty="0">
              <a:ln w="50800"/>
              <a:solidFill>
                <a:schemeClr val="bg1">
                  <a:shade val="50000"/>
                </a:schemeClr>
              </a:solidFill>
              <a:effectLst/>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49" y="6073959"/>
            <a:ext cx="1163238" cy="45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6086" y="5695414"/>
            <a:ext cx="1459695" cy="461665"/>
          </a:xfrm>
          <a:prstGeom prst="rect">
            <a:avLst/>
          </a:prstGeom>
          <a:noFill/>
        </p:spPr>
        <p:txBody>
          <a:bodyPr wrap="none" lIns="91440" tIns="45720" rIns="91440" bIns="45720">
            <a:prstTxWarp prst="textChevron">
              <a:avLst/>
            </a:prstTxWarp>
            <a:spAutoFit/>
          </a:bodyPr>
          <a:lstStyle/>
          <a:p>
            <a:pPr algn="ctr">
              <a:buNone/>
            </a:pPr>
            <a:r>
              <a:rPr lang="en-US" sz="5400" b="1" cap="none" spc="0" dirty="0" smtClean="0">
                <a:ln w="17780" cmpd="sng">
                  <a:solidFill>
                    <a:schemeClr val="bg1"/>
                  </a:solidFill>
                  <a:prstDash val="solid"/>
                  <a:miter lim="800000"/>
                </a:ln>
                <a:solidFill>
                  <a:srgbClr val="66FF99"/>
                </a:solidFill>
                <a:effectLst>
                  <a:outerShdw blurRad="50800" algn="tl" rotWithShape="0">
                    <a:srgbClr val="000000"/>
                  </a:outerShdw>
                </a:effectLst>
              </a:rPr>
              <a:t>Balance</a:t>
            </a:r>
            <a:endParaRPr lang="en-US" sz="5400" b="1" cap="none" spc="0" dirty="0">
              <a:ln w="17780" cmpd="sng">
                <a:solidFill>
                  <a:schemeClr val="bg1"/>
                </a:solidFill>
                <a:prstDash val="solid"/>
                <a:miter lim="800000"/>
              </a:ln>
              <a:solidFill>
                <a:srgbClr val="66FF99"/>
              </a:solidFill>
              <a:effectLst>
                <a:outerShdw blurRad="50800" algn="tl" rotWithShape="0">
                  <a:srgbClr val="000000"/>
                </a:outerShdw>
              </a:effectLst>
            </a:endParaRPr>
          </a:p>
        </p:txBody>
      </p:sp>
      <p:sp>
        <p:nvSpPr>
          <p:cNvPr id="28" name="TextBox 27"/>
          <p:cNvSpPr txBox="1"/>
          <p:nvPr/>
        </p:nvSpPr>
        <p:spPr>
          <a:xfrm>
            <a:off x="1752600" y="5695414"/>
            <a:ext cx="6705600" cy="646331"/>
          </a:xfrm>
          <a:prstGeom prst="rect">
            <a:avLst/>
          </a:prstGeom>
          <a:noFill/>
        </p:spPr>
        <p:txBody>
          <a:bodyPr wrap="square" rtlCol="0">
            <a:spAutoFit/>
          </a:bodyPr>
          <a:lstStyle/>
          <a:p>
            <a:pPr>
              <a:buNone/>
            </a:pPr>
            <a:r>
              <a:rPr lang="en-US" sz="1800" dirty="0" smtClean="0">
                <a:solidFill>
                  <a:schemeClr val="bg1"/>
                </a:solidFill>
              </a:rPr>
              <a:t>Ecosystems have a way to balance changes so that up and down fluctuations are part of the natural balance of the whole.</a:t>
            </a:r>
            <a:endParaRPr lang="en-US" sz="1800" dirty="0">
              <a:solidFill>
                <a:schemeClr val="bg1"/>
              </a:solidFill>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607" y="4636808"/>
            <a:ext cx="7294369" cy="87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13466" y="2967335"/>
            <a:ext cx="8517076" cy="2326791"/>
          </a:xfrm>
          <a:prstGeom prst="rect">
            <a:avLst/>
          </a:prstGeom>
          <a:noFill/>
        </p:spPr>
        <p:txBody>
          <a:bodyPr wrap="none" lIns="91440" tIns="45720" rIns="91440" bIns="45720">
            <a:prstTxWarp prst="textArchUp">
              <a:avLst/>
            </a:prstTxWarp>
            <a:spAutoFit/>
          </a:bodyPr>
          <a:lstStyle/>
          <a:p>
            <a:pPr algn="ctr">
              <a:buNone/>
            </a:pP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You get one minute</a:t>
            </a:r>
          </a:p>
          <a:p>
            <a:pPr algn="ctr">
              <a:buNone/>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review this…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ectangle 29"/>
          <p:cNvSpPr/>
          <p:nvPr/>
        </p:nvSpPr>
        <p:spPr>
          <a:xfrm>
            <a:off x="2280989" y="3359244"/>
            <a:ext cx="4373313" cy="923330"/>
          </a:xfrm>
          <a:prstGeom prst="rect">
            <a:avLst/>
          </a:prstGeom>
          <a:noFill/>
        </p:spPr>
        <p:txBody>
          <a:bodyPr wrap="none" lIns="91440" tIns="45720" rIns="91440" bIns="45720">
            <a:spAutoFit/>
          </a:bodyPr>
          <a:lstStyle/>
          <a:p>
            <a:pPr algn="ctr">
              <a:buNone/>
            </a:pP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(Next Slide)</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447740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46633</TotalTime>
  <Words>4602</Words>
  <Application>Microsoft Office PowerPoint</Application>
  <PresentationFormat>On-screen Show (4:3)</PresentationFormat>
  <Paragraphs>907</Paragraphs>
  <Slides>68</Slides>
  <Notes>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Murphy Science from Muf LLC</dc:creator>
  <cp:lastModifiedBy>Ryan</cp:lastModifiedBy>
  <cp:revision>1059</cp:revision>
  <dcterms:created xsi:type="dcterms:W3CDTF">2006-07-19T23:42:34Z</dcterms:created>
  <dcterms:modified xsi:type="dcterms:W3CDTF">2014-01-19T14:44:18Z</dcterms:modified>
</cp:coreProperties>
</file>