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6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2" r:id="rId15"/>
    <p:sldId id="269" r:id="rId16"/>
    <p:sldId id="270" r:id="rId17"/>
    <p:sldId id="271" r:id="rId18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349" autoAdjust="0"/>
  </p:normalViewPr>
  <p:slideViewPr>
    <p:cSldViewPr snapToGrid="0">
      <p:cViewPr>
        <p:scale>
          <a:sx n="33" d="100"/>
          <a:sy n="33" d="100"/>
        </p:scale>
        <p:origin x="2467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73111" y="0"/>
            <a:ext cx="8689976" cy="1071480"/>
          </a:xfrm>
        </p:spPr>
        <p:txBody>
          <a:bodyPr/>
          <a:lstStyle/>
          <a:p>
            <a:r>
              <a:rPr lang="en-US" u="sng" dirty="0" smtClean="0"/>
              <a:t>October </a:t>
            </a:r>
            <a:r>
              <a:rPr lang="en-US" u="sng" dirty="0" smtClean="0"/>
              <a:t>5, </a:t>
            </a:r>
            <a:r>
              <a:rPr lang="en-US" u="sng" dirty="0" smtClean="0">
                <a:ln w="38100">
                  <a:solidFill>
                    <a:schemeClr val="tx1"/>
                  </a:solidFill>
                </a:ln>
              </a:rPr>
              <a:t>2016</a:t>
            </a:r>
            <a:r>
              <a:rPr lang="en-US" u="sng" dirty="0" smtClean="0"/>
              <a:t> / 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grd.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3682" y="1544128"/>
            <a:ext cx="11576649" cy="5313872"/>
          </a:xfrm>
          <a:ln w="19050">
            <a:noFill/>
          </a:ln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8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Collect PDN, Clicker</a:t>
            </a:r>
          </a:p>
          <a:p>
            <a:pPr marL="457200" indent="-457200" algn="l">
              <a:buAutoNum type="arabicPeriod"/>
            </a:pPr>
            <a:r>
              <a:rPr lang="en-US" sz="48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Take your assigned Seat</a:t>
            </a:r>
          </a:p>
          <a:p>
            <a:pPr marL="457200" indent="-457200" algn="l">
              <a:buAutoNum type="arabicPeriod"/>
            </a:pPr>
            <a:r>
              <a:rPr lang="en-US" sz="48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Use the Packet on the Clipboard to assist with PDN</a:t>
            </a:r>
            <a:endParaRPr lang="en-US" sz="4800" dirty="0">
              <a:ln w="19050"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4011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51" y="152693"/>
            <a:ext cx="10364451" cy="839346"/>
          </a:xfrm>
        </p:spPr>
        <p:txBody>
          <a:bodyPr>
            <a:normAutofit/>
          </a:bodyPr>
          <a:lstStyle/>
          <a:p>
            <a:r>
              <a:rPr lang="en-US" sz="4500" u="sng" dirty="0" smtClean="0"/>
              <a:t>6</a:t>
            </a:r>
            <a:r>
              <a:rPr lang="en-US" sz="4500" u="sng" baseline="30000" dirty="0" smtClean="0"/>
              <a:t>th</a:t>
            </a:r>
            <a:r>
              <a:rPr lang="en-US" sz="4500" u="sng" dirty="0" smtClean="0"/>
              <a:t> Grd. LO / Dol</a:t>
            </a:r>
            <a:endParaRPr lang="en-US" sz="45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810491"/>
            <a:ext cx="1174980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Eras Bold ITC" panose="020B0907030504020204" pitchFamily="34" charset="0"/>
              </a:rPr>
              <a:t>LO: </a:t>
            </a:r>
            <a:r>
              <a:rPr lang="en-US" sz="3600" dirty="0" smtClean="0">
                <a:latin typeface="Eras Bold ITC" panose="020B0907030504020204" pitchFamily="34" charset="0"/>
              </a:rPr>
              <a:t>We will compare/contrast energy and the different forms that it can be found in by creating a vocabulary flashcard game.</a:t>
            </a:r>
          </a:p>
          <a:p>
            <a:r>
              <a:rPr lang="en-US" sz="3600" dirty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	</a:t>
            </a:r>
            <a:r>
              <a:rPr lang="en-US" sz="3200" dirty="0" smtClean="0">
                <a:ln w="19050">
                  <a:solidFill>
                    <a:schemeClr val="bg1"/>
                  </a:solidFill>
                </a:ln>
                <a:latin typeface="Eras Bold ITC" panose="020B0907030504020204" pitchFamily="34" charset="0"/>
              </a:rPr>
              <a:t>TEKS: </a:t>
            </a:r>
            <a:r>
              <a:rPr lang="en-US" sz="32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6.9 A: Compare and contrast potential 								and kinetic energy</a:t>
            </a:r>
          </a:p>
          <a:p>
            <a:r>
              <a:rPr lang="en-US" sz="32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				6.9C:  The student is expected to demonstrate 									  energy transformation such as energy in a 						    		  flashlight battery changes from chemical 								  energy to electrical energy to light energy.</a:t>
            </a:r>
          </a:p>
          <a:p>
            <a:endParaRPr lang="en-US" dirty="0">
              <a:ln w="19050">
                <a:solidFill>
                  <a:schemeClr val="bg1"/>
                </a:solidFill>
              </a:ln>
              <a:latin typeface="Eras Bold ITC" panose="020B0907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2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767" y="118185"/>
            <a:ext cx="10364451" cy="770335"/>
          </a:xfrm>
        </p:spPr>
        <p:txBody>
          <a:bodyPr>
            <a:normAutofit/>
          </a:bodyPr>
          <a:lstStyle/>
          <a:p>
            <a:r>
              <a:rPr lang="en-US" sz="4500" u="sng" dirty="0" smtClean="0"/>
              <a:t>6</a:t>
            </a:r>
            <a:r>
              <a:rPr lang="en-US" sz="4500" u="sng" baseline="30000" dirty="0" smtClean="0"/>
              <a:t>th</a:t>
            </a:r>
            <a:r>
              <a:rPr lang="en-US" sz="4500" u="sng" dirty="0" smtClean="0"/>
              <a:t> </a:t>
            </a:r>
            <a:r>
              <a:rPr lang="en-US" sz="4500" u="sng" dirty="0"/>
              <a:t>G</a:t>
            </a:r>
            <a:r>
              <a:rPr lang="en-US" sz="4500" u="sng" dirty="0" smtClean="0"/>
              <a:t>rd. </a:t>
            </a:r>
            <a:r>
              <a:rPr lang="en-US" sz="4500" u="sng" dirty="0" smtClean="0"/>
              <a:t>Lo / DOL</a:t>
            </a:r>
            <a:endParaRPr lang="en-US" sz="45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53918" y="1066800"/>
            <a:ext cx="113332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Eras Bold ITC" panose="020B0907030504020204" pitchFamily="34" charset="0"/>
              </a:rPr>
              <a:t>DOL: I will complete 5 written assessment questions over forms of energy via the all in clickers. </a:t>
            </a:r>
            <a:endParaRPr lang="en-US" sz="54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216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0" y="0"/>
            <a:ext cx="9144000" cy="95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/>
              <a:t>DOL Quiz: Catastrophic Events</a:t>
            </a:r>
            <a:endParaRPr lang="en-US" u="sng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954631"/>
            <a:ext cx="11952514" cy="377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701150" y="954631"/>
            <a:ext cx="11368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Which of the following is a possible effect of a catastrophic event?</a:t>
            </a:r>
          </a:p>
          <a:p>
            <a:pPr lvl="1"/>
            <a:r>
              <a:rPr lang="en-US" dirty="0" smtClean="0"/>
              <a:t>A: animals killed	C: habitats damaged</a:t>
            </a:r>
          </a:p>
          <a:p>
            <a:pPr lvl="1"/>
            <a:r>
              <a:rPr lang="en-US" dirty="0" smtClean="0"/>
              <a:t>B: erosion		D: all of the above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1150" y="2011680"/>
            <a:ext cx="9866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Which of the following can cause high waves along coastlines and result in the beach erosion?</a:t>
            </a:r>
          </a:p>
          <a:p>
            <a:r>
              <a:rPr lang="en-US" dirty="0"/>
              <a:t>	</a:t>
            </a:r>
            <a:r>
              <a:rPr lang="en-US" dirty="0" smtClean="0"/>
              <a:t>A: tornado	C: pollution</a:t>
            </a:r>
          </a:p>
          <a:p>
            <a:r>
              <a:rPr lang="en-US" dirty="0"/>
              <a:t>	</a:t>
            </a:r>
            <a:r>
              <a:rPr lang="en-US" dirty="0" smtClean="0"/>
              <a:t>B: flash flood	D: hurricane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150" y="3148149"/>
            <a:ext cx="9187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Which of the following human activities can increase the severity of a catastrophic event?</a:t>
            </a:r>
          </a:p>
          <a:p>
            <a:r>
              <a:rPr lang="en-US" dirty="0"/>
              <a:t>	</a:t>
            </a:r>
            <a:r>
              <a:rPr lang="en-US" dirty="0" smtClean="0"/>
              <a:t>A: recycling		C: burying power lines</a:t>
            </a:r>
          </a:p>
          <a:p>
            <a:r>
              <a:rPr lang="en-US" dirty="0"/>
              <a:t>	</a:t>
            </a:r>
            <a:r>
              <a:rPr lang="en-US" dirty="0" smtClean="0"/>
              <a:t>B: land development	D: weather forecasting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08068"/>
              </p:ext>
            </p:extLst>
          </p:nvPr>
        </p:nvGraphicFramePr>
        <p:xfrm>
          <a:off x="882466" y="4507894"/>
          <a:ext cx="11070047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188">
                  <a:extLst>
                    <a:ext uri="{9D8B030D-6E8A-4147-A177-3AD203B41FA5}">
                      <a16:colId xmlns="" xmlns:a16="http://schemas.microsoft.com/office/drawing/2014/main" val="471576661"/>
                    </a:ext>
                  </a:extLst>
                </a:gridCol>
                <a:gridCol w="8257822">
                  <a:extLst>
                    <a:ext uri="{9D8B030D-6E8A-4147-A177-3AD203B41FA5}">
                      <a16:colId xmlns="" xmlns:a16="http://schemas.microsoft.com/office/drawing/2014/main" val="202624808"/>
                    </a:ext>
                  </a:extLst>
                </a:gridCol>
                <a:gridCol w="2090037">
                  <a:extLst>
                    <a:ext uri="{9D8B030D-6E8A-4147-A177-3AD203B41FA5}">
                      <a16:colId xmlns="" xmlns:a16="http://schemas.microsoft.com/office/drawing/2014/main" val="3621558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or False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8662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hurricane is a rapidly</a:t>
                      </a:r>
                      <a:r>
                        <a:rPr lang="en-US" baseline="0" dirty="0" smtClean="0"/>
                        <a:t> spinning column of air that reaches down from a thunderstorm and touches Earth’s surface.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8954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natural hazard is a physical event resulting from Earth’s processes that has the potential</a:t>
                      </a:r>
                      <a:r>
                        <a:rPr lang="en-US" baseline="0" dirty="0" smtClean="0"/>
                        <a:t> to harm the environment and people.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7968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468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371" y="0"/>
            <a:ext cx="10364451" cy="718577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Grd. </a:t>
            </a:r>
            <a:r>
              <a:rPr lang="en-US" u="sng" dirty="0" err="1" smtClean="0"/>
              <a:t>PlayList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7782" y="498764"/>
            <a:ext cx="11963705" cy="6359236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If you scored a ___% on the DOL/Quiz you must complete station listed below…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0 to 100% </a:t>
            </a:r>
            <a:r>
              <a:rPr lang="en-US" sz="4000" dirty="0" smtClean="0">
                <a:latin typeface="Arial Black" panose="020B0A04020102020204" pitchFamily="34" charset="0"/>
              </a:rPr>
              <a:t>Station 0= pg.     In textbook</a:t>
            </a: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69% or lower = Station 1</a:t>
            </a: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70% to 89% = Station 2</a:t>
            </a: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90% or higher = Station 3</a:t>
            </a:r>
            <a:endParaRPr lang="en-US" sz="40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821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809369"/>
            <a:ext cx="12192000" cy="2509213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Blackoak Std" panose="04050907060602020202" pitchFamily="82" charset="0"/>
              </a:rPr>
              <a:t>All Students Must Do = Station 0</a:t>
            </a:r>
            <a:endParaRPr lang="en-US" sz="3500" dirty="0">
              <a:latin typeface="Blackoak Std" panose="0405090706060202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99844"/>
            <a:ext cx="12192000" cy="5158156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Student will complete pg. 607 in Textbook on own</a:t>
            </a:r>
          </a:p>
          <a:p>
            <a:pPr algn="l"/>
            <a:r>
              <a:rPr lang="en-US" sz="4000" dirty="0" smtClean="0"/>
              <a:t>Once complete put name , class period at top of paper</a:t>
            </a:r>
          </a:p>
          <a:p>
            <a:pPr algn="l"/>
            <a:r>
              <a:rPr lang="en-US" sz="4000" dirty="0" smtClean="0"/>
              <a:t>Rip out of textbook and turn into class milk crate for a grade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70784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2214694"/>
          </a:xfrm>
        </p:spPr>
        <p:txBody>
          <a:bodyPr/>
          <a:lstStyle/>
          <a:p>
            <a:r>
              <a:rPr lang="en-US" dirty="0" smtClean="0">
                <a:latin typeface="Blackoak Std" panose="04050907060602020202" pitchFamily="82" charset="0"/>
              </a:rPr>
              <a:t>69% or Less = Station 1</a:t>
            </a:r>
            <a:endParaRPr lang="en-US" dirty="0">
              <a:latin typeface="Blackoak Std" panose="0405090706060202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01091"/>
            <a:ext cx="10363825" cy="4738253"/>
          </a:xfrm>
        </p:spPr>
        <p:txBody>
          <a:bodyPr>
            <a:noAutofit/>
          </a:bodyPr>
          <a:lstStyle/>
          <a:p>
            <a:r>
              <a:rPr lang="en-US" sz="4000" dirty="0" smtClean="0"/>
              <a:t>Students will do a card sort over different types of catastrophic events with teacher group</a:t>
            </a:r>
          </a:p>
          <a:p>
            <a:r>
              <a:rPr lang="en-US" sz="4000" dirty="0" smtClean="0"/>
              <a:t>Students will create a compare/contrast Booklet over the Catastrophic Events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90129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2214694"/>
          </a:xfrm>
        </p:spPr>
        <p:txBody>
          <a:bodyPr/>
          <a:lstStyle/>
          <a:p>
            <a:r>
              <a:rPr lang="en-US" dirty="0" smtClean="0">
                <a:latin typeface="Blackoak Std" panose="04050907060602020202" pitchFamily="82" charset="0"/>
              </a:rPr>
              <a:t>70% to 89% = Station 2</a:t>
            </a:r>
            <a:endParaRPr lang="en-US" dirty="0">
              <a:latin typeface="Blackoak Std" panose="0405090706060202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-115746" y="1574158"/>
            <a:ext cx="12307746" cy="4170743"/>
          </a:xfrm>
        </p:spPr>
        <p:txBody>
          <a:bodyPr>
            <a:noAutofit/>
          </a:bodyPr>
          <a:lstStyle/>
          <a:p>
            <a:r>
              <a:rPr lang="en-US" sz="4000" dirty="0" smtClean="0"/>
              <a:t>Students will pick 1 catastrophic disaster to make an informative poster over.</a:t>
            </a:r>
          </a:p>
          <a:p>
            <a:r>
              <a:rPr lang="en-US" sz="4000" dirty="0" smtClean="0"/>
              <a:t>Students may make poster either in groups of 2 or by themselves</a:t>
            </a:r>
          </a:p>
          <a:p>
            <a:r>
              <a:rPr lang="en-US" sz="4000" dirty="0" smtClean="0"/>
              <a:t>Teacher will have pre-Ran Handout to explain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0187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43841"/>
            <a:ext cx="12192000" cy="1970854"/>
          </a:xfrm>
        </p:spPr>
        <p:txBody>
          <a:bodyPr/>
          <a:lstStyle/>
          <a:p>
            <a:r>
              <a:rPr lang="en-US" dirty="0" smtClean="0">
                <a:latin typeface="Blackoak Std" panose="04050907060602020202" pitchFamily="82" charset="0"/>
              </a:rPr>
              <a:t>90% or Higher = Station 3</a:t>
            </a:r>
            <a:endParaRPr lang="en-US" dirty="0">
              <a:latin typeface="Blackoak Std" panose="0405090706060202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737360"/>
            <a:ext cx="12192000" cy="4053839"/>
          </a:xfrm>
        </p:spPr>
        <p:txBody>
          <a:bodyPr>
            <a:noAutofit/>
          </a:bodyPr>
          <a:lstStyle/>
          <a:p>
            <a:r>
              <a:rPr lang="en-US" sz="4400" dirty="0" smtClean="0"/>
              <a:t>Students will create a “What to do in case of ____________” presentation using google slides on own.</a:t>
            </a:r>
          </a:p>
          <a:p>
            <a:r>
              <a:rPr lang="en-US" sz="4400" dirty="0" smtClean="0"/>
              <a:t>Teacher will supply Pre-Ran handout to explain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0425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635" y="-270004"/>
            <a:ext cx="10364451" cy="1596177"/>
          </a:xfrm>
        </p:spPr>
        <p:txBody>
          <a:bodyPr>
            <a:normAutofit/>
          </a:bodyPr>
          <a:lstStyle/>
          <a:p>
            <a:r>
              <a:rPr lang="en-US" sz="4800" u="sng" dirty="0" smtClean="0"/>
              <a:t>October </a:t>
            </a:r>
            <a:r>
              <a:rPr lang="en-US" sz="4800" u="sng" dirty="0" smtClean="0"/>
              <a:t>5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, 2016 / 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Grd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52091" y="767752"/>
            <a:ext cx="11516264" cy="6090248"/>
          </a:xfrm>
        </p:spPr>
        <p:txBody>
          <a:bodyPr>
            <a:noAutofit/>
          </a:bodyPr>
          <a:lstStyle/>
          <a:p>
            <a:r>
              <a:rPr lang="en-US" sz="44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1. Sharpen Pencil</a:t>
            </a:r>
          </a:p>
          <a:p>
            <a:r>
              <a:rPr lang="en-US" sz="44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2. </a:t>
            </a:r>
            <a:r>
              <a:rPr lang="en-US" sz="44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Collect PDN, Clicker, Textbook</a:t>
            </a:r>
            <a:endParaRPr lang="en-US" sz="4400" dirty="0" smtClean="0">
              <a:ln w="19050">
                <a:solidFill>
                  <a:schemeClr val="accent6">
                    <a:lumMod val="60000"/>
                    <a:lumOff val="40000"/>
                  </a:schemeClr>
                </a:solidFill>
              </a:ln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US" sz="44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3. </a:t>
            </a:r>
            <a:r>
              <a:rPr lang="en-US" sz="44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Sit at assigned seat silently</a:t>
            </a:r>
          </a:p>
          <a:p>
            <a:r>
              <a:rPr lang="en-US" sz="4400" dirty="0" smtClean="0">
                <a:ln w="1905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4. Open Textbook and use information to complete PDN</a:t>
            </a:r>
            <a:endParaRPr lang="en-US" sz="4400" dirty="0">
              <a:ln w="19050">
                <a:solidFill>
                  <a:schemeClr val="accent6">
                    <a:lumMod val="60000"/>
                    <a:lumOff val="40000"/>
                  </a:schemeClr>
                </a:solidFill>
              </a:ln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814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1524000" y="0"/>
            <a:ext cx="9144000" cy="95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/>
              <a:t>PDN: Catastrophic Events / Human Impact</a:t>
            </a:r>
            <a:endParaRPr lang="en-US" u="sng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0" y="954630"/>
            <a:ext cx="12057017" cy="637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500" dirty="0" smtClean="0"/>
              <a:t>Directions: Use pg. 568-569 from the textbook Interactive Science (handout copy)  and use the information to answer the questions below.</a:t>
            </a:r>
            <a:r>
              <a:rPr lang="en-US" sz="1800" dirty="0" smtClean="0"/>
              <a:t>.</a:t>
            </a:r>
          </a:p>
          <a:p>
            <a:pPr algn="r"/>
            <a:r>
              <a:rPr lang="en-US" sz="1800" dirty="0" smtClean="0"/>
              <a:t>.</a:t>
            </a:r>
            <a:endParaRPr lang="en-US" sz="1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772853"/>
              </p:ext>
            </p:extLst>
          </p:nvPr>
        </p:nvGraphicFramePr>
        <p:xfrm>
          <a:off x="895531" y="1332411"/>
          <a:ext cx="2513875" cy="239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075">
                  <a:extLst>
                    <a:ext uri="{9D8B030D-6E8A-4147-A177-3AD203B41FA5}">
                      <a16:colId xmlns="" xmlns:a16="http://schemas.microsoft.com/office/drawing/2014/main" val="960399609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3003239173"/>
                    </a:ext>
                  </a:extLst>
                </a:gridCol>
              </a:tblGrid>
              <a:tr h="2220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Answer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Key</a:t>
                      </a:r>
                      <a:r>
                        <a:rPr lang="en-US" sz="1200" baseline="0" dirty="0" smtClean="0"/>
                        <a:t> Word Bank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160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312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Wetland’s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684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Land-Use</a:t>
                      </a:r>
                      <a:r>
                        <a:rPr lang="en-US" baseline="0" dirty="0" smtClean="0"/>
                        <a:t> Practices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977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Prepared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4221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Meteorologists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97931337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833985"/>
              </p:ext>
            </p:extLst>
          </p:nvPr>
        </p:nvGraphicFramePr>
        <p:xfrm>
          <a:off x="3616960" y="1461209"/>
          <a:ext cx="8128000" cy="4836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463">
                  <a:extLst>
                    <a:ext uri="{9D8B030D-6E8A-4147-A177-3AD203B41FA5}">
                      <a16:colId xmlns="" xmlns:a16="http://schemas.microsoft.com/office/drawing/2014/main" val="4067280329"/>
                    </a:ext>
                  </a:extLst>
                </a:gridCol>
                <a:gridCol w="6753497">
                  <a:extLst>
                    <a:ext uri="{9D8B030D-6E8A-4147-A177-3AD203B41FA5}">
                      <a16:colId xmlns="" xmlns:a16="http://schemas.microsoft.com/office/drawing/2014/main" val="3809216177"/>
                    </a:ext>
                  </a:extLst>
                </a:gridCol>
                <a:gridCol w="955040">
                  <a:extLst>
                    <a:ext uri="{9D8B030D-6E8A-4147-A177-3AD203B41FA5}">
                      <a16:colId xmlns="" xmlns:a16="http://schemas.microsoft.com/office/drawing/2014/main" val="2798514267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/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0893096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are scientist</a:t>
                      </a:r>
                      <a:r>
                        <a:rPr lang="en-US" sz="2000" baseline="0" dirty="0" smtClean="0"/>
                        <a:t> that study weather called?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8254528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land area’s act as</a:t>
                      </a:r>
                      <a:r>
                        <a:rPr lang="en-US" sz="2000" baseline="0" dirty="0" smtClean="0"/>
                        <a:t> a sponge by soaking up water and then releasing it slowly over time called?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8545840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Humans can not predict when a storm will</a:t>
                      </a:r>
                      <a:r>
                        <a:rPr lang="en-US" sz="2000" baseline="0" dirty="0" smtClean="0"/>
                        <a:t> hit but we can play a positive or negative role on how it effects the land through our _________________.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2954619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One</a:t>
                      </a:r>
                      <a:r>
                        <a:rPr lang="en-US" sz="2000" baseline="0" dirty="0" smtClean="0"/>
                        <a:t> of the best ways to reduce the severity of a catastrophic event is to be ____________ before it hits.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7374879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 example</a:t>
                      </a:r>
                      <a:r>
                        <a:rPr lang="en-US" sz="2000" baseline="0" dirty="0" smtClean="0"/>
                        <a:t> of safe ________________ is when San Antonio built a tunnel that passes under the city to divert floodwater.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2281136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1002847" y="1737707"/>
            <a:ext cx="5228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014936" y="263484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961969" y="355817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991793" y="4526419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008566" y="5334738"/>
            <a:ext cx="551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41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0" y="0"/>
            <a:ext cx="9144000" cy="95463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/>
              <a:t>PDN: Forms of Energy</a:t>
            </a:r>
            <a:endParaRPr lang="en-US" u="sng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0" y="954631"/>
            <a:ext cx="11952514" cy="37778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 smtClean="0"/>
              <a:t>Directions: Open your textbook to pg. 190-195 and use the information to answer the questions below.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34611"/>
              </p:ext>
            </p:extLst>
          </p:nvPr>
        </p:nvGraphicFramePr>
        <p:xfrm>
          <a:off x="895531" y="1332411"/>
          <a:ext cx="2513875" cy="2128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075">
                  <a:extLst>
                    <a:ext uri="{9D8B030D-6E8A-4147-A177-3AD203B41FA5}">
                      <a16:colId xmlns="" xmlns:a16="http://schemas.microsoft.com/office/drawing/2014/main" val="960399609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3003239173"/>
                    </a:ext>
                  </a:extLst>
                </a:gridCol>
              </a:tblGrid>
              <a:tr h="2220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Answer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Key</a:t>
                      </a:r>
                      <a:r>
                        <a:rPr lang="en-US" sz="1200" baseline="0" dirty="0" smtClean="0"/>
                        <a:t> Word Bank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160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312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684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Electrical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977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Kinetic</a:t>
                      </a:r>
                      <a:r>
                        <a:rPr lang="en-US" baseline="0" dirty="0" smtClean="0"/>
                        <a:t>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4221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Thermal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9793133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077402"/>
              </p:ext>
            </p:extLst>
          </p:nvPr>
        </p:nvGraphicFramePr>
        <p:xfrm>
          <a:off x="3616960" y="1332411"/>
          <a:ext cx="8128000" cy="4690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463">
                  <a:extLst>
                    <a:ext uri="{9D8B030D-6E8A-4147-A177-3AD203B41FA5}">
                      <a16:colId xmlns="" xmlns:a16="http://schemas.microsoft.com/office/drawing/2014/main" val="4067280329"/>
                    </a:ext>
                  </a:extLst>
                </a:gridCol>
                <a:gridCol w="6753497">
                  <a:extLst>
                    <a:ext uri="{9D8B030D-6E8A-4147-A177-3AD203B41FA5}">
                      <a16:colId xmlns="" xmlns:a16="http://schemas.microsoft.com/office/drawing/2014/main" val="3809216177"/>
                    </a:ext>
                  </a:extLst>
                </a:gridCol>
                <a:gridCol w="955040">
                  <a:extLst>
                    <a:ext uri="{9D8B030D-6E8A-4147-A177-3AD203B41FA5}">
                      <a16:colId xmlns="" xmlns:a16="http://schemas.microsoft.com/office/drawing/2014/main" val="2798514267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/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0893096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can take on many different forms</a:t>
                      </a:r>
                      <a:r>
                        <a:rPr lang="en-US" sz="2000" baseline="0" dirty="0" smtClean="0"/>
                        <a:t> and have many different effects that can cause change?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8254528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type of kinetic energy is created</a:t>
                      </a:r>
                      <a:r>
                        <a:rPr lang="en-US" sz="2000" baseline="0" dirty="0" smtClean="0"/>
                        <a:t> when particles are moving faster when warm/hot and slower when cool/cold?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8545840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type of potential energy</a:t>
                      </a:r>
                      <a:r>
                        <a:rPr lang="en-US" sz="2000" baseline="0" dirty="0" smtClean="0"/>
                        <a:t> is found in the foods you eat, batteries, and matches?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2954619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type of energy</a:t>
                      </a:r>
                      <a:r>
                        <a:rPr lang="en-US" sz="2000" baseline="0" dirty="0" smtClean="0"/>
                        <a:t> moves within wire to create a current?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7374879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type of energy</a:t>
                      </a:r>
                      <a:r>
                        <a:rPr lang="en-US" sz="2000" baseline="0" dirty="0" smtClean="0"/>
                        <a:t> does an object have that is in motion?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228113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0941758" y="1645194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15736" y="2489043"/>
            <a:ext cx="5228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953153" y="334491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013217" y="4309512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966845" y="5097921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2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7019" y="0"/>
            <a:ext cx="10364451" cy="977369"/>
          </a:xfrm>
        </p:spPr>
        <p:txBody>
          <a:bodyPr>
            <a:normAutofit/>
          </a:bodyPr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Essential Question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2475" y="534838"/>
            <a:ext cx="11398995" cy="632316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Have you ever experienced a natural disaster, such a hurricane, tornado or severe flood? What would you do to prepare if you knew one of these type of disasters were heading your way? Explain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018" y="6055743"/>
            <a:ext cx="9541441" cy="80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80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1064" y="-888521"/>
            <a:ext cx="13112151" cy="31313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6690"/>
            <a:ext cx="12192000" cy="1596177"/>
          </a:xfrm>
        </p:spPr>
        <p:txBody>
          <a:bodyPr>
            <a:normAutofit/>
          </a:bodyPr>
          <a:lstStyle/>
          <a:p>
            <a:r>
              <a:rPr lang="en-US" sz="4500" u="sng" dirty="0" smtClean="0">
                <a:ln w="19050">
                  <a:solidFill>
                    <a:schemeClr val="accent5"/>
                  </a:solidFill>
                </a:ln>
                <a:latin typeface="Blackoak Std" panose="04050907060602020202" pitchFamily="82" charset="0"/>
              </a:rPr>
              <a:t>7</a:t>
            </a:r>
            <a:r>
              <a:rPr lang="en-US" sz="4500" u="sng" baseline="30000" dirty="0" smtClean="0">
                <a:ln w="19050">
                  <a:solidFill>
                    <a:schemeClr val="accent5"/>
                  </a:solidFill>
                </a:ln>
                <a:latin typeface="Blackoak Std" panose="04050907060602020202" pitchFamily="82" charset="0"/>
              </a:rPr>
              <a:t>th</a:t>
            </a:r>
            <a:r>
              <a:rPr lang="en-US" sz="4500" u="sng" dirty="0" smtClean="0">
                <a:ln w="19050">
                  <a:solidFill>
                    <a:schemeClr val="accent5"/>
                  </a:solidFill>
                </a:ln>
                <a:latin typeface="Blackoak Std" panose="04050907060602020202" pitchFamily="82" charset="0"/>
              </a:rPr>
              <a:t> Grd. TEKS</a:t>
            </a:r>
            <a:endParaRPr lang="en-US" sz="4500" u="sng" dirty="0">
              <a:ln w="19050">
                <a:solidFill>
                  <a:schemeClr val="accent5"/>
                </a:solidFill>
              </a:ln>
              <a:latin typeface="Blackoak Std" panose="04050907060602020202" pitchFamily="82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77042"/>
            <a:ext cx="10363826" cy="5080958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7.8A Predict and </a:t>
            </a:r>
            <a:r>
              <a:rPr lang="en-US" sz="5400" dirty="0" smtClean="0"/>
              <a:t>describe how </a:t>
            </a:r>
            <a:r>
              <a:rPr lang="en-US" sz="5400" dirty="0"/>
              <a:t>different types </a:t>
            </a:r>
            <a:r>
              <a:rPr lang="en-US" sz="5400" dirty="0" smtClean="0"/>
              <a:t>of catastrophic </a:t>
            </a:r>
            <a:r>
              <a:rPr lang="en-US" sz="5400" dirty="0"/>
              <a:t>events impact </a:t>
            </a:r>
            <a:r>
              <a:rPr lang="en-US" sz="5400" dirty="0" smtClean="0"/>
              <a:t>ecosystems </a:t>
            </a:r>
            <a:r>
              <a:rPr lang="en-US" sz="5400" dirty="0"/>
              <a:t>such as </a:t>
            </a:r>
            <a:r>
              <a:rPr lang="en-US" sz="5400" dirty="0" smtClean="0"/>
              <a:t>floods</a:t>
            </a:r>
            <a:r>
              <a:rPr lang="en-US" sz="5400" dirty="0"/>
              <a:t>, </a:t>
            </a:r>
            <a:r>
              <a:rPr lang="en-US" sz="5400" dirty="0" smtClean="0"/>
              <a:t>hurricanes</a:t>
            </a:r>
            <a:r>
              <a:rPr lang="en-US" sz="5400" dirty="0"/>
              <a:t>, or tornadoes.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1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458" y="-364895"/>
            <a:ext cx="10364451" cy="1596177"/>
          </a:xfrm>
        </p:spPr>
        <p:txBody>
          <a:bodyPr>
            <a:normAutofit/>
          </a:bodyPr>
          <a:lstStyle/>
          <a:p>
            <a:r>
              <a:rPr lang="en-US" sz="4500" u="sng" dirty="0" smtClean="0"/>
              <a:t>7</a:t>
            </a:r>
            <a:r>
              <a:rPr lang="en-US" sz="4500" u="sng" baseline="30000" dirty="0" smtClean="0"/>
              <a:t>th</a:t>
            </a:r>
            <a:r>
              <a:rPr lang="en-US" sz="4500" u="sng" dirty="0" smtClean="0"/>
              <a:t> Grd. LO / DOl</a:t>
            </a:r>
            <a:endParaRPr lang="en-US" sz="45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15034" y="828136"/>
            <a:ext cx="11801563" cy="7358331"/>
          </a:xfrm>
        </p:spPr>
        <p:txBody>
          <a:bodyPr>
            <a:noAutofit/>
          </a:bodyPr>
          <a:lstStyle/>
          <a:p>
            <a:r>
              <a:rPr lang="en-US" sz="3800" dirty="0" smtClean="0">
                <a:latin typeface="Arial Black" panose="020B0A04020102020204" pitchFamily="34" charset="0"/>
              </a:rPr>
              <a:t>LO: </a:t>
            </a:r>
            <a:r>
              <a:rPr lang="en-US" sz="3800" dirty="0" smtClean="0">
                <a:latin typeface="Arial Black" panose="020B0A04020102020204" pitchFamily="34" charset="0"/>
              </a:rPr>
              <a:t>We will investigate catastrophic events and the damage they cause through differentiated play list activities.</a:t>
            </a:r>
            <a:endParaRPr lang="en-US" sz="3800" dirty="0" smtClean="0">
              <a:latin typeface="Arial Black" panose="020B0A04020102020204" pitchFamily="34" charset="0"/>
            </a:endParaRPr>
          </a:p>
          <a:p>
            <a:pPr lvl="1"/>
            <a:r>
              <a:rPr lang="en-US" sz="3800" dirty="0" smtClean="0">
                <a:latin typeface="Arial Black" panose="020B0A04020102020204" pitchFamily="34" charset="0"/>
              </a:rPr>
              <a:t>TEK: 7.8A Predict and describe how different types of catastrophic events impact ecosystems such as floods, hurricanes, or tornadoes.</a:t>
            </a:r>
            <a:endParaRPr lang="en-US" sz="3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50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336" y="0"/>
            <a:ext cx="10364451" cy="873852"/>
          </a:xfrm>
        </p:spPr>
        <p:txBody>
          <a:bodyPr>
            <a:normAutofit/>
          </a:bodyPr>
          <a:lstStyle/>
          <a:p>
            <a:r>
              <a:rPr lang="en-US" sz="4500" u="sng" dirty="0" smtClean="0"/>
              <a:t>7</a:t>
            </a:r>
            <a:r>
              <a:rPr lang="en-US" sz="4500" u="sng" baseline="30000" dirty="0" smtClean="0"/>
              <a:t>th</a:t>
            </a:r>
            <a:r>
              <a:rPr lang="en-US" sz="4500" u="sng" dirty="0" smtClean="0"/>
              <a:t> Grd. Lo / Dol</a:t>
            </a:r>
            <a:endParaRPr lang="en-US" sz="45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00063"/>
            <a:ext cx="10363826" cy="4980317"/>
          </a:xfrm>
        </p:spPr>
        <p:txBody>
          <a:bodyPr>
            <a:noAutofit/>
          </a:bodyPr>
          <a:lstStyle/>
          <a:p>
            <a:pPr algn="ctr"/>
            <a:r>
              <a:rPr lang="en-US" sz="4500" dirty="0" smtClean="0">
                <a:latin typeface="Arial Black" panose="020B0A04020102020204" pitchFamily="34" charset="0"/>
              </a:rPr>
              <a:t>DOL: I will complete 5 written assessment questions over catastrophic events via the all in clickers.</a:t>
            </a:r>
            <a:endParaRPr lang="en-US" sz="45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203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227" y="-80221"/>
            <a:ext cx="10364451" cy="856600"/>
          </a:xfrm>
        </p:spPr>
        <p:txBody>
          <a:bodyPr>
            <a:normAutofit/>
          </a:bodyPr>
          <a:lstStyle/>
          <a:p>
            <a:r>
              <a:rPr lang="en-US" sz="4500" u="sng" dirty="0" smtClean="0"/>
              <a:t>6</a:t>
            </a:r>
            <a:r>
              <a:rPr lang="en-US" sz="4500" u="sng" baseline="30000" dirty="0" smtClean="0"/>
              <a:t>th</a:t>
            </a:r>
            <a:r>
              <a:rPr lang="en-US" sz="4500" u="sng" dirty="0" smtClean="0"/>
              <a:t> Grd. TEKS</a:t>
            </a:r>
            <a:endParaRPr lang="en-US" sz="45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78690" y="776379"/>
            <a:ext cx="1192414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6.9 </a:t>
            </a:r>
            <a:r>
              <a:rPr lang="en-US" sz="38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Force, Motion and energy. The student know what the law of conservation of energy states that energy can neither be created nor destroyed, it just changes forms. </a:t>
            </a:r>
            <a:endParaRPr lang="en-US" sz="3800" dirty="0" smtClean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US" sz="3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6.9 A: Compare and contrast potential and kinetic energy</a:t>
            </a:r>
          </a:p>
          <a:p>
            <a:r>
              <a:rPr lang="en-US" sz="3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6.9C:  The student is expected to demonstrate energy transformation such as energy in a flashlight battery changes from chemical energy to electrical energy to light energy.</a:t>
            </a:r>
            <a:endParaRPr lang="en-US" sz="38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493774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84</TotalTime>
  <Words>931</Words>
  <Application>Microsoft Office PowerPoint</Application>
  <PresentationFormat>Widescreen</PresentationFormat>
  <Paragraphs>131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Adobe Gothic Std B</vt:lpstr>
      <vt:lpstr>Arial</vt:lpstr>
      <vt:lpstr>Arial Black</vt:lpstr>
      <vt:lpstr>Blackoak Std</vt:lpstr>
      <vt:lpstr>Eras Bold ITC</vt:lpstr>
      <vt:lpstr>Tw Cen MT</vt:lpstr>
      <vt:lpstr>Droplet</vt:lpstr>
      <vt:lpstr>October 5, 2016 / 7th grd.</vt:lpstr>
      <vt:lpstr>October 5th, 2016 / 6th Grd</vt:lpstr>
      <vt:lpstr>PowerPoint Presentation</vt:lpstr>
      <vt:lpstr>PowerPoint Presentation</vt:lpstr>
      <vt:lpstr>7th Grade Essential Question</vt:lpstr>
      <vt:lpstr>7th Grd. TEKS</vt:lpstr>
      <vt:lpstr>7th Grd. LO / DOl</vt:lpstr>
      <vt:lpstr>7th Grd. Lo / Dol</vt:lpstr>
      <vt:lpstr>6th Grd. TEKS</vt:lpstr>
      <vt:lpstr>6th Grd. LO / Dol</vt:lpstr>
      <vt:lpstr>6th Grd. Lo / DOL</vt:lpstr>
      <vt:lpstr>PowerPoint Presentation</vt:lpstr>
      <vt:lpstr>7th Grd. PlayList</vt:lpstr>
      <vt:lpstr>All Students Must Do = Station 0</vt:lpstr>
      <vt:lpstr>69% or Less = Station 1</vt:lpstr>
      <vt:lpstr>70% to 89% = Station 2</vt:lpstr>
      <vt:lpstr>90% or Higher = Station 3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4, 2016 / 7th grd.</dc:title>
  <dc:creator>Pease, Katherine J</dc:creator>
  <cp:lastModifiedBy>Pease, Katherine J</cp:lastModifiedBy>
  <cp:revision>15</cp:revision>
  <cp:lastPrinted>2016-10-04T23:55:05Z</cp:lastPrinted>
  <dcterms:created xsi:type="dcterms:W3CDTF">2016-10-03T22:55:07Z</dcterms:created>
  <dcterms:modified xsi:type="dcterms:W3CDTF">2016-10-04T23:58:48Z</dcterms:modified>
</cp:coreProperties>
</file>