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7" r:id="rId4"/>
    <p:sldId id="26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49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allasisd.schoology.com/" TargetMode="External"/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3111" y="0"/>
            <a:ext cx="8689976" cy="1071480"/>
          </a:xfrm>
        </p:spPr>
        <p:txBody>
          <a:bodyPr/>
          <a:lstStyle/>
          <a:p>
            <a:r>
              <a:rPr lang="en-US" u="sng" dirty="0" smtClean="0"/>
              <a:t>October 4, </a:t>
            </a:r>
            <a:r>
              <a:rPr lang="en-US" u="sng" dirty="0" smtClean="0">
                <a:ln w="38100">
                  <a:solidFill>
                    <a:schemeClr val="tx1"/>
                  </a:solidFill>
                </a:ln>
              </a:rPr>
              <a:t>2016</a:t>
            </a:r>
            <a:r>
              <a:rPr lang="en-US" u="sng" dirty="0" smtClean="0"/>
              <a:t> / 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</a:t>
            </a:r>
            <a:r>
              <a:rPr lang="en-US" u="sng" dirty="0" err="1" smtClean="0"/>
              <a:t>grd</a:t>
            </a:r>
            <a:r>
              <a:rPr lang="en-US" u="sng" dirty="0" smtClean="0"/>
              <a:t>.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682" y="1544128"/>
            <a:ext cx="11576649" cy="5313872"/>
          </a:xfrm>
          <a:ln w="19050">
            <a:noFill/>
          </a:ln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Collect PDN, Clicker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Take your assigned Seat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Use the Packet on the Clipboard to assist with PDN</a:t>
            </a:r>
            <a:endParaRPr lang="en-US" sz="4800" dirty="0"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401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767" y="118185"/>
            <a:ext cx="10364451" cy="770335"/>
          </a:xfrm>
        </p:spPr>
        <p:txBody>
          <a:bodyPr>
            <a:normAutofit/>
          </a:bodyPr>
          <a:lstStyle/>
          <a:p>
            <a:r>
              <a:rPr lang="en-US" sz="4500" u="sng" dirty="0" smtClean="0"/>
              <a:t>6</a:t>
            </a:r>
            <a:r>
              <a:rPr lang="en-US" sz="4500" u="sng" baseline="30000" dirty="0" smtClean="0"/>
              <a:t>th</a:t>
            </a:r>
            <a:r>
              <a:rPr lang="en-US" sz="4500" u="sng" dirty="0" smtClean="0"/>
              <a:t> </a:t>
            </a:r>
            <a:r>
              <a:rPr lang="en-US" sz="4500" u="sng" dirty="0" err="1" smtClean="0"/>
              <a:t>Grd</a:t>
            </a:r>
            <a:r>
              <a:rPr lang="en-US" sz="4500" u="sng" dirty="0" smtClean="0"/>
              <a:t>. Lo / DOL</a:t>
            </a:r>
            <a:endParaRPr lang="en-US" sz="45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53918" y="1066800"/>
            <a:ext cx="113332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Eras Bold ITC" panose="020B0907030504020204" pitchFamily="34" charset="0"/>
              </a:rPr>
              <a:t>DOL: I will complete an exit slip to explain 3 new things I learned about the group of elements that my poster project is about.</a:t>
            </a:r>
            <a:endParaRPr lang="en-US" sz="54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1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118" y="-347642"/>
            <a:ext cx="10364451" cy="1596177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</a:t>
            </a:r>
            <a:r>
              <a:rPr lang="en-US" u="sng" dirty="0" err="1" smtClean="0"/>
              <a:t>Grd</a:t>
            </a:r>
            <a:r>
              <a:rPr lang="en-US" u="sng" dirty="0" smtClean="0"/>
              <a:t>. Catastrophic Event Foldable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38061" y="992037"/>
            <a:ext cx="10363826" cy="5434641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Login to </a:t>
            </a:r>
            <a:r>
              <a:rPr lang="en-US" sz="2800" dirty="0" smtClean="0">
                <a:latin typeface="Arial Black" panose="020B0A04020102020204" pitchFamily="34" charset="0"/>
                <a:hlinkClick r:id="rId2"/>
              </a:rPr>
              <a:t>www.coachpease.com</a:t>
            </a:r>
            <a:endParaRPr lang="en-US" sz="2800" dirty="0" smtClean="0">
              <a:latin typeface="Arial Black" panose="020B0A04020102020204" pitchFamily="34" charset="0"/>
            </a:endParaRPr>
          </a:p>
          <a:p>
            <a:r>
              <a:rPr lang="en-US" sz="2800" dirty="0" smtClean="0">
                <a:latin typeface="Arial Black" panose="020B0A04020102020204" pitchFamily="34" charset="0"/>
              </a:rPr>
              <a:t>Click on </a:t>
            </a:r>
            <a:r>
              <a:rPr lang="en-US" sz="2800" dirty="0" err="1" smtClean="0">
                <a:latin typeface="Arial Black" panose="020B0A04020102020204" pitchFamily="34" charset="0"/>
              </a:rPr>
              <a:t>Schoology</a:t>
            </a:r>
            <a:endParaRPr lang="en-US" sz="2800" dirty="0" smtClean="0">
              <a:latin typeface="Arial Black" panose="020B0A04020102020204" pitchFamily="34" charset="0"/>
            </a:endParaRPr>
          </a:p>
          <a:p>
            <a:r>
              <a:rPr lang="en-US" sz="2800" dirty="0" smtClean="0">
                <a:latin typeface="Arial Black" panose="020B0A04020102020204" pitchFamily="34" charset="0"/>
              </a:rPr>
              <a:t>Click on link : </a:t>
            </a:r>
            <a:r>
              <a:rPr lang="en-US" sz="2800" dirty="0" smtClean="0">
                <a:latin typeface="Arial Black" panose="020B0A04020102020204" pitchFamily="34" charset="0"/>
                <a:hlinkClick r:id="rId3"/>
              </a:rPr>
              <a:t>http://dallasisd.schoology.com</a:t>
            </a:r>
            <a:endParaRPr lang="en-US" sz="2800" dirty="0" smtClean="0">
              <a:latin typeface="Arial Black" panose="020B0A04020102020204" pitchFamily="34" charset="0"/>
            </a:endParaRPr>
          </a:p>
          <a:p>
            <a:r>
              <a:rPr lang="en-US" sz="2800" dirty="0" smtClean="0">
                <a:latin typeface="Arial Black" panose="020B0A04020102020204" pitchFamily="34" charset="0"/>
              </a:rPr>
              <a:t>Click on Courses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Click on Science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Click on Purple/Pink Folder for Catastrophic Events</a:t>
            </a:r>
          </a:p>
          <a:p>
            <a:r>
              <a:rPr lang="en-US" sz="2800" dirty="0" smtClean="0">
                <a:latin typeface="Arial Black" panose="020B0A04020102020204" pitchFamily="34" charset="0"/>
              </a:rPr>
              <a:t>Use information Provided to complete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6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371" y="0"/>
            <a:ext cx="10364451" cy="718577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</a:t>
            </a:r>
            <a:r>
              <a:rPr lang="en-US" u="sng" dirty="0" err="1" smtClean="0"/>
              <a:t>Grd</a:t>
            </a:r>
            <a:r>
              <a:rPr lang="en-US" u="sng" dirty="0" smtClean="0"/>
              <a:t>. Card Sort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3298" y="621102"/>
            <a:ext cx="11818189" cy="6236898"/>
          </a:xfrm>
        </p:spPr>
        <p:txBody>
          <a:bodyPr>
            <a:noAutofit/>
          </a:bodyPr>
          <a:lstStyle/>
          <a:p>
            <a:r>
              <a:rPr lang="en-US" sz="4500" dirty="0" smtClean="0">
                <a:latin typeface="Arial Black" panose="020B0A04020102020204" pitchFamily="34" charset="0"/>
              </a:rPr>
              <a:t>Once Foldable is complete</a:t>
            </a:r>
          </a:p>
          <a:p>
            <a:r>
              <a:rPr lang="en-US" sz="4500" dirty="0" smtClean="0">
                <a:latin typeface="Arial Black" panose="020B0A04020102020204" pitchFamily="34" charset="0"/>
              </a:rPr>
              <a:t>Collect Catastrophic Events Vocab Match Up Card Sort</a:t>
            </a:r>
          </a:p>
          <a:p>
            <a:r>
              <a:rPr lang="en-US" sz="4500" dirty="0" smtClean="0">
                <a:latin typeface="Arial Black" panose="020B0A04020102020204" pitchFamily="34" charset="0"/>
              </a:rPr>
              <a:t>Reading directions inside the bag to play</a:t>
            </a:r>
          </a:p>
          <a:p>
            <a:r>
              <a:rPr lang="en-US" sz="4500" dirty="0" smtClean="0">
                <a:latin typeface="Arial Black" panose="020B0A04020102020204" pitchFamily="34" charset="0"/>
              </a:rPr>
              <a:t>May do groups of 1 to 4 players top.</a:t>
            </a:r>
            <a:endParaRPr lang="en-US" sz="4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2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635" y="-270004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u="sng" dirty="0" smtClean="0"/>
              <a:t>October 4</a:t>
            </a:r>
            <a:r>
              <a:rPr lang="en-US" sz="4800" u="sng" baseline="30000" dirty="0" smtClean="0"/>
              <a:t>th</a:t>
            </a:r>
            <a:r>
              <a:rPr lang="en-US" sz="4800" u="sng" dirty="0" smtClean="0"/>
              <a:t>, 2016 / 6</a:t>
            </a:r>
            <a:r>
              <a:rPr lang="en-US" sz="4800" u="sng" baseline="30000" dirty="0" smtClean="0"/>
              <a:t>th</a:t>
            </a:r>
            <a:r>
              <a:rPr lang="en-US" sz="4800" u="sng" dirty="0" smtClean="0"/>
              <a:t> </a:t>
            </a:r>
            <a:r>
              <a:rPr lang="en-US" sz="4800" u="sng" dirty="0" err="1" smtClean="0"/>
              <a:t>Grd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2091" y="767752"/>
            <a:ext cx="11516264" cy="6090248"/>
          </a:xfrm>
        </p:spPr>
        <p:txBody>
          <a:bodyPr>
            <a:noAutofit/>
          </a:bodyPr>
          <a:lstStyle/>
          <a:p>
            <a:r>
              <a:rPr lang="en-US" sz="4400" dirty="0" smtClean="0"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1. Sharpen Pencil</a:t>
            </a:r>
          </a:p>
          <a:p>
            <a:r>
              <a:rPr lang="en-US" sz="4400" dirty="0" smtClean="0"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2. Collect supplies to complete Metal / Nonmetal / Metalloid poster project</a:t>
            </a:r>
          </a:p>
          <a:p>
            <a:r>
              <a:rPr lang="en-US" sz="4400" dirty="0" smtClean="0"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3. Sit with partners you are working on the project with and complete your project</a:t>
            </a:r>
            <a:endParaRPr lang="en-US" sz="4400" dirty="0"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14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10559142" cy="95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smtClean="0"/>
              <a:t>PDN: Catastrophic Events / Floods</a:t>
            </a:r>
            <a:endParaRPr lang="en-US" u="sng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8269" y="954631"/>
            <a:ext cx="11624873" cy="4601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smtClean="0"/>
              <a:t>Directions: Use pg. 564-565 from the textbook Interactive Science (handout copy)  and use the information to answer the questions below.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788406"/>
              </p:ext>
            </p:extLst>
          </p:nvPr>
        </p:nvGraphicFramePr>
        <p:xfrm>
          <a:off x="895531" y="1332411"/>
          <a:ext cx="2513875" cy="239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075">
                  <a:extLst>
                    <a:ext uri="{9D8B030D-6E8A-4147-A177-3AD203B41FA5}">
                      <a16:colId xmlns="" xmlns:a16="http://schemas.microsoft.com/office/drawing/2014/main" val="960399609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003239173"/>
                    </a:ext>
                  </a:extLst>
                </a:gridCol>
              </a:tblGrid>
              <a:tr h="2220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Answer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Key</a:t>
                      </a:r>
                      <a:r>
                        <a:rPr lang="en-US" sz="1200" baseline="0" dirty="0" smtClean="0"/>
                        <a:t> Word Bank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160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hazard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3128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Flash flood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684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Erosion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977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Pollution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422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Catastrophic</a:t>
                      </a:r>
                      <a:r>
                        <a:rPr lang="en-US" baseline="0" dirty="0" smtClean="0"/>
                        <a:t> Event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9793133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94933"/>
              </p:ext>
            </p:extLst>
          </p:nvPr>
        </p:nvGraphicFramePr>
        <p:xfrm>
          <a:off x="3616960" y="1414819"/>
          <a:ext cx="8128000" cy="4836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463">
                  <a:extLst>
                    <a:ext uri="{9D8B030D-6E8A-4147-A177-3AD203B41FA5}">
                      <a16:colId xmlns="" xmlns:a16="http://schemas.microsoft.com/office/drawing/2014/main" val="4067280329"/>
                    </a:ext>
                  </a:extLst>
                </a:gridCol>
                <a:gridCol w="6753497">
                  <a:extLst>
                    <a:ext uri="{9D8B030D-6E8A-4147-A177-3AD203B41FA5}">
                      <a16:colId xmlns="" xmlns:a16="http://schemas.microsoft.com/office/drawing/2014/main" val="3809216177"/>
                    </a:ext>
                  </a:extLst>
                </a:gridCol>
                <a:gridCol w="955040">
                  <a:extLst>
                    <a:ext uri="{9D8B030D-6E8A-4147-A177-3AD203B41FA5}">
                      <a16:colId xmlns="" xmlns:a16="http://schemas.microsoft.com/office/drawing/2014/main" val="279851426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/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0893096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is</a:t>
                      </a:r>
                      <a:r>
                        <a:rPr lang="en-US" sz="2000" baseline="0" dirty="0" smtClean="0"/>
                        <a:t> it called when something </a:t>
                      </a:r>
                      <a:r>
                        <a:rPr lang="en-US" sz="2000" dirty="0" smtClean="0"/>
                        <a:t>can greatly impact</a:t>
                      </a:r>
                      <a:r>
                        <a:rPr lang="en-US" sz="2000" baseline="0" dirty="0" smtClean="0"/>
                        <a:t> ecosystems by causing erosion, killing organisms, damaging habitats, and spreading pollution?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8254528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is a physical event resulting</a:t>
                      </a:r>
                      <a:r>
                        <a:rPr lang="en-US" sz="2000" baseline="0" dirty="0" smtClean="0"/>
                        <a:t> from Earth’s processes that have the potential to harm the environment and people called?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68545840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rapid</a:t>
                      </a:r>
                      <a:r>
                        <a:rPr lang="en-US" sz="2000" baseline="0" dirty="0" smtClean="0"/>
                        <a:t> flow of a large amount of water into a low-lying area is called a ___________________?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2954619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When flash floods wash away</a:t>
                      </a:r>
                      <a:r>
                        <a:rPr lang="en-US" sz="2000" baseline="0" dirty="0" smtClean="0"/>
                        <a:t> large amounts of soil, we call this process ____________________.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7374879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Flash floods</a:t>
                      </a:r>
                      <a:r>
                        <a:rPr lang="en-US" sz="2000" baseline="0" dirty="0" smtClean="0"/>
                        <a:t> can cause of the release of harmful materials, such as sewage into the water table.  This is an example of ______.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228113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007722" y="1825377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37122" y="2748707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53151" y="356254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07824" y="444541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53151" y="536874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6001">
            <a:off x="652701" y="4275950"/>
            <a:ext cx="2571750" cy="209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019" y="0"/>
            <a:ext cx="10364451" cy="977369"/>
          </a:xfrm>
        </p:spPr>
        <p:txBody>
          <a:bodyPr>
            <a:normAutofit/>
          </a:bodyPr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Essential Question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2475" y="534838"/>
            <a:ext cx="11398995" cy="63231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Arial Black" panose="020B0A04020102020204" pitchFamily="34" charset="0"/>
              </a:rPr>
              <a:t>Have you ever experienced a natural disaster, such a hurricane, tornado or severe flood? What would you do to prepare if you knew one of these type of disasters were heading your way? Explain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18" y="6055743"/>
            <a:ext cx="9541441" cy="8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0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064" y="-888521"/>
            <a:ext cx="13112151" cy="3131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6690"/>
            <a:ext cx="12192000" cy="1596177"/>
          </a:xfrm>
        </p:spPr>
        <p:txBody>
          <a:bodyPr>
            <a:normAutofit/>
          </a:bodyPr>
          <a:lstStyle/>
          <a:p>
            <a:r>
              <a:rPr lang="en-US" sz="4500" u="sng" dirty="0" smtClean="0">
                <a:ln w="19050">
                  <a:solidFill>
                    <a:schemeClr val="accent5"/>
                  </a:solidFill>
                </a:ln>
                <a:latin typeface="Blackoak Std" panose="04050907060602020202" pitchFamily="82" charset="0"/>
              </a:rPr>
              <a:t>7</a:t>
            </a:r>
            <a:r>
              <a:rPr lang="en-US" sz="4500" u="sng" baseline="30000" dirty="0" smtClean="0">
                <a:ln w="19050">
                  <a:solidFill>
                    <a:schemeClr val="accent5"/>
                  </a:solidFill>
                </a:ln>
                <a:latin typeface="Blackoak Std" panose="04050907060602020202" pitchFamily="82" charset="0"/>
              </a:rPr>
              <a:t>th</a:t>
            </a:r>
            <a:r>
              <a:rPr lang="en-US" sz="4500" u="sng" dirty="0" smtClean="0">
                <a:ln w="19050">
                  <a:solidFill>
                    <a:schemeClr val="accent5"/>
                  </a:solidFill>
                </a:ln>
                <a:latin typeface="Blackoak Std" panose="04050907060602020202" pitchFamily="82" charset="0"/>
              </a:rPr>
              <a:t> </a:t>
            </a:r>
            <a:r>
              <a:rPr lang="en-US" sz="4500" u="sng" dirty="0" err="1" smtClean="0">
                <a:ln w="19050">
                  <a:solidFill>
                    <a:schemeClr val="accent5"/>
                  </a:solidFill>
                </a:ln>
                <a:latin typeface="Blackoak Std" panose="04050907060602020202" pitchFamily="82" charset="0"/>
              </a:rPr>
              <a:t>Grd</a:t>
            </a:r>
            <a:r>
              <a:rPr lang="en-US" sz="4500" u="sng" dirty="0" smtClean="0">
                <a:ln w="19050">
                  <a:solidFill>
                    <a:schemeClr val="accent5"/>
                  </a:solidFill>
                </a:ln>
                <a:latin typeface="Blackoak Std" panose="04050907060602020202" pitchFamily="82" charset="0"/>
              </a:rPr>
              <a:t>. TEKS</a:t>
            </a:r>
            <a:endParaRPr lang="en-US" sz="4500" u="sng" dirty="0">
              <a:ln w="19050">
                <a:solidFill>
                  <a:schemeClr val="accent5"/>
                </a:solidFill>
              </a:ln>
              <a:latin typeface="Blackoak Std" panose="040509070606020202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77042"/>
            <a:ext cx="10363826" cy="508095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7.8A Predict and </a:t>
            </a:r>
            <a:r>
              <a:rPr lang="en-US" sz="5400" dirty="0" smtClean="0"/>
              <a:t>describe how </a:t>
            </a:r>
            <a:r>
              <a:rPr lang="en-US" sz="5400" dirty="0"/>
              <a:t>different types </a:t>
            </a:r>
            <a:r>
              <a:rPr lang="en-US" sz="5400" dirty="0" smtClean="0"/>
              <a:t>of catastrophic </a:t>
            </a:r>
            <a:r>
              <a:rPr lang="en-US" sz="5400" dirty="0"/>
              <a:t>events impact </a:t>
            </a:r>
            <a:r>
              <a:rPr lang="en-US" sz="5400" dirty="0" smtClean="0"/>
              <a:t>ecosystems </a:t>
            </a:r>
            <a:r>
              <a:rPr lang="en-US" sz="5400" dirty="0"/>
              <a:t>such as </a:t>
            </a:r>
            <a:r>
              <a:rPr lang="en-US" sz="5400" dirty="0" smtClean="0"/>
              <a:t>floods</a:t>
            </a:r>
            <a:r>
              <a:rPr lang="en-US" sz="5400" dirty="0"/>
              <a:t>, </a:t>
            </a:r>
            <a:r>
              <a:rPr lang="en-US" sz="5400" dirty="0" smtClean="0"/>
              <a:t>hurricanes</a:t>
            </a:r>
            <a:r>
              <a:rPr lang="en-US" sz="5400" dirty="0"/>
              <a:t>, or tornadoes.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1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458" y="-364895"/>
            <a:ext cx="10364451" cy="1596177"/>
          </a:xfrm>
        </p:spPr>
        <p:txBody>
          <a:bodyPr>
            <a:normAutofit/>
          </a:bodyPr>
          <a:lstStyle/>
          <a:p>
            <a:r>
              <a:rPr lang="en-US" sz="4500" u="sng" dirty="0" smtClean="0"/>
              <a:t>7</a:t>
            </a:r>
            <a:r>
              <a:rPr lang="en-US" sz="4500" u="sng" baseline="30000" dirty="0" smtClean="0"/>
              <a:t>th</a:t>
            </a:r>
            <a:r>
              <a:rPr lang="en-US" sz="4500" u="sng" dirty="0" smtClean="0"/>
              <a:t> </a:t>
            </a:r>
            <a:r>
              <a:rPr lang="en-US" sz="4500" u="sng" dirty="0" err="1" smtClean="0"/>
              <a:t>Grd</a:t>
            </a:r>
            <a:r>
              <a:rPr lang="en-US" sz="4500" u="sng" dirty="0" smtClean="0"/>
              <a:t>. LO / </a:t>
            </a:r>
            <a:r>
              <a:rPr lang="en-US" sz="4500" u="sng" dirty="0" err="1" smtClean="0"/>
              <a:t>DOl</a:t>
            </a:r>
            <a:endParaRPr lang="en-US" sz="45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5034" y="828136"/>
            <a:ext cx="11801563" cy="7358331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Arial Black" panose="020B0A04020102020204" pitchFamily="34" charset="0"/>
              </a:rPr>
              <a:t>LO: We will compare/contrast different types of catastrophic events in our world by completing a foldable.</a:t>
            </a:r>
          </a:p>
          <a:p>
            <a:pPr lvl="1"/>
            <a:r>
              <a:rPr lang="en-US" sz="3800" dirty="0" smtClean="0">
                <a:latin typeface="Arial Black" panose="020B0A04020102020204" pitchFamily="34" charset="0"/>
              </a:rPr>
              <a:t>TEK: 7.8A Predict and describe how different types of catastrophic events impact ecosystems such as floods, hurricanes, or tornadoes.</a:t>
            </a:r>
            <a:endParaRPr lang="en-US" sz="3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0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336" y="0"/>
            <a:ext cx="10364451" cy="873852"/>
          </a:xfrm>
        </p:spPr>
        <p:txBody>
          <a:bodyPr>
            <a:normAutofit/>
          </a:bodyPr>
          <a:lstStyle/>
          <a:p>
            <a:r>
              <a:rPr lang="en-US" sz="4500" u="sng" dirty="0" smtClean="0"/>
              <a:t>7</a:t>
            </a:r>
            <a:r>
              <a:rPr lang="en-US" sz="4500" u="sng" baseline="30000" dirty="0" smtClean="0"/>
              <a:t>th</a:t>
            </a:r>
            <a:r>
              <a:rPr lang="en-US" sz="4500" u="sng" dirty="0" smtClean="0"/>
              <a:t> </a:t>
            </a:r>
            <a:r>
              <a:rPr lang="en-US" sz="4500" u="sng" dirty="0" err="1" smtClean="0"/>
              <a:t>Grd</a:t>
            </a:r>
            <a:r>
              <a:rPr lang="en-US" sz="4500" u="sng" dirty="0" smtClean="0"/>
              <a:t>. Lo / </a:t>
            </a:r>
            <a:r>
              <a:rPr lang="en-US" sz="4500" u="sng" dirty="0" err="1" smtClean="0"/>
              <a:t>Dol</a:t>
            </a:r>
            <a:endParaRPr lang="en-US" sz="45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00063"/>
            <a:ext cx="10363826" cy="4980317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>
                <a:latin typeface="Arial Black" panose="020B0A04020102020204" pitchFamily="34" charset="0"/>
              </a:rPr>
              <a:t>DOL: I will complete 5 written assessment questions over catastrophic events via the all in clickers.</a:t>
            </a:r>
            <a:endParaRPr lang="en-US" sz="45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20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227" y="-80221"/>
            <a:ext cx="10364451" cy="856600"/>
          </a:xfrm>
        </p:spPr>
        <p:txBody>
          <a:bodyPr>
            <a:normAutofit/>
          </a:bodyPr>
          <a:lstStyle/>
          <a:p>
            <a:r>
              <a:rPr lang="en-US" sz="4500" u="sng" dirty="0" smtClean="0"/>
              <a:t>6</a:t>
            </a:r>
            <a:r>
              <a:rPr lang="en-US" sz="4500" u="sng" baseline="30000" dirty="0" smtClean="0"/>
              <a:t>th</a:t>
            </a:r>
            <a:r>
              <a:rPr lang="en-US" sz="4500" u="sng" dirty="0" smtClean="0"/>
              <a:t> </a:t>
            </a:r>
            <a:r>
              <a:rPr lang="en-US" sz="4500" u="sng" dirty="0" err="1" smtClean="0"/>
              <a:t>Grd</a:t>
            </a:r>
            <a:r>
              <a:rPr lang="en-US" sz="4500" u="sng" dirty="0" smtClean="0"/>
              <a:t>. TEKS</a:t>
            </a:r>
            <a:endParaRPr lang="en-US" sz="45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78125" y="680302"/>
            <a:ext cx="11813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9525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6.5C differentiate between elements and compounds on the basic level</a:t>
            </a:r>
          </a:p>
          <a:p>
            <a:r>
              <a:rPr lang="en-US" sz="3200" dirty="0" smtClean="0">
                <a:ln w="9525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6.5D identify the formation of a new substance by using the evidence of a possible chemical change such as production of gas, change in temperature, production of a </a:t>
            </a:r>
            <a:r>
              <a:rPr lang="en-US" sz="3200" dirty="0" err="1" smtClean="0">
                <a:ln w="9525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parcipitate</a:t>
            </a:r>
            <a:r>
              <a:rPr lang="en-US" sz="3200" dirty="0" smtClean="0">
                <a:ln w="9525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, or color change.</a:t>
            </a:r>
          </a:p>
          <a:p>
            <a:r>
              <a:rPr lang="en-US" sz="3200" dirty="0" smtClean="0">
                <a:ln w="9525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6.6A compare metals, nonmetals, and metalloids using physical properties such as luster, conductivity, or malleability</a:t>
            </a:r>
            <a:endParaRPr lang="en-US" sz="3200" dirty="0">
              <a:ln w="9525">
                <a:solidFill>
                  <a:schemeClr val="bg1"/>
                </a:solidFill>
              </a:ln>
              <a:latin typeface="Eras Bold ITC" panose="020B0907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4" t="21752" r="2036" b="11690"/>
          <a:stretch/>
        </p:blipFill>
        <p:spPr>
          <a:xfrm>
            <a:off x="378125" y="5204617"/>
            <a:ext cx="11171207" cy="165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568"/>
          <a:stretch/>
        </p:blipFill>
        <p:spPr>
          <a:xfrm>
            <a:off x="0" y="5006109"/>
            <a:ext cx="12054603" cy="1851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1" y="152693"/>
            <a:ext cx="10364451" cy="839346"/>
          </a:xfrm>
        </p:spPr>
        <p:txBody>
          <a:bodyPr>
            <a:normAutofit/>
          </a:bodyPr>
          <a:lstStyle/>
          <a:p>
            <a:r>
              <a:rPr lang="en-US" sz="4500" u="sng" dirty="0" smtClean="0"/>
              <a:t>6</a:t>
            </a:r>
            <a:r>
              <a:rPr lang="en-US" sz="4500" u="sng" baseline="30000" dirty="0" smtClean="0"/>
              <a:t>th</a:t>
            </a:r>
            <a:r>
              <a:rPr lang="en-US" sz="4500" u="sng" dirty="0" smtClean="0"/>
              <a:t> </a:t>
            </a:r>
            <a:r>
              <a:rPr lang="en-US" sz="4500" u="sng" dirty="0" err="1" smtClean="0"/>
              <a:t>Grd</a:t>
            </a:r>
            <a:r>
              <a:rPr lang="en-US" sz="4500" u="sng" dirty="0" smtClean="0"/>
              <a:t>. LO / </a:t>
            </a:r>
            <a:r>
              <a:rPr lang="en-US" sz="4500" u="sng" dirty="0" err="1" smtClean="0"/>
              <a:t>Dol</a:t>
            </a:r>
            <a:endParaRPr lang="en-US" sz="45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810491"/>
            <a:ext cx="117498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Eras Bold ITC" panose="020B0907030504020204" pitchFamily="34" charset="0"/>
              </a:rPr>
              <a:t>LO: We will create a poster to demonstrate our knowledge over the different groups of elements on the periodic table to demonstrate our knowledge over specific elements on the periodic table.</a:t>
            </a:r>
          </a:p>
          <a:p>
            <a:r>
              <a:rPr lang="en-US" dirty="0"/>
              <a:t>	</a:t>
            </a:r>
            <a:r>
              <a:rPr lang="en-US" dirty="0" smtClean="0"/>
              <a:t>TEK: </a:t>
            </a:r>
            <a:r>
              <a:rPr lang="en-US" dirty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6.5C differentiate between elements and compounds on the </a:t>
            </a:r>
            <a:r>
              <a:rPr lang="en-US" dirty="0" smtClean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	basic </a:t>
            </a:r>
            <a:r>
              <a:rPr lang="en-US" dirty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level</a:t>
            </a:r>
          </a:p>
          <a:p>
            <a:r>
              <a:rPr lang="en-US" dirty="0" smtClean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	6.5D </a:t>
            </a:r>
            <a:r>
              <a:rPr lang="en-US" dirty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identify the formation of a new substance by using the </a:t>
            </a:r>
            <a:r>
              <a:rPr lang="en-US" dirty="0" smtClean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	evidence </a:t>
            </a:r>
            <a:r>
              <a:rPr lang="en-US" dirty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of a possible chemical </a:t>
            </a:r>
            <a:r>
              <a:rPr lang="en-US" dirty="0" smtClean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	change </a:t>
            </a:r>
            <a:r>
              <a:rPr lang="en-US" dirty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such as production of gas, </a:t>
            </a:r>
            <a:r>
              <a:rPr lang="en-US" dirty="0" smtClean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	change </a:t>
            </a:r>
            <a:r>
              <a:rPr lang="en-US" dirty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in temperature, production of a </a:t>
            </a:r>
            <a:r>
              <a:rPr lang="en-US" dirty="0" err="1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parcipitate</a:t>
            </a:r>
            <a:r>
              <a:rPr lang="en-US" dirty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, or color </a:t>
            </a:r>
            <a:r>
              <a:rPr lang="en-US" dirty="0" smtClean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	change</a:t>
            </a:r>
            <a:r>
              <a:rPr lang="en-US" dirty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.</a:t>
            </a:r>
          </a:p>
          <a:p>
            <a:r>
              <a:rPr lang="en-US" dirty="0" smtClean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	6.6A </a:t>
            </a:r>
            <a:r>
              <a:rPr lang="en-US" dirty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compare metals, nonmetals, and metalloids using physical  </a:t>
            </a:r>
            <a:r>
              <a:rPr lang="en-US" dirty="0" smtClean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properties such </a:t>
            </a:r>
            <a:r>
              <a:rPr lang="en-US" dirty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as luster, </a:t>
            </a:r>
            <a:r>
              <a:rPr lang="en-US" dirty="0" smtClean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	conductivity</a:t>
            </a:r>
            <a:r>
              <a:rPr lang="en-US" dirty="0">
                <a:ln w="19050">
                  <a:solidFill>
                    <a:schemeClr val="bg1"/>
                  </a:solidFill>
                </a:ln>
                <a:latin typeface="Eras Bold ITC" panose="020B0907030504020204" pitchFamily="34" charset="0"/>
              </a:rPr>
              <a:t>, or malleability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260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47</TotalTime>
  <Words>583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Gothic Std B</vt:lpstr>
      <vt:lpstr>Arial</vt:lpstr>
      <vt:lpstr>Arial Black</vt:lpstr>
      <vt:lpstr>Blackoak Std</vt:lpstr>
      <vt:lpstr>Eras Bold ITC</vt:lpstr>
      <vt:lpstr>Tw Cen MT</vt:lpstr>
      <vt:lpstr>Droplet</vt:lpstr>
      <vt:lpstr>October 4, 2016 / 7th grd.</vt:lpstr>
      <vt:lpstr>October 4th, 2016 / 6th Grd</vt:lpstr>
      <vt:lpstr>PowerPoint Presentation</vt:lpstr>
      <vt:lpstr>7th Grade Essential Question</vt:lpstr>
      <vt:lpstr>7th Grd. TEKS</vt:lpstr>
      <vt:lpstr>7th Grd. LO / DOl</vt:lpstr>
      <vt:lpstr>7th Grd. Lo / Dol</vt:lpstr>
      <vt:lpstr>6th Grd. TEKS</vt:lpstr>
      <vt:lpstr>6th Grd. LO / Dol</vt:lpstr>
      <vt:lpstr>6th Grd. Lo / DOL</vt:lpstr>
      <vt:lpstr>7th Grd. Catastrophic Event Foldable</vt:lpstr>
      <vt:lpstr>7th Grd. Card Sort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4, 2016 / 7th grd.</dc:title>
  <dc:creator>Pease, Katherine J</dc:creator>
  <cp:lastModifiedBy>Pease, Katherine J</cp:lastModifiedBy>
  <cp:revision>9</cp:revision>
  <cp:lastPrinted>2016-10-04T12:28:55Z</cp:lastPrinted>
  <dcterms:created xsi:type="dcterms:W3CDTF">2016-10-03T22:55:07Z</dcterms:created>
  <dcterms:modified xsi:type="dcterms:W3CDTF">2016-10-04T12:29:19Z</dcterms:modified>
</cp:coreProperties>
</file>