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2" r:id="rId14"/>
    <p:sldId id="268" r:id="rId15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3393-0711-4FAA-9190-EA436CEF84A8}" type="datetimeFigureOut">
              <a:rPr lang="en-US" smtClean="0"/>
              <a:t>10/28/2016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12AD-FD68-4A66-933F-836083ECDF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535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3393-0711-4FAA-9190-EA436CEF84A8}" type="datetimeFigureOut">
              <a:rPr lang="en-US" smtClean="0"/>
              <a:t>10/28/2016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12AD-FD68-4A66-933F-836083ECDF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773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3393-0711-4FAA-9190-EA436CEF84A8}" type="datetimeFigureOut">
              <a:rPr lang="en-US" smtClean="0"/>
              <a:t>10/28/2016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12AD-FD68-4A66-933F-836083ECDF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463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3393-0711-4FAA-9190-EA436CEF84A8}" type="datetimeFigureOut">
              <a:rPr lang="en-US" smtClean="0"/>
              <a:t>10/28/2016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12AD-FD68-4A66-933F-836083ECDF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383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3393-0711-4FAA-9190-EA436CEF84A8}" type="datetimeFigureOut">
              <a:rPr lang="en-US" smtClean="0"/>
              <a:t>10/28/2016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12AD-FD68-4A66-933F-836083ECDF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752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3393-0711-4FAA-9190-EA436CEF84A8}" type="datetimeFigureOut">
              <a:rPr lang="en-US" smtClean="0"/>
              <a:t>10/28/2016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12AD-FD68-4A66-933F-836083ECDF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309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3393-0711-4FAA-9190-EA436CEF84A8}" type="datetimeFigureOut">
              <a:rPr lang="en-US" smtClean="0"/>
              <a:t>10/28/2016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12AD-FD68-4A66-933F-836083ECDF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088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3393-0711-4FAA-9190-EA436CEF84A8}" type="datetimeFigureOut">
              <a:rPr lang="en-US" smtClean="0"/>
              <a:t>10/28/2016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12AD-FD68-4A66-933F-836083ECDF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405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3393-0711-4FAA-9190-EA436CEF84A8}" type="datetimeFigureOut">
              <a:rPr lang="en-US" smtClean="0"/>
              <a:t>10/28/2016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12AD-FD68-4A66-933F-836083ECDF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179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3393-0711-4FAA-9190-EA436CEF84A8}" type="datetimeFigureOut">
              <a:rPr lang="en-US" smtClean="0"/>
              <a:t>10/28/2016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12AD-FD68-4A66-933F-836083ECDF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434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3393-0711-4FAA-9190-EA436CEF84A8}" type="datetimeFigureOut">
              <a:rPr lang="en-US" smtClean="0"/>
              <a:t>10/28/2016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12AD-FD68-4A66-933F-836083ECDF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196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E3393-0711-4FAA-9190-EA436CEF84A8}" type="datetimeFigureOut">
              <a:rPr lang="en-US" smtClean="0"/>
              <a:t>10/28/2016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212AD-FD68-4A66-933F-836083ECDF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089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achpease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-36330"/>
            <a:ext cx="12192000" cy="689432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130628" y="35878"/>
            <a:ext cx="11639005" cy="643998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48048" y="-1157922"/>
            <a:ext cx="12196355" cy="2387600"/>
          </a:xfrm>
        </p:spPr>
        <p:txBody>
          <a:bodyPr>
            <a:normAutofit/>
          </a:bodyPr>
          <a:lstStyle/>
          <a:p>
            <a:r>
              <a:rPr lang="en-US" sz="5400" u="sng" dirty="0" smtClean="0">
                <a:latin typeface="CHUCK" panose="00000504000000000004" pitchFamily="50" charset="0"/>
              </a:rPr>
              <a:t>October </a:t>
            </a:r>
            <a:r>
              <a:rPr lang="en-US" sz="5400" u="sng" dirty="0" smtClean="0">
                <a:latin typeface="CHUCK" panose="00000504000000000004" pitchFamily="50" charset="0"/>
              </a:rPr>
              <a:t>28, </a:t>
            </a:r>
            <a:r>
              <a:rPr lang="en-US" sz="5400" u="sng" dirty="0" smtClean="0">
                <a:latin typeface="CHUCK" panose="00000504000000000004" pitchFamily="50" charset="0"/>
              </a:rPr>
              <a:t>2016</a:t>
            </a:r>
            <a:endParaRPr lang="en-US" sz="5400" u="sng" dirty="0">
              <a:latin typeface="CHUCK" panose="00000504000000000004" pitchFamily="5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6833" y="1301886"/>
            <a:ext cx="10711543" cy="5007474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sz="4800" dirty="0" smtClean="0">
                <a:latin typeface="Arial Black" panose="020B0A04020102020204" pitchFamily="34" charset="0"/>
              </a:rPr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4800" dirty="0" smtClean="0">
                <a:latin typeface="Arial Black" panose="020B0A04020102020204" pitchFamily="34" charset="0"/>
              </a:rPr>
              <a:t>Collect Textbook, Please Do Now</a:t>
            </a:r>
          </a:p>
          <a:p>
            <a:pPr marL="457200" indent="-457200" algn="l">
              <a:buAutoNum type="arabicPeriod"/>
            </a:pPr>
            <a:r>
              <a:rPr lang="en-US" sz="4800" dirty="0" smtClean="0">
                <a:latin typeface="Arial Black" panose="020B0A04020102020204" pitchFamily="34" charset="0"/>
              </a:rPr>
              <a:t>Sit in assigned seat silently</a:t>
            </a:r>
          </a:p>
          <a:p>
            <a:pPr marL="457200" indent="-457200" algn="l">
              <a:buAutoNum type="arabicPeriod"/>
            </a:pPr>
            <a:r>
              <a:rPr lang="en-US" sz="4800" dirty="0" smtClean="0">
                <a:latin typeface="Arial Black" panose="020B0A04020102020204" pitchFamily="34" charset="0"/>
              </a:rPr>
              <a:t>Open textbook and use it to begin PDN</a:t>
            </a:r>
            <a:endParaRPr lang="en-US" sz="4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45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-36330"/>
            <a:ext cx="12192000" cy="689432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274320" y="195943"/>
            <a:ext cx="11639005" cy="643998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5943"/>
            <a:ext cx="10515600" cy="1325563"/>
          </a:xfrm>
        </p:spPr>
        <p:txBody>
          <a:bodyPr/>
          <a:lstStyle/>
          <a:p>
            <a:pPr algn="ctr"/>
            <a:r>
              <a:rPr lang="en-US" u="sng" dirty="0" smtClean="0">
                <a:latin typeface="CHUCK" panose="00000504000000000004" pitchFamily="50" charset="0"/>
              </a:rPr>
              <a:t>6</a:t>
            </a:r>
            <a:r>
              <a:rPr lang="en-US" u="sng" baseline="30000" dirty="0" smtClean="0">
                <a:latin typeface="CHUCK" panose="00000504000000000004" pitchFamily="50" charset="0"/>
              </a:rPr>
              <a:t>th</a:t>
            </a:r>
            <a:r>
              <a:rPr lang="en-US" u="sng" dirty="0" smtClean="0">
                <a:latin typeface="CHUCK" panose="00000504000000000004" pitchFamily="50" charset="0"/>
              </a:rPr>
              <a:t> Grade LO</a:t>
            </a:r>
            <a:endParaRPr lang="en-US" u="sng" dirty="0">
              <a:latin typeface="CHUCK" panose="00000504000000000004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39" y="1083076"/>
            <a:ext cx="11103429" cy="5356913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 smtClean="0">
                <a:latin typeface="Arial Black" panose="020B0A04020102020204" pitchFamily="34" charset="0"/>
              </a:rPr>
              <a:t>We will investigate how to create/read a speed/motion graph </a:t>
            </a:r>
            <a:r>
              <a:rPr lang="en-US" sz="4000" dirty="0" smtClean="0">
                <a:latin typeface="Arial Black" panose="020B0A04020102020204" pitchFamily="34" charset="0"/>
              </a:rPr>
              <a:t>through creating distance/time graphs based on wind-up toy lab.</a:t>
            </a:r>
            <a:endParaRPr lang="en-US" sz="4000" dirty="0" smtClean="0">
              <a:latin typeface="Arial Black" panose="020B0A04020102020204" pitchFamily="34" charset="0"/>
            </a:endParaRPr>
          </a:p>
          <a:p>
            <a:pPr marL="914400" lvl="2" indent="0">
              <a:buNone/>
            </a:pPr>
            <a:r>
              <a:rPr lang="en-US" sz="3600" dirty="0" smtClean="0">
                <a:latin typeface="Arial Black" panose="020B0A04020102020204" pitchFamily="34" charset="0"/>
              </a:rPr>
              <a:t>TEKS: 6.8B: identify and describe the changes in position, direction and speed of an object when acted on by unbalanced forces</a:t>
            </a:r>
          </a:p>
          <a:p>
            <a:pPr marL="457200" lvl="1" indent="0">
              <a:buNone/>
            </a:pPr>
            <a:r>
              <a:rPr lang="en-US" sz="3600" dirty="0" smtClean="0">
                <a:latin typeface="Arial Black" panose="020B0A04020102020204" pitchFamily="34" charset="0"/>
              </a:rPr>
              <a:t>	6.8C: calculate average speed using 	distance and time measurements</a:t>
            </a:r>
          </a:p>
          <a:p>
            <a:pPr marL="457200" lvl="1" indent="0">
              <a:buNone/>
            </a:pPr>
            <a:r>
              <a:rPr lang="en-US" sz="3600" dirty="0" smtClean="0">
                <a:latin typeface="Arial Black" panose="020B0A04020102020204" pitchFamily="34" charset="0"/>
              </a:rPr>
              <a:t>   6.8D</a:t>
            </a:r>
            <a:r>
              <a:rPr lang="en-US" sz="3600" dirty="0">
                <a:latin typeface="Arial Black" panose="020B0A04020102020204" pitchFamily="34" charset="0"/>
              </a:rPr>
              <a:t>: measure and graph changes in </a:t>
            </a:r>
            <a:r>
              <a:rPr lang="en-US" sz="3600" dirty="0" smtClean="0">
                <a:latin typeface="Arial Black" panose="020B0A04020102020204" pitchFamily="34" charset="0"/>
              </a:rPr>
              <a:t>	motion</a:t>
            </a:r>
            <a:r>
              <a:rPr lang="en-US" sz="3600" dirty="0">
                <a:latin typeface="Arial Black" panose="020B0A04020102020204" pitchFamily="34" charset="0"/>
              </a:rPr>
              <a:t>.</a:t>
            </a:r>
          </a:p>
          <a:p>
            <a:endParaRPr lang="en-US" dirty="0" smtClean="0">
              <a:latin typeface="Arial Black" panose="020B0A04020102020204" pitchFamily="34" charset="0"/>
            </a:endParaRPr>
          </a:p>
          <a:p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44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-36330"/>
            <a:ext cx="12192000" cy="689432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274320" y="195943"/>
            <a:ext cx="11639005" cy="643998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577" y="1293223"/>
            <a:ext cx="11103429" cy="5251268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Arial Black" panose="020B0A04020102020204" pitchFamily="34" charset="0"/>
              </a:rPr>
              <a:t>DOL: We will create a distance/time graph to show our path to school.</a:t>
            </a:r>
            <a:endParaRPr lang="en-US" sz="5400" dirty="0">
              <a:latin typeface="Arial Black" panose="020B0A040201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0" y="1959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u="sng" dirty="0" smtClean="0">
                <a:latin typeface="CHUCK" panose="00000504000000000004" pitchFamily="50" charset="0"/>
              </a:rPr>
              <a:t>6</a:t>
            </a:r>
            <a:r>
              <a:rPr lang="en-US" u="sng" baseline="30000" dirty="0" smtClean="0">
                <a:latin typeface="CHUCK" panose="00000504000000000004" pitchFamily="50" charset="0"/>
              </a:rPr>
              <a:t>th</a:t>
            </a:r>
            <a:r>
              <a:rPr lang="en-US" u="sng" dirty="0" smtClean="0">
                <a:latin typeface="CHUCK" panose="00000504000000000004" pitchFamily="50" charset="0"/>
              </a:rPr>
              <a:t> Grade DOL</a:t>
            </a:r>
            <a:endParaRPr lang="en-US" u="sng" dirty="0">
              <a:latin typeface="CHUCK" panose="0000050400000000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53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-36330"/>
            <a:ext cx="12192000" cy="689432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274320" y="195943"/>
            <a:ext cx="11639005" cy="643998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0" y="1959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u="sng" dirty="0" smtClean="0">
                <a:latin typeface="CHUCK" panose="00000504000000000004" pitchFamily="50" charset="0"/>
              </a:rPr>
              <a:t>7</a:t>
            </a:r>
            <a:r>
              <a:rPr lang="en-US" u="sng" baseline="30000" dirty="0" smtClean="0">
                <a:latin typeface="CHUCK" panose="00000504000000000004" pitchFamily="50" charset="0"/>
              </a:rPr>
              <a:t>th</a:t>
            </a:r>
            <a:r>
              <a:rPr lang="en-US" u="sng" dirty="0" smtClean="0">
                <a:latin typeface="CHUCK" panose="00000504000000000004" pitchFamily="50" charset="0"/>
              </a:rPr>
              <a:t> Grade </a:t>
            </a:r>
            <a:r>
              <a:rPr lang="en-US" u="sng" dirty="0" smtClean="0">
                <a:latin typeface="CHUCK" panose="00000504000000000004" pitchFamily="50" charset="0"/>
              </a:rPr>
              <a:t>Stations for Playlist</a:t>
            </a:r>
            <a:endParaRPr lang="en-US" u="sng" dirty="0">
              <a:latin typeface="CHUCK" panose="00000504000000000004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703" y="1306286"/>
            <a:ext cx="11142617" cy="5068387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Arial Black" panose="020B0A04020102020204" pitchFamily="34" charset="0"/>
              </a:rPr>
              <a:t>Based on DOL Quiz results</a:t>
            </a:r>
          </a:p>
          <a:p>
            <a:pPr algn="ctr"/>
            <a:r>
              <a:rPr lang="en-US" sz="4000" dirty="0" smtClean="0">
                <a:latin typeface="Arial Black" panose="020B0A04020102020204" pitchFamily="34" charset="0"/>
              </a:rPr>
              <a:t>65% or lower = Station 1</a:t>
            </a:r>
          </a:p>
          <a:p>
            <a:pPr algn="ctr"/>
            <a:r>
              <a:rPr lang="en-US" sz="4000" dirty="0" smtClean="0">
                <a:latin typeface="Arial Black" panose="020B0A04020102020204" pitchFamily="34" charset="0"/>
              </a:rPr>
              <a:t>66% - 85% = Station 2</a:t>
            </a:r>
          </a:p>
          <a:p>
            <a:pPr algn="ctr"/>
            <a:r>
              <a:rPr lang="en-US" sz="4000" dirty="0" smtClean="0">
                <a:latin typeface="Arial Black" panose="020B0A04020102020204" pitchFamily="34" charset="0"/>
              </a:rPr>
              <a:t>86% and up = Station 3</a:t>
            </a:r>
            <a:endParaRPr lang="en-US" sz="4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01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-36330"/>
            <a:ext cx="12192000" cy="689432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274320" y="195943"/>
            <a:ext cx="11639005" cy="643998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6022" y="995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u="sng" dirty="0" smtClean="0">
                <a:latin typeface="CHUCK" panose="00000504000000000004" pitchFamily="50" charset="0"/>
              </a:rPr>
              <a:t>7</a:t>
            </a:r>
            <a:r>
              <a:rPr lang="en-US" u="sng" baseline="30000" dirty="0" smtClean="0">
                <a:latin typeface="CHUCK" panose="00000504000000000004" pitchFamily="50" charset="0"/>
              </a:rPr>
              <a:t>th</a:t>
            </a:r>
            <a:r>
              <a:rPr lang="en-US" u="sng" dirty="0" smtClean="0">
                <a:latin typeface="CHUCK" panose="00000504000000000004" pitchFamily="50" charset="0"/>
              </a:rPr>
              <a:t> Grade </a:t>
            </a:r>
            <a:r>
              <a:rPr lang="en-US" u="sng" dirty="0" smtClean="0">
                <a:latin typeface="CHUCK" panose="00000504000000000004" pitchFamily="50" charset="0"/>
              </a:rPr>
              <a:t>Playlist Stations</a:t>
            </a:r>
            <a:endParaRPr lang="en-US" u="sng" dirty="0">
              <a:latin typeface="CHUCK" panose="00000504000000000004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325" y="871268"/>
            <a:ext cx="11194869" cy="5542595"/>
          </a:xfrm>
        </p:spPr>
        <p:txBody>
          <a:bodyPr>
            <a:noAutofit/>
          </a:bodyPr>
          <a:lstStyle/>
          <a:p>
            <a:r>
              <a:rPr lang="en-US" sz="3600" u="sng" dirty="0" smtClean="0"/>
              <a:t>Station 1: </a:t>
            </a:r>
            <a:r>
              <a:rPr lang="en-US" sz="3600" dirty="0" smtClean="0"/>
              <a:t>Teacher assisted card sort to assist with make How Earth Supports Life Poster.</a:t>
            </a:r>
          </a:p>
          <a:p>
            <a:r>
              <a:rPr lang="en-US" sz="3600" u="sng" dirty="0" smtClean="0"/>
              <a:t>Station 2: </a:t>
            </a:r>
            <a:r>
              <a:rPr lang="en-US" sz="3600" dirty="0" smtClean="0"/>
              <a:t>Students make a poster to encourage aliens to come to earth by explaining how it is most suitable for life. (think Zone of </a:t>
            </a:r>
            <a:r>
              <a:rPr lang="en-US" sz="3600" dirty="0" err="1" smtClean="0"/>
              <a:t>Habitablity</a:t>
            </a:r>
            <a:r>
              <a:rPr lang="en-US" sz="3600" dirty="0" smtClean="0"/>
              <a:t>)</a:t>
            </a:r>
          </a:p>
          <a:p>
            <a:r>
              <a:rPr lang="en-US" sz="3600" u="sng" dirty="0" smtClean="0"/>
              <a:t>Station 3: </a:t>
            </a:r>
            <a:r>
              <a:rPr lang="en-US" sz="3600" dirty="0" smtClean="0"/>
              <a:t>Based on information gathered from card sort, students determine if life could exist anywhere else on in the solar system. Students complete graphic organizer to show results and then write a summary of what they found out.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7748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-36330"/>
            <a:ext cx="12192000" cy="689432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156754" y="190840"/>
            <a:ext cx="11639005" cy="643998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0" y="1959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u="sng" dirty="0" smtClean="0">
                <a:latin typeface="CHUCK" panose="00000504000000000004" pitchFamily="50" charset="0"/>
              </a:rPr>
              <a:t>6</a:t>
            </a:r>
            <a:r>
              <a:rPr lang="en-US" sz="3600" u="sng" baseline="30000" dirty="0" smtClean="0">
                <a:latin typeface="CHUCK" panose="00000504000000000004" pitchFamily="50" charset="0"/>
              </a:rPr>
              <a:t>th</a:t>
            </a:r>
            <a:r>
              <a:rPr lang="en-US" sz="3600" u="sng" dirty="0" smtClean="0">
                <a:latin typeface="CHUCK" panose="00000504000000000004" pitchFamily="50" charset="0"/>
              </a:rPr>
              <a:t> Grade Speed/Motion Graphs</a:t>
            </a:r>
            <a:endParaRPr lang="en-US" sz="3600" u="sng" dirty="0">
              <a:latin typeface="CHUCK" panose="00000504000000000004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137" y="1097280"/>
            <a:ext cx="11038114" cy="5408023"/>
          </a:xfrm>
        </p:spPr>
        <p:txBody>
          <a:bodyPr>
            <a:normAutofit fontScale="92500"/>
          </a:bodyPr>
          <a:lstStyle/>
          <a:p>
            <a:r>
              <a:rPr lang="en-US" sz="3200" dirty="0" smtClean="0">
                <a:latin typeface="Arial Black" panose="020B0A04020102020204" pitchFamily="34" charset="0"/>
              </a:rPr>
              <a:t>Teacher will hand out note outline to help explain how to create/use a speed/motion graph.</a:t>
            </a:r>
          </a:p>
          <a:p>
            <a:r>
              <a:rPr lang="en-US" sz="3200" dirty="0" smtClean="0">
                <a:latin typeface="Arial Black" panose="020B0A04020102020204" pitchFamily="34" charset="0"/>
              </a:rPr>
              <a:t>Students will login to: </a:t>
            </a:r>
            <a:r>
              <a:rPr lang="en-US" sz="3200" dirty="0" smtClean="0">
                <a:latin typeface="Arial Black" panose="020B0A04020102020204" pitchFamily="34" charset="0"/>
                <a:hlinkClick r:id="rId4"/>
              </a:rPr>
              <a:t>www.coachpease.com</a:t>
            </a:r>
            <a:endParaRPr lang="en-US" sz="3200" dirty="0" smtClean="0">
              <a:latin typeface="Arial Black" panose="020B0A04020102020204" pitchFamily="34" charset="0"/>
            </a:endParaRPr>
          </a:p>
          <a:p>
            <a:r>
              <a:rPr lang="en-US" sz="3200" dirty="0" smtClean="0">
                <a:latin typeface="Arial Black" panose="020B0A04020102020204" pitchFamily="34" charset="0"/>
              </a:rPr>
              <a:t>Students will click on 2</a:t>
            </a:r>
            <a:r>
              <a:rPr lang="en-US" sz="3200" baseline="30000" dirty="0" smtClean="0">
                <a:latin typeface="Arial Black" panose="020B0A04020102020204" pitchFamily="34" charset="0"/>
              </a:rPr>
              <a:t>nd</a:t>
            </a:r>
            <a:r>
              <a:rPr lang="en-US" sz="3200" dirty="0" smtClean="0">
                <a:latin typeface="Arial Black" panose="020B0A04020102020204" pitchFamily="34" charset="0"/>
              </a:rPr>
              <a:t> 6 weeks</a:t>
            </a:r>
          </a:p>
          <a:p>
            <a:r>
              <a:rPr lang="en-US" sz="3200" dirty="0" smtClean="0">
                <a:latin typeface="Arial Black" panose="020B0A04020102020204" pitchFamily="34" charset="0"/>
              </a:rPr>
              <a:t>Students will click on Distance-Time Graphs power point</a:t>
            </a:r>
          </a:p>
          <a:p>
            <a:r>
              <a:rPr lang="en-US" sz="3200" dirty="0" smtClean="0">
                <a:latin typeface="Arial Black" panose="020B0A04020102020204" pitchFamily="34" charset="0"/>
              </a:rPr>
              <a:t>Students will use power point to complete the note outline</a:t>
            </a:r>
            <a:r>
              <a:rPr lang="en-US" sz="3200" dirty="0" smtClean="0">
                <a:latin typeface="Arial Black" panose="020B0A04020102020204" pitchFamily="34" charset="0"/>
              </a:rPr>
              <a:t>.</a:t>
            </a:r>
          </a:p>
          <a:p>
            <a:r>
              <a:rPr lang="en-US" sz="3200" dirty="0" smtClean="0">
                <a:latin typeface="Arial Black" panose="020B0A04020102020204" pitchFamily="34" charset="0"/>
              </a:rPr>
              <a:t>Students will use information learned to create a distance time graph to show the motion of their wind-up </a:t>
            </a:r>
            <a:r>
              <a:rPr lang="en-US" sz="3200" smtClean="0">
                <a:latin typeface="Arial Black" panose="020B0A04020102020204" pitchFamily="34" charset="0"/>
              </a:rPr>
              <a:t>toy during lab.</a:t>
            </a:r>
            <a:endParaRPr lang="en-US" sz="3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33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-36330"/>
            <a:ext cx="12192000" cy="689432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274320" y="195943"/>
            <a:ext cx="11639005" cy="643998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latin typeface="CHUCK" panose="00000504000000000004" pitchFamily="50" charset="0"/>
              </a:rPr>
              <a:t>7</a:t>
            </a:r>
            <a:r>
              <a:rPr lang="en-US" u="sng" baseline="30000" dirty="0" smtClean="0">
                <a:latin typeface="CHUCK" panose="00000504000000000004" pitchFamily="50" charset="0"/>
              </a:rPr>
              <a:t>th</a:t>
            </a:r>
            <a:r>
              <a:rPr lang="en-US" u="sng" dirty="0" smtClean="0">
                <a:latin typeface="CHUCK" panose="00000504000000000004" pitchFamily="50" charset="0"/>
              </a:rPr>
              <a:t> Grade PDN</a:t>
            </a:r>
            <a:br>
              <a:rPr lang="en-US" u="sng" dirty="0" smtClean="0">
                <a:latin typeface="CHUCK" panose="00000504000000000004" pitchFamily="50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Britannic Bold" panose="020B0903060703020204" pitchFamily="34" charset="0"/>
              </a:rPr>
              <a:t>Collect DOL QUIZ</a:t>
            </a:r>
            <a:endParaRPr lang="en-US" b="1" dirty="0">
              <a:solidFill>
                <a:srgbClr val="FF0000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5904"/>
            <a:ext cx="10515600" cy="4857121"/>
          </a:xfrm>
        </p:spPr>
        <p:txBody>
          <a:bodyPr>
            <a:normAutofit/>
          </a:bodyPr>
          <a:lstStyle/>
          <a:p>
            <a:r>
              <a:rPr lang="en-US" sz="4400" dirty="0" smtClean="0"/>
              <a:t>Earth Supports Life Quiz</a:t>
            </a:r>
          </a:p>
          <a:p>
            <a:r>
              <a:rPr lang="en-US" sz="4400" u="sng" dirty="0" smtClean="0"/>
              <a:t>NO TEXTBOOK</a:t>
            </a:r>
            <a:r>
              <a:rPr lang="en-US" sz="4400" dirty="0" smtClean="0"/>
              <a:t>, NO JOURNAL, NO NEIGHBOR HELP…</a:t>
            </a:r>
            <a:r>
              <a:rPr lang="en-US" sz="4400" b="1" u="sng" dirty="0" smtClean="0"/>
              <a:t>QUIZ!!!</a:t>
            </a:r>
          </a:p>
          <a:p>
            <a:r>
              <a:rPr lang="en-US" sz="4400" dirty="0" smtClean="0"/>
              <a:t>Make sure your name and class period are at the top before you turn it in.</a:t>
            </a:r>
          </a:p>
          <a:p>
            <a:endParaRPr lang="en-US" sz="4400" b="1" u="sng" dirty="0" smtClean="0"/>
          </a:p>
          <a:p>
            <a:endParaRPr lang="en-US" sz="4400" dirty="0" smtClean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87830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-36330"/>
            <a:ext cx="12192000" cy="689432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274320" y="195943"/>
            <a:ext cx="11639005" cy="643998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022" y="277994"/>
            <a:ext cx="10515600" cy="1325563"/>
          </a:xfrm>
        </p:spPr>
        <p:txBody>
          <a:bodyPr/>
          <a:lstStyle/>
          <a:p>
            <a:pPr algn="ctr"/>
            <a:r>
              <a:rPr lang="en-US" u="sng" dirty="0" smtClean="0">
                <a:latin typeface="CHUCK" panose="00000504000000000004" pitchFamily="50" charset="0"/>
              </a:rPr>
              <a:t>6</a:t>
            </a:r>
            <a:r>
              <a:rPr lang="en-US" u="sng" baseline="30000" dirty="0" smtClean="0">
                <a:latin typeface="CHUCK" panose="00000504000000000004" pitchFamily="50" charset="0"/>
              </a:rPr>
              <a:t>th</a:t>
            </a:r>
            <a:r>
              <a:rPr lang="en-US" u="sng" dirty="0" smtClean="0">
                <a:latin typeface="CHUCK" panose="00000504000000000004" pitchFamily="50" charset="0"/>
              </a:rPr>
              <a:t> Grade PDN</a:t>
            </a:r>
            <a:endParaRPr lang="en-US" u="sng" dirty="0">
              <a:latin typeface="CHUCK" panose="00000504000000000004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5685"/>
            <a:ext cx="10515600" cy="4951278"/>
          </a:xfrm>
        </p:spPr>
        <p:txBody>
          <a:bodyPr>
            <a:normAutofit fontScale="92500"/>
          </a:bodyPr>
          <a:lstStyle/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Collect </a:t>
            </a:r>
            <a:r>
              <a:rPr lang="en-US" sz="5400" dirty="0" smtClean="0">
                <a:solidFill>
                  <a:srgbClr val="FF0000"/>
                </a:solidFill>
              </a:rPr>
              <a:t>Textbook, PDN</a:t>
            </a:r>
            <a:endParaRPr lang="en-US" sz="5400" dirty="0" smtClean="0">
              <a:solidFill>
                <a:srgbClr val="FF0000"/>
              </a:solidFill>
            </a:endParaRPr>
          </a:p>
          <a:p>
            <a:r>
              <a:rPr lang="en-US" sz="5400" dirty="0" smtClean="0"/>
              <a:t>You may use your textbook and journal notes from yesterday to assist with today’s PDN</a:t>
            </a:r>
          </a:p>
          <a:p>
            <a:r>
              <a:rPr lang="en-US" sz="5400" dirty="0" smtClean="0"/>
              <a:t>Make sure your name and class period are at the top before you turn it in.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34904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-36330"/>
            <a:ext cx="12192000" cy="689432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276497" y="190840"/>
            <a:ext cx="11639005" cy="643998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591" y="190840"/>
            <a:ext cx="10515600" cy="1325563"/>
          </a:xfrm>
        </p:spPr>
        <p:txBody>
          <a:bodyPr/>
          <a:lstStyle/>
          <a:p>
            <a:pPr algn="ctr"/>
            <a:r>
              <a:rPr lang="en-US" u="sng" dirty="0" smtClean="0">
                <a:latin typeface="CHUCK" panose="00000504000000000004" pitchFamily="50" charset="0"/>
              </a:rPr>
              <a:t>7</a:t>
            </a:r>
            <a:r>
              <a:rPr lang="en-US" u="sng" baseline="30000" dirty="0" smtClean="0">
                <a:latin typeface="CHUCK" panose="00000504000000000004" pitchFamily="50" charset="0"/>
              </a:rPr>
              <a:t>th</a:t>
            </a:r>
            <a:r>
              <a:rPr lang="en-US" u="sng" dirty="0" smtClean="0">
                <a:latin typeface="CHUCK" panose="00000504000000000004" pitchFamily="50" charset="0"/>
              </a:rPr>
              <a:t> Grade TEK</a:t>
            </a:r>
            <a:endParaRPr lang="en-US" u="sng" dirty="0">
              <a:latin typeface="CHUCK" panose="00000504000000000004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89" y="1084217"/>
            <a:ext cx="11129553" cy="5092746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latin typeface="Arial Black" panose="020B0A04020102020204" pitchFamily="34" charset="0"/>
              </a:rPr>
              <a:t>7.9A: analyze the characteristics of objects in our solar system that allow life to exist such as the proximity of the sun, presence of water, and composition of the atmosphere.</a:t>
            </a:r>
            <a:endParaRPr lang="en-US" sz="4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21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-36330"/>
            <a:ext cx="12192000" cy="689432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274319" y="190840"/>
            <a:ext cx="11639005" cy="643998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2362"/>
            <a:ext cx="12196355" cy="1325563"/>
          </a:xfrm>
        </p:spPr>
        <p:txBody>
          <a:bodyPr>
            <a:normAutofit/>
          </a:bodyPr>
          <a:lstStyle/>
          <a:p>
            <a:pPr algn="ctr"/>
            <a:r>
              <a:rPr lang="en-US" sz="3400" u="sng" dirty="0" smtClean="0">
                <a:latin typeface="CHUCK" panose="00000504000000000004" pitchFamily="50" charset="0"/>
              </a:rPr>
              <a:t>7</a:t>
            </a:r>
            <a:r>
              <a:rPr lang="en-US" sz="3400" u="sng" baseline="30000" dirty="0" smtClean="0">
                <a:latin typeface="CHUCK" panose="00000504000000000004" pitchFamily="50" charset="0"/>
              </a:rPr>
              <a:t>th</a:t>
            </a:r>
            <a:r>
              <a:rPr lang="en-US" sz="3400" u="sng" dirty="0" smtClean="0">
                <a:latin typeface="CHUCK" panose="00000504000000000004" pitchFamily="50" charset="0"/>
              </a:rPr>
              <a:t> Grade Essential Question</a:t>
            </a:r>
            <a:endParaRPr lang="en-US" sz="3400" u="sng" dirty="0">
              <a:latin typeface="CHUCK" panose="00000504000000000004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075" y="1136469"/>
            <a:ext cx="11103428" cy="4883740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latin typeface="Arial Black" panose="020B0A04020102020204" pitchFamily="34" charset="0"/>
              </a:rPr>
              <a:t>If you were told you would be going to live on another planet in our solar system what would you need to pack? Explain why.</a:t>
            </a:r>
            <a:endParaRPr lang="en-US" sz="6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16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-36330"/>
            <a:ext cx="12192000" cy="689432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274320" y="195943"/>
            <a:ext cx="11639005" cy="643998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022" y="195943"/>
            <a:ext cx="10515600" cy="69450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u="sng" dirty="0" smtClean="0">
                <a:solidFill>
                  <a:schemeClr val="bg1">
                    <a:lumMod val="95000"/>
                  </a:schemeClr>
                </a:solidFill>
                <a:latin typeface="CHUCK" panose="00000504000000000004" pitchFamily="50" charset="0"/>
              </a:rPr>
              <a:t>7</a:t>
            </a:r>
            <a:r>
              <a:rPr lang="en-US" sz="6000" u="sng" baseline="30000" dirty="0" smtClean="0">
                <a:solidFill>
                  <a:schemeClr val="bg1">
                    <a:lumMod val="95000"/>
                  </a:schemeClr>
                </a:solidFill>
                <a:latin typeface="CHUCK" panose="00000504000000000004" pitchFamily="50" charset="0"/>
              </a:rPr>
              <a:t>th</a:t>
            </a:r>
            <a:r>
              <a:rPr lang="en-US" sz="6000" u="sng" dirty="0" smtClean="0">
                <a:solidFill>
                  <a:schemeClr val="bg1">
                    <a:lumMod val="95000"/>
                  </a:schemeClr>
                </a:solidFill>
                <a:latin typeface="CHUCK" panose="00000504000000000004" pitchFamily="50" charset="0"/>
              </a:rPr>
              <a:t> Grade LO</a:t>
            </a:r>
            <a:endParaRPr lang="en-US" sz="6000" u="sng" dirty="0">
              <a:solidFill>
                <a:schemeClr val="bg1">
                  <a:lumMod val="95000"/>
                </a:schemeClr>
              </a:solidFill>
              <a:latin typeface="CHUCK" panose="00000504000000000004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325" y="890452"/>
            <a:ext cx="11234057" cy="57454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n w="285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LO: </a:t>
            </a:r>
            <a:r>
              <a:rPr lang="en-US" sz="4000" dirty="0" smtClean="0">
                <a:latin typeface="Arial Black" panose="020B0A04020102020204" pitchFamily="34" charset="0"/>
              </a:rPr>
              <a:t>We will compare/contrast characteristics of objects in our solar system that allow life to exist through </a:t>
            </a:r>
            <a:r>
              <a:rPr lang="en-US" sz="4000" dirty="0" smtClean="0">
                <a:latin typeface="Arial Black" panose="020B0A04020102020204" pitchFamily="34" charset="0"/>
              </a:rPr>
              <a:t>differentiated activities.</a:t>
            </a:r>
            <a:endParaRPr lang="en-US" sz="4000" dirty="0" smtClean="0">
              <a:latin typeface="Arial Black" panose="020B0A04020102020204" pitchFamily="34" charset="0"/>
            </a:endParaRPr>
          </a:p>
          <a:p>
            <a:pPr lvl="1" algn="ctr"/>
            <a:r>
              <a:rPr lang="en-US" sz="4000" dirty="0" smtClean="0">
                <a:ln w="3810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TEK:</a:t>
            </a:r>
            <a:r>
              <a:rPr lang="en-US" sz="4000" dirty="0">
                <a:ln w="3810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7.9A: </a:t>
            </a:r>
            <a:r>
              <a:rPr lang="en-US" sz="4000" dirty="0">
                <a:latin typeface="Arial Black" panose="020B0A04020102020204" pitchFamily="34" charset="0"/>
              </a:rPr>
              <a:t>analyze the characteristics of objects in our solar system that allow life to exist such as the proximity of the sun, presence of water, and composition of the atmosphere.</a:t>
            </a:r>
          </a:p>
          <a:p>
            <a:pPr lvl="1"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87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-36330"/>
            <a:ext cx="12192000" cy="689432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274320" y="195943"/>
            <a:ext cx="11639005" cy="643998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5943"/>
            <a:ext cx="10515600" cy="1325563"/>
          </a:xfrm>
        </p:spPr>
        <p:txBody>
          <a:bodyPr/>
          <a:lstStyle/>
          <a:p>
            <a:pPr algn="ctr"/>
            <a:r>
              <a:rPr lang="en-US" u="sng" dirty="0" smtClean="0">
                <a:latin typeface="CHUCK" panose="00000504000000000004" pitchFamily="50" charset="0"/>
              </a:rPr>
              <a:t>7</a:t>
            </a:r>
            <a:r>
              <a:rPr lang="en-US" u="sng" baseline="30000" dirty="0" smtClean="0">
                <a:latin typeface="CHUCK" panose="00000504000000000004" pitchFamily="50" charset="0"/>
              </a:rPr>
              <a:t>th</a:t>
            </a:r>
            <a:r>
              <a:rPr lang="en-US" u="sng" dirty="0" smtClean="0">
                <a:latin typeface="CHUCK" panose="00000504000000000004" pitchFamily="50" charset="0"/>
              </a:rPr>
              <a:t> Grade DOL</a:t>
            </a:r>
            <a:endParaRPr lang="en-US" u="sng" dirty="0">
              <a:latin typeface="CHUCK" panose="00000504000000000004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5165"/>
            <a:ext cx="10515600" cy="4351338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>
                <a:ln w="57150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DOL: </a:t>
            </a:r>
            <a:r>
              <a:rPr lang="en-US" sz="5400" dirty="0" smtClean="0">
                <a:latin typeface="Arial Black" panose="020B0A04020102020204" pitchFamily="34" charset="0"/>
              </a:rPr>
              <a:t>I will complete an exit slip that explains why there is only </a:t>
            </a:r>
            <a:r>
              <a:rPr lang="en-US" sz="5400" dirty="0" smtClean="0">
                <a:latin typeface="Arial Black" panose="020B0A04020102020204" pitchFamily="34" charset="0"/>
              </a:rPr>
              <a:t>know about  </a:t>
            </a:r>
            <a:r>
              <a:rPr lang="en-US" sz="5400" dirty="0" smtClean="0">
                <a:latin typeface="Arial Black" panose="020B0A04020102020204" pitchFamily="34" charset="0"/>
              </a:rPr>
              <a:t>life on Earth in our solar system.</a:t>
            </a:r>
            <a:endParaRPr lang="en-US" sz="5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48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-36330"/>
            <a:ext cx="12192000" cy="689432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274320" y="195943"/>
            <a:ext cx="11639005" cy="643998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5943"/>
            <a:ext cx="10515600" cy="1325563"/>
          </a:xfrm>
        </p:spPr>
        <p:txBody>
          <a:bodyPr/>
          <a:lstStyle/>
          <a:p>
            <a:pPr algn="ctr"/>
            <a:r>
              <a:rPr lang="en-US" u="sng" dirty="0" smtClean="0">
                <a:latin typeface="CHUCK" panose="00000504000000000004" pitchFamily="50" charset="0"/>
              </a:rPr>
              <a:t>6</a:t>
            </a:r>
            <a:r>
              <a:rPr lang="en-US" u="sng" baseline="30000" dirty="0" smtClean="0">
                <a:latin typeface="CHUCK" panose="00000504000000000004" pitchFamily="50" charset="0"/>
              </a:rPr>
              <a:t>th</a:t>
            </a:r>
            <a:r>
              <a:rPr lang="en-US" u="sng" dirty="0" smtClean="0">
                <a:latin typeface="CHUCK" panose="00000504000000000004" pitchFamily="50" charset="0"/>
              </a:rPr>
              <a:t> Grade TEK</a:t>
            </a:r>
            <a:endParaRPr lang="en-US" u="sng" dirty="0">
              <a:latin typeface="CHUCK" panose="00000504000000000004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577" y="1136469"/>
            <a:ext cx="11103429" cy="5277394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n w="285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6.8B: </a:t>
            </a:r>
            <a:r>
              <a:rPr lang="en-US" sz="4000" dirty="0" smtClean="0">
                <a:latin typeface="Arial Black" panose="020B0A04020102020204" pitchFamily="34" charset="0"/>
              </a:rPr>
              <a:t>identify and describe the changes in position, direction and speed of an object when acted on by unbalanced forces</a:t>
            </a:r>
          </a:p>
          <a:p>
            <a:pPr algn="ctr"/>
            <a:r>
              <a:rPr lang="en-US" sz="4000" dirty="0" smtClean="0">
                <a:ln w="2857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6.8C: </a:t>
            </a:r>
            <a:r>
              <a:rPr lang="en-US" sz="4000" dirty="0" smtClean="0">
                <a:latin typeface="Arial Black" panose="020B0A04020102020204" pitchFamily="34" charset="0"/>
              </a:rPr>
              <a:t>calculate average speed using distance and time measurements</a:t>
            </a:r>
          </a:p>
          <a:p>
            <a:pPr algn="ctr"/>
            <a:r>
              <a:rPr lang="en-US" sz="40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6.8D: </a:t>
            </a:r>
            <a:r>
              <a:rPr lang="en-US" sz="4000" dirty="0" smtClean="0">
                <a:latin typeface="Arial Black" panose="020B0A04020102020204" pitchFamily="34" charset="0"/>
              </a:rPr>
              <a:t>measure and graph changes in motion.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-36330"/>
            <a:ext cx="12192000" cy="689432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274320" y="195943"/>
            <a:ext cx="11639005" cy="643998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356" y="195943"/>
            <a:ext cx="12196355" cy="1325563"/>
          </a:xfrm>
        </p:spPr>
        <p:txBody>
          <a:bodyPr>
            <a:normAutofit/>
          </a:bodyPr>
          <a:lstStyle/>
          <a:p>
            <a:pPr algn="ctr"/>
            <a:r>
              <a:rPr lang="en-US" sz="3400" u="sng" dirty="0" smtClean="0">
                <a:latin typeface="CHUCK" panose="00000504000000000004" pitchFamily="50" charset="0"/>
              </a:rPr>
              <a:t>6</a:t>
            </a:r>
            <a:r>
              <a:rPr lang="en-US" sz="3400" u="sng" baseline="30000" dirty="0" smtClean="0">
                <a:latin typeface="CHUCK" panose="00000504000000000004" pitchFamily="50" charset="0"/>
              </a:rPr>
              <a:t>th</a:t>
            </a:r>
            <a:r>
              <a:rPr lang="en-US" sz="3400" u="sng" dirty="0" smtClean="0">
                <a:latin typeface="CHUCK" panose="00000504000000000004" pitchFamily="50" charset="0"/>
              </a:rPr>
              <a:t> Grade Essential Question</a:t>
            </a:r>
            <a:endParaRPr lang="en-US" sz="3400" u="sng" dirty="0">
              <a:latin typeface="CHUCK" panose="00000504000000000004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325" y="1005840"/>
            <a:ext cx="11273245" cy="5408023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Arial Black" panose="020B0A04020102020204" pitchFamily="34" charset="0"/>
              </a:rPr>
              <a:t>When you were younger did you ever race your match box/hot wheels car against your friend’s match box/hot wheels car? How could you have determined whose car was moving at a higher average speed? Explain.</a:t>
            </a:r>
            <a:endParaRPr lang="en-US" sz="4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81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601</Words>
  <Application>Microsoft Office PowerPoint</Application>
  <PresentationFormat>Widescreen</PresentationFormat>
  <Paragraphs>52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Britannic Bold</vt:lpstr>
      <vt:lpstr>Calibri</vt:lpstr>
      <vt:lpstr>Calibri Light</vt:lpstr>
      <vt:lpstr>CHUCK</vt:lpstr>
      <vt:lpstr>Office Theme</vt:lpstr>
      <vt:lpstr>October 28, 2016</vt:lpstr>
      <vt:lpstr>7th Grade PDN Collect DOL QUIZ</vt:lpstr>
      <vt:lpstr>6th Grade PDN</vt:lpstr>
      <vt:lpstr>7th Grade TEK</vt:lpstr>
      <vt:lpstr>7th Grade Essential Question</vt:lpstr>
      <vt:lpstr>7th Grade LO</vt:lpstr>
      <vt:lpstr>7th Grade DOL</vt:lpstr>
      <vt:lpstr>6th Grade TEK</vt:lpstr>
      <vt:lpstr>6th Grade Essential Question</vt:lpstr>
      <vt:lpstr>6th Grade LO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October 24, 2016</dc:title>
  <dc:creator>Katherine Pease</dc:creator>
  <cp:lastModifiedBy>Pease, Katherine J</cp:lastModifiedBy>
  <cp:revision>27</cp:revision>
  <cp:lastPrinted>2016-10-27T13:40:49Z</cp:lastPrinted>
  <dcterms:created xsi:type="dcterms:W3CDTF">2016-10-23T14:31:40Z</dcterms:created>
  <dcterms:modified xsi:type="dcterms:W3CDTF">2016-10-28T12:21:06Z</dcterms:modified>
</cp:coreProperties>
</file>