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4" r:id="rId18"/>
    <p:sldId id="275" r:id="rId19"/>
    <p:sldId id="276" r:id="rId20"/>
    <p:sldId id="272" r:id="rId21"/>
  </p:sldIdLst>
  <p:sldSz cx="12192000" cy="6858000"/>
  <p:notesSz cx="6954838"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50" d="100"/>
          <a:sy n="50" d="100"/>
        </p:scale>
        <p:origin x="1934" y="90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5AE3393-0711-4FAA-9190-EA436CEF84A8}" type="datetimeFigureOut">
              <a:rPr lang="en-US" smtClean="0"/>
              <a:t>10/26/2016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25212AD-FD68-4A66-933F-836083ECDFBA}" type="slidenum">
              <a:rPr lang="en-US" smtClean="0"/>
              <a:t>‹#›</a:t>
            </a:fld>
            <a:endParaRPr lang="en-US" dirty="0"/>
          </a:p>
        </p:txBody>
      </p:sp>
    </p:spTree>
    <p:extLst>
      <p:ext uri="{BB962C8B-B14F-4D97-AF65-F5344CB8AC3E}">
        <p14:creationId xmlns:p14="http://schemas.microsoft.com/office/powerpoint/2010/main" val="40375355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AE3393-0711-4FAA-9190-EA436CEF84A8}" type="datetimeFigureOut">
              <a:rPr lang="en-US" smtClean="0"/>
              <a:t>10/26/2016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25212AD-FD68-4A66-933F-836083ECDFBA}" type="slidenum">
              <a:rPr lang="en-US" smtClean="0"/>
              <a:t>‹#›</a:t>
            </a:fld>
            <a:endParaRPr lang="en-US" dirty="0"/>
          </a:p>
        </p:txBody>
      </p:sp>
    </p:spTree>
    <p:extLst>
      <p:ext uri="{BB962C8B-B14F-4D97-AF65-F5344CB8AC3E}">
        <p14:creationId xmlns:p14="http://schemas.microsoft.com/office/powerpoint/2010/main" val="15257732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AE3393-0711-4FAA-9190-EA436CEF84A8}" type="datetimeFigureOut">
              <a:rPr lang="en-US" smtClean="0"/>
              <a:t>10/26/2016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25212AD-FD68-4A66-933F-836083ECDFBA}" type="slidenum">
              <a:rPr lang="en-US" smtClean="0"/>
              <a:t>‹#›</a:t>
            </a:fld>
            <a:endParaRPr lang="en-US" dirty="0"/>
          </a:p>
        </p:txBody>
      </p:sp>
    </p:spTree>
    <p:extLst>
      <p:ext uri="{BB962C8B-B14F-4D97-AF65-F5344CB8AC3E}">
        <p14:creationId xmlns:p14="http://schemas.microsoft.com/office/powerpoint/2010/main" val="16404639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AE3393-0711-4FAA-9190-EA436CEF84A8}" type="datetimeFigureOut">
              <a:rPr lang="en-US" smtClean="0"/>
              <a:t>10/26/2016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25212AD-FD68-4A66-933F-836083ECDFBA}" type="slidenum">
              <a:rPr lang="en-US" smtClean="0"/>
              <a:t>‹#›</a:t>
            </a:fld>
            <a:endParaRPr lang="en-US" dirty="0"/>
          </a:p>
        </p:txBody>
      </p:sp>
    </p:spTree>
    <p:extLst>
      <p:ext uri="{BB962C8B-B14F-4D97-AF65-F5344CB8AC3E}">
        <p14:creationId xmlns:p14="http://schemas.microsoft.com/office/powerpoint/2010/main" val="18483835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5AE3393-0711-4FAA-9190-EA436CEF84A8}" type="datetimeFigureOut">
              <a:rPr lang="en-US" smtClean="0"/>
              <a:t>10/26/2016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25212AD-FD68-4A66-933F-836083ECDFBA}" type="slidenum">
              <a:rPr lang="en-US" smtClean="0"/>
              <a:t>‹#›</a:t>
            </a:fld>
            <a:endParaRPr lang="en-US" dirty="0"/>
          </a:p>
        </p:txBody>
      </p:sp>
    </p:spTree>
    <p:extLst>
      <p:ext uri="{BB962C8B-B14F-4D97-AF65-F5344CB8AC3E}">
        <p14:creationId xmlns:p14="http://schemas.microsoft.com/office/powerpoint/2010/main" val="38337525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5AE3393-0711-4FAA-9190-EA436CEF84A8}" type="datetimeFigureOut">
              <a:rPr lang="en-US" smtClean="0"/>
              <a:t>10/26/2016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25212AD-FD68-4A66-933F-836083ECDFBA}" type="slidenum">
              <a:rPr lang="en-US" smtClean="0"/>
              <a:t>‹#›</a:t>
            </a:fld>
            <a:endParaRPr lang="en-US" dirty="0"/>
          </a:p>
        </p:txBody>
      </p:sp>
    </p:spTree>
    <p:extLst>
      <p:ext uri="{BB962C8B-B14F-4D97-AF65-F5344CB8AC3E}">
        <p14:creationId xmlns:p14="http://schemas.microsoft.com/office/powerpoint/2010/main" val="31833091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5AE3393-0711-4FAA-9190-EA436CEF84A8}" type="datetimeFigureOut">
              <a:rPr lang="en-US" smtClean="0"/>
              <a:t>10/26/2016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25212AD-FD68-4A66-933F-836083ECDFBA}" type="slidenum">
              <a:rPr lang="en-US" smtClean="0"/>
              <a:t>‹#›</a:t>
            </a:fld>
            <a:endParaRPr lang="en-US" dirty="0"/>
          </a:p>
        </p:txBody>
      </p:sp>
    </p:spTree>
    <p:extLst>
      <p:ext uri="{BB962C8B-B14F-4D97-AF65-F5344CB8AC3E}">
        <p14:creationId xmlns:p14="http://schemas.microsoft.com/office/powerpoint/2010/main" val="42700880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5AE3393-0711-4FAA-9190-EA436CEF84A8}" type="datetimeFigureOut">
              <a:rPr lang="en-US" smtClean="0"/>
              <a:t>10/26/2016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25212AD-FD68-4A66-933F-836083ECDFBA}" type="slidenum">
              <a:rPr lang="en-US" smtClean="0"/>
              <a:t>‹#›</a:t>
            </a:fld>
            <a:endParaRPr lang="en-US" dirty="0"/>
          </a:p>
        </p:txBody>
      </p:sp>
    </p:spTree>
    <p:extLst>
      <p:ext uri="{BB962C8B-B14F-4D97-AF65-F5344CB8AC3E}">
        <p14:creationId xmlns:p14="http://schemas.microsoft.com/office/powerpoint/2010/main" val="21274050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AE3393-0711-4FAA-9190-EA436CEF84A8}" type="datetimeFigureOut">
              <a:rPr lang="en-US" smtClean="0"/>
              <a:t>10/26/2016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25212AD-FD68-4A66-933F-836083ECDFBA}" type="slidenum">
              <a:rPr lang="en-US" smtClean="0"/>
              <a:t>‹#›</a:t>
            </a:fld>
            <a:endParaRPr lang="en-US" dirty="0"/>
          </a:p>
        </p:txBody>
      </p:sp>
    </p:spTree>
    <p:extLst>
      <p:ext uri="{BB962C8B-B14F-4D97-AF65-F5344CB8AC3E}">
        <p14:creationId xmlns:p14="http://schemas.microsoft.com/office/powerpoint/2010/main" val="11841792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5AE3393-0711-4FAA-9190-EA436CEF84A8}" type="datetimeFigureOut">
              <a:rPr lang="en-US" smtClean="0"/>
              <a:t>10/26/2016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25212AD-FD68-4A66-933F-836083ECDFBA}" type="slidenum">
              <a:rPr lang="en-US" smtClean="0"/>
              <a:t>‹#›</a:t>
            </a:fld>
            <a:endParaRPr lang="en-US" dirty="0"/>
          </a:p>
        </p:txBody>
      </p:sp>
    </p:spTree>
    <p:extLst>
      <p:ext uri="{BB962C8B-B14F-4D97-AF65-F5344CB8AC3E}">
        <p14:creationId xmlns:p14="http://schemas.microsoft.com/office/powerpoint/2010/main" val="18614345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5AE3393-0711-4FAA-9190-EA436CEF84A8}" type="datetimeFigureOut">
              <a:rPr lang="en-US" smtClean="0"/>
              <a:t>10/26/2016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25212AD-FD68-4A66-933F-836083ECDFBA}" type="slidenum">
              <a:rPr lang="en-US" smtClean="0"/>
              <a:t>‹#›</a:t>
            </a:fld>
            <a:endParaRPr lang="en-US" dirty="0"/>
          </a:p>
        </p:txBody>
      </p:sp>
    </p:spTree>
    <p:extLst>
      <p:ext uri="{BB962C8B-B14F-4D97-AF65-F5344CB8AC3E}">
        <p14:creationId xmlns:p14="http://schemas.microsoft.com/office/powerpoint/2010/main" val="23521969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AE3393-0711-4FAA-9190-EA436CEF84A8}" type="datetimeFigureOut">
              <a:rPr lang="en-US" smtClean="0"/>
              <a:t>10/26/2016</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5212AD-FD68-4A66-933F-836083ECDFBA}" type="slidenum">
              <a:rPr lang="en-US" smtClean="0"/>
              <a:t>‹#›</a:t>
            </a:fld>
            <a:endParaRPr lang="en-US" dirty="0"/>
          </a:p>
        </p:txBody>
      </p:sp>
    </p:spTree>
    <p:extLst>
      <p:ext uri="{BB962C8B-B14F-4D97-AF65-F5344CB8AC3E}">
        <p14:creationId xmlns:p14="http://schemas.microsoft.com/office/powerpoint/2010/main" val="16280891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www.coachpease.com/" TargetMode="External"/></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rightnessContrast bright="20000" contrast="40000"/>
                    </a14:imgEffect>
                  </a14:imgLayer>
                </a14:imgProps>
              </a:ext>
            </a:extLst>
          </a:blip>
          <a:stretch>
            <a:fillRect/>
          </a:stretch>
        </p:blipFill>
        <p:spPr>
          <a:xfrm>
            <a:off x="0" y="-36330"/>
            <a:ext cx="12192000" cy="6894329"/>
          </a:xfrm>
          <a:prstGeom prst="rect">
            <a:avLst/>
          </a:prstGeom>
        </p:spPr>
      </p:pic>
      <p:sp>
        <p:nvSpPr>
          <p:cNvPr id="5" name="Rounded Rectangle 4"/>
          <p:cNvSpPr/>
          <p:nvPr/>
        </p:nvSpPr>
        <p:spPr>
          <a:xfrm>
            <a:off x="130628" y="35878"/>
            <a:ext cx="11639005" cy="6439988"/>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148048" y="-1157922"/>
            <a:ext cx="12196355" cy="2387600"/>
          </a:xfrm>
        </p:spPr>
        <p:txBody>
          <a:bodyPr>
            <a:normAutofit/>
          </a:bodyPr>
          <a:lstStyle/>
          <a:p>
            <a:r>
              <a:rPr lang="en-US" sz="5400" u="sng" dirty="0" smtClean="0">
                <a:latin typeface="CHUCK" panose="00000504000000000004" pitchFamily="50" charset="0"/>
              </a:rPr>
              <a:t>October </a:t>
            </a:r>
            <a:r>
              <a:rPr lang="en-US" sz="5400" u="sng" dirty="0" smtClean="0">
                <a:latin typeface="CHUCK" panose="00000504000000000004" pitchFamily="50" charset="0"/>
              </a:rPr>
              <a:t>26, </a:t>
            </a:r>
            <a:r>
              <a:rPr lang="en-US" sz="5400" u="sng" dirty="0" smtClean="0">
                <a:latin typeface="CHUCK" panose="00000504000000000004" pitchFamily="50" charset="0"/>
              </a:rPr>
              <a:t>2016</a:t>
            </a:r>
            <a:endParaRPr lang="en-US" sz="5400" u="sng" dirty="0">
              <a:latin typeface="CHUCK" panose="00000504000000000004" pitchFamily="50" charset="0"/>
            </a:endParaRPr>
          </a:p>
        </p:txBody>
      </p:sp>
      <p:sp>
        <p:nvSpPr>
          <p:cNvPr id="3" name="Subtitle 2"/>
          <p:cNvSpPr>
            <a:spLocks noGrp="1"/>
          </p:cNvSpPr>
          <p:nvPr>
            <p:ph type="subTitle" idx="1"/>
          </p:nvPr>
        </p:nvSpPr>
        <p:spPr>
          <a:xfrm>
            <a:off x="796833" y="1301886"/>
            <a:ext cx="10711543" cy="5007474"/>
          </a:xfrm>
        </p:spPr>
        <p:txBody>
          <a:bodyPr>
            <a:noAutofit/>
          </a:bodyPr>
          <a:lstStyle/>
          <a:p>
            <a:pPr marL="457200" indent="-457200" algn="l">
              <a:buAutoNum type="arabicPeriod"/>
            </a:pPr>
            <a:r>
              <a:rPr lang="en-US" sz="4800" dirty="0" smtClean="0">
                <a:latin typeface="Arial Black" panose="020B0A04020102020204" pitchFamily="34" charset="0"/>
              </a:rPr>
              <a:t>Sharpen Pencil</a:t>
            </a:r>
          </a:p>
          <a:p>
            <a:pPr marL="457200" indent="-457200" algn="l">
              <a:buAutoNum type="arabicPeriod"/>
            </a:pPr>
            <a:r>
              <a:rPr lang="en-US" sz="4800" dirty="0" smtClean="0">
                <a:latin typeface="Arial Black" panose="020B0A04020102020204" pitchFamily="34" charset="0"/>
              </a:rPr>
              <a:t>Collect Textbook, Please Do Now</a:t>
            </a:r>
          </a:p>
          <a:p>
            <a:pPr marL="457200" indent="-457200" algn="l">
              <a:buAutoNum type="arabicPeriod"/>
            </a:pPr>
            <a:r>
              <a:rPr lang="en-US" sz="4800" dirty="0" smtClean="0">
                <a:latin typeface="Arial Black" panose="020B0A04020102020204" pitchFamily="34" charset="0"/>
              </a:rPr>
              <a:t>Sit in assigned seat silently</a:t>
            </a:r>
          </a:p>
          <a:p>
            <a:pPr marL="457200" indent="-457200" algn="l">
              <a:buAutoNum type="arabicPeriod"/>
            </a:pPr>
            <a:r>
              <a:rPr lang="en-US" sz="4800" dirty="0" smtClean="0">
                <a:latin typeface="Arial Black" panose="020B0A04020102020204" pitchFamily="34" charset="0"/>
              </a:rPr>
              <a:t>Open textbook and use it to begin PDN</a:t>
            </a:r>
            <a:endParaRPr lang="en-US" sz="4800" dirty="0">
              <a:latin typeface="Arial Black" panose="020B0A04020102020204" pitchFamily="34" charset="0"/>
            </a:endParaRPr>
          </a:p>
        </p:txBody>
      </p:sp>
    </p:spTree>
    <p:extLst>
      <p:ext uri="{BB962C8B-B14F-4D97-AF65-F5344CB8AC3E}">
        <p14:creationId xmlns:p14="http://schemas.microsoft.com/office/powerpoint/2010/main" val="22864598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rightnessContrast bright="20000" contrast="40000"/>
                    </a14:imgEffect>
                  </a14:imgLayer>
                </a14:imgProps>
              </a:ext>
            </a:extLst>
          </a:blip>
          <a:stretch>
            <a:fillRect/>
          </a:stretch>
        </p:blipFill>
        <p:spPr>
          <a:xfrm>
            <a:off x="0" y="-36330"/>
            <a:ext cx="12192000" cy="6894329"/>
          </a:xfrm>
          <a:prstGeom prst="rect">
            <a:avLst/>
          </a:prstGeom>
        </p:spPr>
      </p:pic>
      <p:sp>
        <p:nvSpPr>
          <p:cNvPr id="5" name="Rounded Rectangle 4"/>
          <p:cNvSpPr/>
          <p:nvPr/>
        </p:nvSpPr>
        <p:spPr>
          <a:xfrm>
            <a:off x="274320" y="195943"/>
            <a:ext cx="11639005" cy="6439988"/>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838200" y="195943"/>
            <a:ext cx="10515600" cy="1325563"/>
          </a:xfrm>
        </p:spPr>
        <p:txBody>
          <a:bodyPr/>
          <a:lstStyle/>
          <a:p>
            <a:pPr algn="ctr"/>
            <a:r>
              <a:rPr lang="en-US" u="sng" dirty="0" smtClean="0">
                <a:latin typeface="CHUCK" panose="00000504000000000004" pitchFamily="50" charset="0"/>
              </a:rPr>
              <a:t>6</a:t>
            </a:r>
            <a:r>
              <a:rPr lang="en-US" u="sng" baseline="30000" dirty="0" smtClean="0">
                <a:latin typeface="CHUCK" panose="00000504000000000004" pitchFamily="50" charset="0"/>
              </a:rPr>
              <a:t>th</a:t>
            </a:r>
            <a:r>
              <a:rPr lang="en-US" u="sng" dirty="0" smtClean="0">
                <a:latin typeface="CHUCK" panose="00000504000000000004" pitchFamily="50" charset="0"/>
              </a:rPr>
              <a:t> Grade LO</a:t>
            </a:r>
            <a:endParaRPr lang="en-US" u="sng" dirty="0">
              <a:latin typeface="CHUCK" panose="00000504000000000004" pitchFamily="50" charset="0"/>
            </a:endParaRPr>
          </a:p>
        </p:txBody>
      </p:sp>
      <p:sp>
        <p:nvSpPr>
          <p:cNvPr id="3" name="Content Placeholder 2"/>
          <p:cNvSpPr>
            <a:spLocks noGrp="1"/>
          </p:cNvSpPr>
          <p:nvPr>
            <p:ph idx="1"/>
          </p:nvPr>
        </p:nvSpPr>
        <p:spPr>
          <a:xfrm>
            <a:off x="548639" y="1358537"/>
            <a:ext cx="11103429" cy="5081452"/>
          </a:xfrm>
        </p:spPr>
        <p:txBody>
          <a:bodyPr>
            <a:normAutofit/>
          </a:bodyPr>
          <a:lstStyle/>
          <a:p>
            <a:r>
              <a:rPr lang="en-US" sz="4000" dirty="0" smtClean="0">
                <a:latin typeface="Arial Black" panose="020B0A04020102020204" pitchFamily="34" charset="0"/>
              </a:rPr>
              <a:t>We will determine the average speed of a wind-up toy / toy car through a hands on lab.</a:t>
            </a:r>
          </a:p>
          <a:p>
            <a:pPr marL="914400" lvl="2" indent="0">
              <a:buNone/>
            </a:pPr>
            <a:r>
              <a:rPr lang="en-US" sz="3200" dirty="0" smtClean="0">
                <a:latin typeface="Arial Black" panose="020B0A04020102020204" pitchFamily="34" charset="0"/>
              </a:rPr>
              <a:t>TEKS: 6.8B: identify and describe the changes in position, direction and speed of an object when acted on by unbalanced forces</a:t>
            </a:r>
          </a:p>
          <a:p>
            <a:pPr marL="457200" lvl="1" indent="0">
              <a:buNone/>
            </a:pPr>
            <a:r>
              <a:rPr lang="en-US" sz="3600" dirty="0" smtClean="0">
                <a:latin typeface="Arial Black" panose="020B0A04020102020204" pitchFamily="34" charset="0"/>
              </a:rPr>
              <a:t>	6.8C: calculate average speed using 	distance and time measurements</a:t>
            </a:r>
          </a:p>
          <a:p>
            <a:endParaRPr lang="en-US" dirty="0">
              <a:latin typeface="Arial Black" panose="020B0A04020102020204" pitchFamily="34" charset="0"/>
            </a:endParaRPr>
          </a:p>
        </p:txBody>
      </p:sp>
    </p:spTree>
    <p:extLst>
      <p:ext uri="{BB962C8B-B14F-4D97-AF65-F5344CB8AC3E}">
        <p14:creationId xmlns:p14="http://schemas.microsoft.com/office/powerpoint/2010/main" val="15744421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rightnessContrast bright="20000" contrast="40000"/>
                    </a14:imgEffect>
                  </a14:imgLayer>
                </a14:imgProps>
              </a:ext>
            </a:extLst>
          </a:blip>
          <a:stretch>
            <a:fillRect/>
          </a:stretch>
        </p:blipFill>
        <p:spPr>
          <a:xfrm>
            <a:off x="0" y="-36330"/>
            <a:ext cx="12192000" cy="6894329"/>
          </a:xfrm>
          <a:prstGeom prst="rect">
            <a:avLst/>
          </a:prstGeom>
        </p:spPr>
      </p:pic>
      <p:sp>
        <p:nvSpPr>
          <p:cNvPr id="5" name="Rounded Rectangle 4"/>
          <p:cNvSpPr/>
          <p:nvPr/>
        </p:nvSpPr>
        <p:spPr>
          <a:xfrm>
            <a:off x="274320" y="195943"/>
            <a:ext cx="11639005" cy="6439988"/>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535577" y="1293223"/>
            <a:ext cx="11103429" cy="5251268"/>
          </a:xfrm>
        </p:spPr>
        <p:txBody>
          <a:bodyPr>
            <a:normAutofit/>
          </a:bodyPr>
          <a:lstStyle/>
          <a:p>
            <a:pPr algn="ctr"/>
            <a:r>
              <a:rPr lang="en-US" sz="5400" dirty="0" smtClean="0">
                <a:latin typeface="Arial Black" panose="020B0A04020102020204" pitchFamily="34" charset="0"/>
              </a:rPr>
              <a:t>DOL: We will complete 5 </a:t>
            </a:r>
            <a:r>
              <a:rPr lang="en-US" sz="5400" dirty="0" smtClean="0">
                <a:latin typeface="Arial Black" panose="020B0A04020102020204" pitchFamily="34" charset="0"/>
              </a:rPr>
              <a:t>amazing facts about speed as an exit slip.</a:t>
            </a:r>
            <a:endParaRPr lang="en-US" sz="5400" dirty="0">
              <a:latin typeface="Arial Black" panose="020B0A04020102020204" pitchFamily="34" charset="0"/>
            </a:endParaRPr>
          </a:p>
        </p:txBody>
      </p:sp>
      <p:sp>
        <p:nvSpPr>
          <p:cNvPr id="6" name="Title 1"/>
          <p:cNvSpPr txBox="1">
            <a:spLocks/>
          </p:cNvSpPr>
          <p:nvPr/>
        </p:nvSpPr>
        <p:spPr>
          <a:xfrm>
            <a:off x="838200" y="195943"/>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u="sng" dirty="0" smtClean="0">
                <a:latin typeface="CHUCK" panose="00000504000000000004" pitchFamily="50" charset="0"/>
              </a:rPr>
              <a:t>6</a:t>
            </a:r>
            <a:r>
              <a:rPr lang="en-US" u="sng" baseline="30000" dirty="0" smtClean="0">
                <a:latin typeface="CHUCK" panose="00000504000000000004" pitchFamily="50" charset="0"/>
              </a:rPr>
              <a:t>th</a:t>
            </a:r>
            <a:r>
              <a:rPr lang="en-US" u="sng" dirty="0" smtClean="0">
                <a:latin typeface="CHUCK" panose="00000504000000000004" pitchFamily="50" charset="0"/>
              </a:rPr>
              <a:t> Grade DOL</a:t>
            </a:r>
            <a:endParaRPr lang="en-US" u="sng" dirty="0">
              <a:latin typeface="CHUCK" panose="00000504000000000004" pitchFamily="50" charset="0"/>
            </a:endParaRPr>
          </a:p>
        </p:txBody>
      </p:sp>
    </p:spTree>
    <p:extLst>
      <p:ext uri="{BB962C8B-B14F-4D97-AF65-F5344CB8AC3E}">
        <p14:creationId xmlns:p14="http://schemas.microsoft.com/office/powerpoint/2010/main" val="29615356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rightnessContrast bright="20000" contrast="40000"/>
                    </a14:imgEffect>
                  </a14:imgLayer>
                </a14:imgProps>
              </a:ext>
            </a:extLst>
          </a:blip>
          <a:stretch>
            <a:fillRect/>
          </a:stretch>
        </p:blipFill>
        <p:spPr>
          <a:xfrm>
            <a:off x="0" y="-36330"/>
            <a:ext cx="12192000" cy="6894329"/>
          </a:xfrm>
          <a:prstGeom prst="rect">
            <a:avLst/>
          </a:prstGeom>
        </p:spPr>
      </p:pic>
      <p:sp>
        <p:nvSpPr>
          <p:cNvPr id="5" name="Rounded Rectangle 4"/>
          <p:cNvSpPr/>
          <p:nvPr/>
        </p:nvSpPr>
        <p:spPr>
          <a:xfrm>
            <a:off x="274320" y="195943"/>
            <a:ext cx="11639005" cy="6439988"/>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itle 1"/>
          <p:cNvSpPr txBox="1">
            <a:spLocks/>
          </p:cNvSpPr>
          <p:nvPr/>
        </p:nvSpPr>
        <p:spPr>
          <a:xfrm>
            <a:off x="838200" y="195943"/>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u="sng" dirty="0" smtClean="0">
                <a:latin typeface="CHUCK" panose="00000504000000000004" pitchFamily="50" charset="0"/>
              </a:rPr>
              <a:t>7</a:t>
            </a:r>
            <a:r>
              <a:rPr lang="en-US" u="sng" baseline="30000" dirty="0" smtClean="0">
                <a:latin typeface="CHUCK" panose="00000504000000000004" pitchFamily="50" charset="0"/>
              </a:rPr>
              <a:t>th</a:t>
            </a:r>
            <a:r>
              <a:rPr lang="en-US" u="sng" dirty="0" smtClean="0">
                <a:latin typeface="CHUCK" panose="00000504000000000004" pitchFamily="50" charset="0"/>
              </a:rPr>
              <a:t> Grade </a:t>
            </a:r>
            <a:r>
              <a:rPr lang="en-US" u="sng" dirty="0" smtClean="0">
                <a:latin typeface="CHUCK" panose="00000504000000000004" pitchFamily="50" charset="0"/>
              </a:rPr>
              <a:t>Finish Flip </a:t>
            </a:r>
            <a:r>
              <a:rPr lang="en-US" u="sng" dirty="0" smtClean="0">
                <a:latin typeface="CHUCK" panose="00000504000000000004" pitchFamily="50" charset="0"/>
              </a:rPr>
              <a:t>Book</a:t>
            </a:r>
            <a:endParaRPr lang="en-US" u="sng" dirty="0">
              <a:latin typeface="CHUCK" panose="00000504000000000004" pitchFamily="50" charset="0"/>
            </a:endParaRPr>
          </a:p>
        </p:txBody>
      </p:sp>
      <p:sp>
        <p:nvSpPr>
          <p:cNvPr id="3" name="Content Placeholder 2"/>
          <p:cNvSpPr>
            <a:spLocks noGrp="1"/>
          </p:cNvSpPr>
          <p:nvPr>
            <p:ph idx="1"/>
          </p:nvPr>
        </p:nvSpPr>
        <p:spPr>
          <a:xfrm>
            <a:off x="561703" y="1306286"/>
            <a:ext cx="11142617" cy="5068387"/>
          </a:xfrm>
        </p:spPr>
        <p:txBody>
          <a:bodyPr>
            <a:noAutofit/>
          </a:bodyPr>
          <a:lstStyle/>
          <a:p>
            <a:r>
              <a:rPr lang="en-US" sz="4000" dirty="0" smtClean="0">
                <a:latin typeface="Arial Black" panose="020B0A04020102020204" pitchFamily="34" charset="0"/>
              </a:rPr>
              <a:t>Teacher will pass out supplies and explain/model how to set up booklet</a:t>
            </a:r>
          </a:p>
          <a:p>
            <a:r>
              <a:rPr lang="en-US" sz="4000" dirty="0" smtClean="0">
                <a:latin typeface="Arial Black" panose="020B0A04020102020204" pitchFamily="34" charset="0"/>
              </a:rPr>
              <a:t>Teacher will explain directions for completing booklet</a:t>
            </a:r>
          </a:p>
          <a:p>
            <a:r>
              <a:rPr lang="en-US" sz="4000" dirty="0" smtClean="0">
                <a:latin typeface="Arial Black" panose="020B0A04020102020204" pitchFamily="34" charset="0"/>
              </a:rPr>
              <a:t>Students will follow teacher directions to complete booklet knowing it has a due of Wednesday, October 26, 2016 at the end of class.</a:t>
            </a:r>
            <a:endParaRPr lang="en-US" sz="4000" dirty="0">
              <a:latin typeface="Arial Black" panose="020B0A04020102020204" pitchFamily="34" charset="0"/>
            </a:endParaRPr>
          </a:p>
        </p:txBody>
      </p:sp>
    </p:spTree>
    <p:extLst>
      <p:ext uri="{BB962C8B-B14F-4D97-AF65-F5344CB8AC3E}">
        <p14:creationId xmlns:p14="http://schemas.microsoft.com/office/powerpoint/2010/main" val="5620158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rightnessContrast bright="20000" contrast="40000"/>
                    </a14:imgEffect>
                  </a14:imgLayer>
                </a14:imgProps>
              </a:ext>
            </a:extLst>
          </a:blip>
          <a:stretch>
            <a:fillRect/>
          </a:stretch>
        </p:blipFill>
        <p:spPr>
          <a:xfrm>
            <a:off x="0" y="-36330"/>
            <a:ext cx="12192000" cy="6894329"/>
          </a:xfrm>
          <a:prstGeom prst="rect">
            <a:avLst/>
          </a:prstGeom>
        </p:spPr>
      </p:pic>
      <p:sp>
        <p:nvSpPr>
          <p:cNvPr id="5" name="Rounded Rectangle 4"/>
          <p:cNvSpPr/>
          <p:nvPr/>
        </p:nvSpPr>
        <p:spPr>
          <a:xfrm>
            <a:off x="156754" y="190840"/>
            <a:ext cx="11639005" cy="6439988"/>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itle 1"/>
          <p:cNvSpPr txBox="1">
            <a:spLocks/>
          </p:cNvSpPr>
          <p:nvPr/>
        </p:nvSpPr>
        <p:spPr>
          <a:xfrm>
            <a:off x="838200" y="195943"/>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600" u="sng" dirty="0" smtClean="0">
                <a:latin typeface="CHUCK" panose="00000504000000000004" pitchFamily="50" charset="0"/>
              </a:rPr>
              <a:t>6</a:t>
            </a:r>
            <a:r>
              <a:rPr lang="en-US" sz="3600" u="sng" baseline="30000" dirty="0" smtClean="0">
                <a:latin typeface="CHUCK" panose="00000504000000000004" pitchFamily="50" charset="0"/>
              </a:rPr>
              <a:t>th</a:t>
            </a:r>
            <a:r>
              <a:rPr lang="en-US" sz="3600" u="sng" dirty="0" smtClean="0">
                <a:latin typeface="CHUCK" panose="00000504000000000004" pitchFamily="50" charset="0"/>
              </a:rPr>
              <a:t> Grade Wind Up Toy </a:t>
            </a:r>
            <a:r>
              <a:rPr lang="en-US" sz="3600" u="sng" dirty="0" smtClean="0">
                <a:latin typeface="CHUCK" panose="00000504000000000004" pitchFamily="50" charset="0"/>
              </a:rPr>
              <a:t>Lab (3</a:t>
            </a:r>
            <a:r>
              <a:rPr lang="en-US" sz="3600" u="sng" baseline="30000" dirty="0" smtClean="0">
                <a:latin typeface="CHUCK" panose="00000504000000000004" pitchFamily="50" charset="0"/>
              </a:rPr>
              <a:t>rd</a:t>
            </a:r>
            <a:r>
              <a:rPr lang="en-US" sz="3600" u="sng" dirty="0" smtClean="0">
                <a:latin typeface="CHUCK" panose="00000504000000000004" pitchFamily="50" charset="0"/>
              </a:rPr>
              <a:t> period)</a:t>
            </a:r>
            <a:endParaRPr lang="en-US" sz="3600" u="sng" dirty="0">
              <a:latin typeface="CHUCK" panose="00000504000000000004" pitchFamily="50" charset="0"/>
            </a:endParaRPr>
          </a:p>
        </p:txBody>
      </p:sp>
      <p:sp>
        <p:nvSpPr>
          <p:cNvPr id="3" name="Content Placeholder 2"/>
          <p:cNvSpPr>
            <a:spLocks noGrp="1"/>
          </p:cNvSpPr>
          <p:nvPr>
            <p:ph idx="1"/>
          </p:nvPr>
        </p:nvSpPr>
        <p:spPr>
          <a:xfrm>
            <a:off x="444137" y="1097280"/>
            <a:ext cx="11038114" cy="5408023"/>
          </a:xfrm>
        </p:spPr>
        <p:txBody>
          <a:bodyPr>
            <a:normAutofit/>
          </a:bodyPr>
          <a:lstStyle/>
          <a:p>
            <a:r>
              <a:rPr lang="en-US" sz="3200" dirty="0" smtClean="0">
                <a:latin typeface="Arial Black" panose="020B0A04020102020204" pitchFamily="34" charset="0"/>
              </a:rPr>
              <a:t>Students will review how to solve for speed.</a:t>
            </a:r>
          </a:p>
          <a:p>
            <a:r>
              <a:rPr lang="en-US" sz="3200" dirty="0" smtClean="0">
                <a:latin typeface="Arial Black" panose="020B0A04020102020204" pitchFamily="34" charset="0"/>
              </a:rPr>
              <a:t>Teacher will explain/model lab expectations and procedures.</a:t>
            </a:r>
          </a:p>
          <a:p>
            <a:r>
              <a:rPr lang="en-US" sz="3200" dirty="0" smtClean="0">
                <a:latin typeface="Arial Black" panose="020B0A04020102020204" pitchFamily="34" charset="0"/>
              </a:rPr>
              <a:t>Teacher will assign students into groups of 3 and hand out materials</a:t>
            </a:r>
          </a:p>
          <a:p>
            <a:r>
              <a:rPr lang="en-US" sz="3200" dirty="0" smtClean="0">
                <a:latin typeface="Arial Black" panose="020B0A04020102020204" pitchFamily="34" charset="0"/>
              </a:rPr>
              <a:t>Students and Teacher will go outside to court yard to do lab (need sidewalk for chalk)</a:t>
            </a:r>
          </a:p>
          <a:p>
            <a:r>
              <a:rPr lang="en-US" sz="3200" dirty="0" smtClean="0">
                <a:latin typeface="Arial Black" panose="020B0A04020102020204" pitchFamily="34" charset="0"/>
              </a:rPr>
              <a:t>Students will follow directions on direction sheet to complete the lab. (may take 2 days)</a:t>
            </a:r>
            <a:endParaRPr lang="en-US" sz="3200" dirty="0">
              <a:latin typeface="Arial Black" panose="020B0A04020102020204" pitchFamily="34" charset="0"/>
            </a:endParaRPr>
          </a:p>
        </p:txBody>
      </p:sp>
    </p:spTree>
    <p:extLst>
      <p:ext uri="{BB962C8B-B14F-4D97-AF65-F5344CB8AC3E}">
        <p14:creationId xmlns:p14="http://schemas.microsoft.com/office/powerpoint/2010/main" val="24903326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rightnessContrast bright="20000" contrast="40000"/>
                    </a14:imgEffect>
                  </a14:imgLayer>
                </a14:imgProps>
              </a:ext>
            </a:extLst>
          </a:blip>
          <a:stretch>
            <a:fillRect/>
          </a:stretch>
        </p:blipFill>
        <p:spPr>
          <a:xfrm>
            <a:off x="0" y="-36330"/>
            <a:ext cx="12192000" cy="6894329"/>
          </a:xfrm>
          <a:prstGeom prst="rect">
            <a:avLst/>
          </a:prstGeom>
        </p:spPr>
      </p:pic>
      <p:sp>
        <p:nvSpPr>
          <p:cNvPr id="5" name="Rounded Rectangle 4"/>
          <p:cNvSpPr/>
          <p:nvPr/>
        </p:nvSpPr>
        <p:spPr>
          <a:xfrm>
            <a:off x="274320" y="195943"/>
            <a:ext cx="11639005" cy="6439988"/>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itle 1"/>
          <p:cNvSpPr txBox="1">
            <a:spLocks/>
          </p:cNvSpPr>
          <p:nvPr/>
        </p:nvSpPr>
        <p:spPr>
          <a:xfrm>
            <a:off x="0" y="101396"/>
            <a:ext cx="121920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000" u="sng" dirty="0" smtClean="0">
                <a:latin typeface="CHUCK" panose="00000504000000000004" pitchFamily="50" charset="0"/>
              </a:rPr>
              <a:t>6</a:t>
            </a:r>
            <a:r>
              <a:rPr lang="en-US" sz="4000" u="sng" baseline="30000" dirty="0" smtClean="0">
                <a:latin typeface="CHUCK" panose="00000504000000000004" pitchFamily="50" charset="0"/>
              </a:rPr>
              <a:t>th</a:t>
            </a:r>
            <a:r>
              <a:rPr lang="en-US" sz="4000" u="sng" dirty="0" smtClean="0">
                <a:latin typeface="CHUCK" panose="00000504000000000004" pitchFamily="50" charset="0"/>
              </a:rPr>
              <a:t> Grade Wind Up Toy Lab</a:t>
            </a:r>
            <a:endParaRPr lang="en-US" sz="4000" u="sng" dirty="0">
              <a:latin typeface="CHUCK" panose="00000504000000000004" pitchFamily="50" charset="0"/>
            </a:endParaRPr>
          </a:p>
        </p:txBody>
      </p:sp>
      <p:sp>
        <p:nvSpPr>
          <p:cNvPr id="3" name="Content Placeholder 2"/>
          <p:cNvSpPr>
            <a:spLocks noGrp="1"/>
          </p:cNvSpPr>
          <p:nvPr>
            <p:ph idx="1"/>
          </p:nvPr>
        </p:nvSpPr>
        <p:spPr>
          <a:xfrm>
            <a:off x="535577" y="965915"/>
            <a:ext cx="11142617" cy="5670016"/>
          </a:xfrm>
        </p:spPr>
        <p:txBody>
          <a:bodyPr>
            <a:normAutofit/>
          </a:bodyPr>
          <a:lstStyle/>
          <a:p>
            <a:r>
              <a:rPr lang="en-US" sz="4000" dirty="0" smtClean="0">
                <a:latin typeface="Arial Black" panose="020B0A04020102020204" pitchFamily="34" charset="0"/>
              </a:rPr>
              <a:t>This lab uses wind-up toys to calculate speed.  All materials and equipment needed for this lab is listed on the datasheet.</a:t>
            </a:r>
          </a:p>
          <a:p>
            <a:pPr lvl="1"/>
            <a:r>
              <a:rPr lang="en-US" sz="4000" dirty="0" smtClean="0">
                <a:latin typeface="Arial Black" panose="020B0A04020102020204" pitchFamily="34" charset="0"/>
              </a:rPr>
              <a:t>1 wind-up toy per team</a:t>
            </a:r>
          </a:p>
          <a:p>
            <a:pPr lvl="1"/>
            <a:r>
              <a:rPr lang="en-US" sz="4000" dirty="0" smtClean="0">
                <a:latin typeface="Arial Black" panose="020B0A04020102020204" pitchFamily="34" charset="0"/>
              </a:rPr>
              <a:t>1 timer per team (cell phone / chrome book online stopwatch)</a:t>
            </a:r>
          </a:p>
          <a:p>
            <a:pPr lvl="1"/>
            <a:r>
              <a:rPr lang="en-US" sz="4000" dirty="0" smtClean="0">
                <a:latin typeface="Arial Black" panose="020B0A04020102020204" pitchFamily="34" charset="0"/>
              </a:rPr>
              <a:t>1 long piece of string per team</a:t>
            </a:r>
          </a:p>
          <a:p>
            <a:pPr lvl="1"/>
            <a:r>
              <a:rPr lang="en-US" sz="4000" dirty="0" smtClean="0">
                <a:latin typeface="Arial Black" panose="020B0A04020102020204" pitchFamily="34" charset="0"/>
              </a:rPr>
              <a:t>1 piece sidewalk chalk per team</a:t>
            </a:r>
          </a:p>
          <a:p>
            <a:pPr marL="457200" lvl="1" indent="0">
              <a:buNone/>
            </a:pPr>
            <a:endParaRPr lang="en-US" dirty="0">
              <a:latin typeface="Arial Black" panose="020B0A04020102020204" pitchFamily="34" charset="0"/>
            </a:endParaRPr>
          </a:p>
        </p:txBody>
      </p:sp>
    </p:spTree>
    <p:extLst>
      <p:ext uri="{BB962C8B-B14F-4D97-AF65-F5344CB8AC3E}">
        <p14:creationId xmlns:p14="http://schemas.microsoft.com/office/powerpoint/2010/main" val="168810274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rightnessContrast bright="20000" contrast="40000"/>
                    </a14:imgEffect>
                  </a14:imgLayer>
                </a14:imgProps>
              </a:ext>
            </a:extLst>
          </a:blip>
          <a:stretch>
            <a:fillRect/>
          </a:stretch>
        </p:blipFill>
        <p:spPr>
          <a:xfrm>
            <a:off x="0" y="-36330"/>
            <a:ext cx="12192000" cy="6894329"/>
          </a:xfrm>
          <a:prstGeom prst="rect">
            <a:avLst/>
          </a:prstGeom>
        </p:spPr>
      </p:pic>
      <p:sp>
        <p:nvSpPr>
          <p:cNvPr id="5" name="Rounded Rectangle 4"/>
          <p:cNvSpPr/>
          <p:nvPr/>
        </p:nvSpPr>
        <p:spPr>
          <a:xfrm>
            <a:off x="274320" y="195943"/>
            <a:ext cx="11639005" cy="6439988"/>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itle 1"/>
          <p:cNvSpPr txBox="1">
            <a:spLocks/>
          </p:cNvSpPr>
          <p:nvPr/>
        </p:nvSpPr>
        <p:spPr>
          <a:xfrm>
            <a:off x="-2178" y="0"/>
            <a:ext cx="121920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200" u="sng" dirty="0" smtClean="0">
                <a:latin typeface="CHUCK" panose="00000504000000000004" pitchFamily="50" charset="0"/>
              </a:rPr>
              <a:t>6</a:t>
            </a:r>
            <a:r>
              <a:rPr lang="en-US" sz="3200" u="sng" baseline="30000" dirty="0" smtClean="0">
                <a:latin typeface="CHUCK" panose="00000504000000000004" pitchFamily="50" charset="0"/>
              </a:rPr>
              <a:t>th</a:t>
            </a:r>
            <a:r>
              <a:rPr lang="en-US" sz="3200" u="sng" dirty="0" smtClean="0">
                <a:latin typeface="CHUCK" panose="00000504000000000004" pitchFamily="50" charset="0"/>
              </a:rPr>
              <a:t> Grade Wind-Up Toy Lab</a:t>
            </a:r>
            <a:endParaRPr lang="en-US" sz="3200" u="sng" dirty="0">
              <a:latin typeface="CHUCK" panose="00000504000000000004" pitchFamily="50" charset="0"/>
            </a:endParaRPr>
          </a:p>
        </p:txBody>
      </p:sp>
      <p:sp>
        <p:nvSpPr>
          <p:cNvPr id="3" name="Content Placeholder 2"/>
          <p:cNvSpPr>
            <a:spLocks noGrp="1"/>
          </p:cNvSpPr>
          <p:nvPr>
            <p:ph idx="1"/>
          </p:nvPr>
        </p:nvSpPr>
        <p:spPr>
          <a:xfrm>
            <a:off x="470263" y="785612"/>
            <a:ext cx="11129554" cy="6072388"/>
          </a:xfrm>
        </p:spPr>
        <p:txBody>
          <a:bodyPr>
            <a:normAutofit/>
          </a:bodyPr>
          <a:lstStyle/>
          <a:p>
            <a:r>
              <a:rPr lang="en-US" sz="3600" dirty="0" smtClean="0"/>
              <a:t>Students will draw a point of reference (starting line) onto sidewalk with chalk</a:t>
            </a:r>
          </a:p>
          <a:p>
            <a:r>
              <a:rPr lang="en-US" sz="3600" dirty="0" smtClean="0"/>
              <a:t>Student whose first name, first letter comes first in the alphabet will keep the time/record time on data sheet</a:t>
            </a:r>
          </a:p>
          <a:p>
            <a:r>
              <a:rPr lang="en-US" sz="3600" dirty="0" smtClean="0"/>
              <a:t>Student whose last name, first letter comes first in the alphabet will be in charge of chalk (tracing path of wind-up toy)</a:t>
            </a:r>
          </a:p>
          <a:p>
            <a:r>
              <a:rPr lang="en-US" sz="3600" dirty="0" smtClean="0"/>
              <a:t>The third student will be in charge of winding up the toy, starting it at the point of reference, assist with string for measurement and record data collected.</a:t>
            </a:r>
          </a:p>
        </p:txBody>
      </p:sp>
    </p:spTree>
    <p:extLst>
      <p:ext uri="{BB962C8B-B14F-4D97-AF65-F5344CB8AC3E}">
        <p14:creationId xmlns:p14="http://schemas.microsoft.com/office/powerpoint/2010/main" val="114465321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rightnessContrast bright="20000" contrast="40000"/>
                    </a14:imgEffect>
                  </a14:imgLayer>
                </a14:imgProps>
              </a:ext>
            </a:extLst>
          </a:blip>
          <a:stretch>
            <a:fillRect/>
          </a:stretch>
        </p:blipFill>
        <p:spPr>
          <a:xfrm>
            <a:off x="0" y="-36330"/>
            <a:ext cx="12192000" cy="6894329"/>
          </a:xfrm>
          <a:prstGeom prst="rect">
            <a:avLst/>
          </a:prstGeom>
        </p:spPr>
      </p:pic>
      <p:sp>
        <p:nvSpPr>
          <p:cNvPr id="5" name="Rounded Rectangle 4"/>
          <p:cNvSpPr/>
          <p:nvPr/>
        </p:nvSpPr>
        <p:spPr>
          <a:xfrm>
            <a:off x="274320" y="195943"/>
            <a:ext cx="11639005" cy="6439988"/>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itle 1"/>
          <p:cNvSpPr txBox="1">
            <a:spLocks/>
          </p:cNvSpPr>
          <p:nvPr/>
        </p:nvSpPr>
        <p:spPr>
          <a:xfrm>
            <a:off x="0" y="195943"/>
            <a:ext cx="121920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200" u="sng" dirty="0" smtClean="0">
                <a:latin typeface="CHUCK" panose="00000504000000000004" pitchFamily="50" charset="0"/>
              </a:rPr>
              <a:t>6</a:t>
            </a:r>
            <a:r>
              <a:rPr lang="en-US" sz="3200" u="sng" baseline="30000" dirty="0" smtClean="0">
                <a:latin typeface="CHUCK" panose="00000504000000000004" pitchFamily="50" charset="0"/>
              </a:rPr>
              <a:t>th</a:t>
            </a:r>
            <a:r>
              <a:rPr lang="en-US" sz="3200" u="sng" dirty="0" smtClean="0">
                <a:latin typeface="CHUCK" panose="00000504000000000004" pitchFamily="50" charset="0"/>
              </a:rPr>
              <a:t> Grade Wind-Up Toy</a:t>
            </a:r>
            <a:endParaRPr lang="en-US" sz="3200" u="sng" dirty="0">
              <a:latin typeface="CHUCK" panose="00000504000000000004" pitchFamily="50" charset="0"/>
            </a:endParaRPr>
          </a:p>
        </p:txBody>
      </p:sp>
      <p:sp>
        <p:nvSpPr>
          <p:cNvPr id="3" name="Content Placeholder 2"/>
          <p:cNvSpPr>
            <a:spLocks noGrp="1"/>
          </p:cNvSpPr>
          <p:nvPr>
            <p:ph idx="1"/>
          </p:nvPr>
        </p:nvSpPr>
        <p:spPr>
          <a:xfrm>
            <a:off x="496389" y="953038"/>
            <a:ext cx="11129554" cy="5915166"/>
          </a:xfrm>
        </p:spPr>
        <p:txBody>
          <a:bodyPr>
            <a:normAutofit/>
          </a:bodyPr>
          <a:lstStyle/>
          <a:p>
            <a:r>
              <a:rPr lang="en-US" sz="3000" dirty="0" smtClean="0">
                <a:latin typeface="Arial Black" panose="020B0A04020102020204" pitchFamily="34" charset="0"/>
              </a:rPr>
              <a:t>Step 1: draw a point of reference on the sidewalk with the chalk</a:t>
            </a:r>
          </a:p>
          <a:p>
            <a:r>
              <a:rPr lang="en-US" sz="3000" dirty="0" smtClean="0">
                <a:latin typeface="Arial Black" panose="020B0A04020102020204" pitchFamily="34" charset="0"/>
              </a:rPr>
              <a:t>Step 2: Time keeper gets stopwatch ready to take time, Wind up the wind-up toy and hold at point of reference line (starting line)</a:t>
            </a:r>
          </a:p>
          <a:p>
            <a:r>
              <a:rPr lang="en-US" sz="3000" dirty="0" smtClean="0">
                <a:latin typeface="Arial Black" panose="020B0A04020102020204" pitchFamily="34" charset="0"/>
              </a:rPr>
              <a:t>Step 3: Time keeper starts time and says go at the same time, time keeper will record time in data sheet when the toy stops moving.</a:t>
            </a:r>
          </a:p>
          <a:p>
            <a:r>
              <a:rPr lang="en-US" sz="3000" dirty="0">
                <a:latin typeface="Arial Black" panose="020B0A04020102020204" pitchFamily="34" charset="0"/>
              </a:rPr>
              <a:t>Step 4: Students will use the chalk to track the path </a:t>
            </a:r>
            <a:r>
              <a:rPr lang="en-US" sz="3000" dirty="0" smtClean="0">
                <a:latin typeface="Arial Black" panose="020B0A04020102020204" pitchFamily="34" charset="0"/>
              </a:rPr>
              <a:t>the </a:t>
            </a:r>
            <a:r>
              <a:rPr lang="en-US" sz="3000" dirty="0">
                <a:latin typeface="Arial Black" panose="020B0A04020102020204" pitchFamily="34" charset="0"/>
              </a:rPr>
              <a:t>wind-up toy takes once wound up and then released from a point of reference (starting line</a:t>
            </a:r>
            <a:r>
              <a:rPr lang="en-US" sz="3000" dirty="0" smtClean="0">
                <a:latin typeface="Arial Black" panose="020B0A04020102020204" pitchFamily="34" charset="0"/>
              </a:rPr>
              <a:t>)</a:t>
            </a:r>
          </a:p>
          <a:p>
            <a:endParaRPr lang="en-US" sz="2600" dirty="0">
              <a:latin typeface="Arial Black" panose="020B0A04020102020204" pitchFamily="34" charset="0"/>
            </a:endParaRPr>
          </a:p>
          <a:p>
            <a:endParaRPr lang="en-US" sz="2600" dirty="0" smtClean="0">
              <a:latin typeface="Arial Black" panose="020B0A04020102020204" pitchFamily="34" charset="0"/>
            </a:endParaRPr>
          </a:p>
          <a:p>
            <a:pPr lvl="1"/>
            <a:endParaRPr lang="en-US" dirty="0" smtClean="0">
              <a:latin typeface="Arial Black" panose="020B0A04020102020204" pitchFamily="34" charset="0"/>
            </a:endParaRPr>
          </a:p>
          <a:p>
            <a:pPr marL="457200" lvl="1" indent="0">
              <a:buNone/>
            </a:pPr>
            <a:endParaRPr lang="en-US" dirty="0" smtClean="0"/>
          </a:p>
        </p:txBody>
      </p:sp>
    </p:spTree>
    <p:extLst>
      <p:ext uri="{BB962C8B-B14F-4D97-AF65-F5344CB8AC3E}">
        <p14:creationId xmlns:p14="http://schemas.microsoft.com/office/powerpoint/2010/main" val="118908706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rightnessContrast bright="20000" contrast="40000"/>
                    </a14:imgEffect>
                  </a14:imgLayer>
                </a14:imgProps>
              </a:ext>
            </a:extLst>
          </a:blip>
          <a:stretch>
            <a:fillRect/>
          </a:stretch>
        </p:blipFill>
        <p:spPr>
          <a:xfrm>
            <a:off x="0" y="-36330"/>
            <a:ext cx="12192000" cy="6894329"/>
          </a:xfrm>
          <a:prstGeom prst="rect">
            <a:avLst/>
          </a:prstGeom>
        </p:spPr>
      </p:pic>
      <p:sp>
        <p:nvSpPr>
          <p:cNvPr id="5" name="Rounded Rectangle 4"/>
          <p:cNvSpPr/>
          <p:nvPr/>
        </p:nvSpPr>
        <p:spPr>
          <a:xfrm>
            <a:off x="274320" y="195943"/>
            <a:ext cx="11639005" cy="6439988"/>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itle 1"/>
          <p:cNvSpPr txBox="1">
            <a:spLocks/>
          </p:cNvSpPr>
          <p:nvPr/>
        </p:nvSpPr>
        <p:spPr>
          <a:xfrm>
            <a:off x="0" y="195943"/>
            <a:ext cx="121920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200" u="sng" dirty="0" smtClean="0">
                <a:latin typeface="CHUCK" panose="00000504000000000004" pitchFamily="50" charset="0"/>
              </a:rPr>
              <a:t>6</a:t>
            </a:r>
            <a:r>
              <a:rPr lang="en-US" sz="3200" u="sng" baseline="30000" dirty="0" smtClean="0">
                <a:latin typeface="CHUCK" panose="00000504000000000004" pitchFamily="50" charset="0"/>
              </a:rPr>
              <a:t>th</a:t>
            </a:r>
            <a:r>
              <a:rPr lang="en-US" sz="3200" u="sng" dirty="0" smtClean="0">
                <a:latin typeface="CHUCK" panose="00000504000000000004" pitchFamily="50" charset="0"/>
              </a:rPr>
              <a:t> Grade Wind-Up Toy</a:t>
            </a:r>
            <a:endParaRPr lang="en-US" sz="3200" u="sng" dirty="0">
              <a:latin typeface="CHUCK" panose="00000504000000000004" pitchFamily="50" charset="0"/>
            </a:endParaRPr>
          </a:p>
        </p:txBody>
      </p:sp>
      <p:sp>
        <p:nvSpPr>
          <p:cNvPr id="7" name="Content Placeholder 2"/>
          <p:cNvSpPr txBox="1">
            <a:spLocks/>
          </p:cNvSpPr>
          <p:nvPr/>
        </p:nvSpPr>
        <p:spPr>
          <a:xfrm>
            <a:off x="529045" y="1010302"/>
            <a:ext cx="11129554" cy="591516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2600" dirty="0" smtClean="0">
              <a:latin typeface="Arial Black" panose="020B0A04020102020204" pitchFamily="34" charset="0"/>
            </a:endParaRPr>
          </a:p>
          <a:p>
            <a:endParaRPr lang="en-US" sz="2600" dirty="0" smtClean="0">
              <a:latin typeface="Arial Black" panose="020B0A04020102020204" pitchFamily="34" charset="0"/>
            </a:endParaRPr>
          </a:p>
          <a:p>
            <a:pPr lvl="1"/>
            <a:endParaRPr lang="en-US" dirty="0" smtClean="0">
              <a:latin typeface="Arial Black" panose="020B0A04020102020204" pitchFamily="34" charset="0"/>
            </a:endParaRPr>
          </a:p>
          <a:p>
            <a:pPr marL="457200" lvl="1" indent="0">
              <a:buFont typeface="Arial" panose="020B0604020202020204" pitchFamily="34" charset="0"/>
              <a:buNone/>
            </a:pPr>
            <a:endParaRPr lang="en-US" dirty="0" smtClean="0"/>
          </a:p>
        </p:txBody>
      </p:sp>
      <p:sp>
        <p:nvSpPr>
          <p:cNvPr id="8" name="TextBox 7"/>
          <p:cNvSpPr txBox="1"/>
          <p:nvPr/>
        </p:nvSpPr>
        <p:spPr>
          <a:xfrm>
            <a:off x="529045" y="1010302"/>
            <a:ext cx="11229366" cy="4524315"/>
          </a:xfrm>
          <a:prstGeom prst="rect">
            <a:avLst/>
          </a:prstGeom>
          <a:noFill/>
        </p:spPr>
        <p:txBody>
          <a:bodyPr wrap="square" rtlCol="0">
            <a:spAutoFit/>
          </a:bodyPr>
          <a:lstStyle/>
          <a:p>
            <a:r>
              <a:rPr lang="en-US" sz="3200" dirty="0" smtClean="0">
                <a:latin typeface="Arial Black" panose="020B0A04020102020204" pitchFamily="34" charset="0"/>
              </a:rPr>
              <a:t>Step 5: as a team students will place string along the path they drew with the chalk from start to end / mark end spot with finger, don’t loose it.. see step 6 why </a:t>
            </a:r>
          </a:p>
          <a:p>
            <a:r>
              <a:rPr lang="en-US" sz="3200" dirty="0" smtClean="0">
                <a:latin typeface="Arial Black" panose="020B0A04020102020204" pitchFamily="34" charset="0"/>
              </a:rPr>
              <a:t>Step 6: Students will use a ruler to measure in cm’s the length of the string from the end spot they marked on the string to the start end of string to determine the distance toy traveled, record distance on data sheet</a:t>
            </a:r>
          </a:p>
        </p:txBody>
      </p:sp>
    </p:spTree>
    <p:extLst>
      <p:ext uri="{BB962C8B-B14F-4D97-AF65-F5344CB8AC3E}">
        <p14:creationId xmlns:p14="http://schemas.microsoft.com/office/powerpoint/2010/main" val="36934348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838200" y="365125"/>
            <a:ext cx="10515600" cy="1325563"/>
          </a:xfrm>
        </p:spPr>
        <p:txBody>
          <a:bodyPr/>
          <a:lstStyle/>
          <a:p>
            <a:endParaRPr lang="en-US"/>
          </a:p>
        </p:txBody>
      </p:sp>
      <p:sp>
        <p:nvSpPr>
          <p:cNvPr id="5" name="Content Placeholder 2"/>
          <p:cNvSpPr>
            <a:spLocks noGrp="1"/>
          </p:cNvSpPr>
          <p:nvPr>
            <p:ph idx="1"/>
          </p:nvPr>
        </p:nvSpPr>
        <p:spPr>
          <a:xfrm>
            <a:off x="838200" y="1825625"/>
            <a:ext cx="10515600" cy="4351338"/>
          </a:xfrm>
        </p:spPr>
        <p:txBody>
          <a:bodyPr/>
          <a:lstStyle/>
          <a:p>
            <a:endParaRPr lang="en-US"/>
          </a:p>
        </p:txBody>
      </p:sp>
      <p:pic>
        <p:nvPicPr>
          <p:cNvPr id="6" name="Picture 5"/>
          <p:cNvPicPr>
            <a:picLocks noChangeAspect="1"/>
          </p:cNvPicPr>
          <p:nvPr/>
        </p:nvPicPr>
        <p:blipFill>
          <a:blip r:embed="rId2">
            <a:extLst>
              <a:ext uri="{BEBA8EAE-BF5A-486C-A8C5-ECC9F3942E4B}">
                <a14:imgProps xmlns:a14="http://schemas.microsoft.com/office/drawing/2010/main">
                  <a14:imgLayer r:embed="rId3">
                    <a14:imgEffect>
                      <a14:brightnessContrast bright="20000" contrast="40000"/>
                    </a14:imgEffect>
                  </a14:imgLayer>
                </a14:imgProps>
              </a:ext>
            </a:extLst>
          </a:blip>
          <a:stretch>
            <a:fillRect/>
          </a:stretch>
        </p:blipFill>
        <p:spPr>
          <a:xfrm>
            <a:off x="0" y="-36330"/>
            <a:ext cx="12192000" cy="6894329"/>
          </a:xfrm>
          <a:prstGeom prst="rect">
            <a:avLst/>
          </a:prstGeom>
        </p:spPr>
      </p:pic>
      <p:sp>
        <p:nvSpPr>
          <p:cNvPr id="7" name="Rounded Rectangle 6"/>
          <p:cNvSpPr/>
          <p:nvPr/>
        </p:nvSpPr>
        <p:spPr>
          <a:xfrm>
            <a:off x="274320" y="195943"/>
            <a:ext cx="11639005" cy="6439988"/>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itle 1"/>
          <p:cNvSpPr txBox="1">
            <a:spLocks/>
          </p:cNvSpPr>
          <p:nvPr/>
        </p:nvSpPr>
        <p:spPr>
          <a:xfrm>
            <a:off x="0" y="195943"/>
            <a:ext cx="121920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200" u="sng" dirty="0" smtClean="0">
                <a:latin typeface="CHUCK" panose="00000504000000000004" pitchFamily="50" charset="0"/>
              </a:rPr>
              <a:t>6</a:t>
            </a:r>
            <a:r>
              <a:rPr lang="en-US" sz="3200" u="sng" baseline="30000" dirty="0" smtClean="0">
                <a:latin typeface="CHUCK" panose="00000504000000000004" pitchFamily="50" charset="0"/>
              </a:rPr>
              <a:t>th</a:t>
            </a:r>
            <a:r>
              <a:rPr lang="en-US" sz="3200" u="sng" dirty="0" smtClean="0">
                <a:latin typeface="CHUCK" panose="00000504000000000004" pitchFamily="50" charset="0"/>
              </a:rPr>
              <a:t> Grade Wind-Up Toy</a:t>
            </a:r>
            <a:endParaRPr lang="en-US" sz="3200" u="sng" dirty="0">
              <a:latin typeface="CHUCK" panose="00000504000000000004" pitchFamily="50" charset="0"/>
            </a:endParaRPr>
          </a:p>
        </p:txBody>
      </p:sp>
      <p:sp>
        <p:nvSpPr>
          <p:cNvPr id="9" name="Content Placeholder 2"/>
          <p:cNvSpPr txBox="1">
            <a:spLocks/>
          </p:cNvSpPr>
          <p:nvPr/>
        </p:nvSpPr>
        <p:spPr>
          <a:xfrm>
            <a:off x="529045" y="1010302"/>
            <a:ext cx="11129554" cy="591516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2600" dirty="0" smtClean="0">
              <a:latin typeface="Arial Black" panose="020B0A04020102020204" pitchFamily="34" charset="0"/>
            </a:endParaRPr>
          </a:p>
          <a:p>
            <a:endParaRPr lang="en-US" sz="2600" dirty="0" smtClean="0">
              <a:latin typeface="Arial Black" panose="020B0A04020102020204" pitchFamily="34" charset="0"/>
            </a:endParaRPr>
          </a:p>
          <a:p>
            <a:pPr lvl="1"/>
            <a:endParaRPr lang="en-US" dirty="0" smtClean="0">
              <a:latin typeface="Arial Black" panose="020B0A04020102020204" pitchFamily="34" charset="0"/>
            </a:endParaRPr>
          </a:p>
          <a:p>
            <a:pPr marL="457200" lvl="1" indent="0">
              <a:buFont typeface="Arial" panose="020B0604020202020204" pitchFamily="34" charset="0"/>
              <a:buNone/>
            </a:pPr>
            <a:endParaRPr lang="en-US" dirty="0" smtClean="0"/>
          </a:p>
        </p:txBody>
      </p:sp>
      <p:sp>
        <p:nvSpPr>
          <p:cNvPr id="10" name="TextBox 9"/>
          <p:cNvSpPr txBox="1"/>
          <p:nvPr/>
        </p:nvSpPr>
        <p:spPr>
          <a:xfrm>
            <a:off x="643944" y="1010302"/>
            <a:ext cx="11014655" cy="4401205"/>
          </a:xfrm>
          <a:prstGeom prst="rect">
            <a:avLst/>
          </a:prstGeom>
          <a:noFill/>
        </p:spPr>
        <p:txBody>
          <a:bodyPr wrap="square" rtlCol="0">
            <a:spAutoFit/>
          </a:bodyPr>
          <a:lstStyle/>
          <a:p>
            <a:r>
              <a:rPr lang="en-US" sz="4000" dirty="0"/>
              <a:t>Step 7: use data collected to determine the speed the wind-up toy traveled at</a:t>
            </a:r>
            <a:r>
              <a:rPr lang="en-US" sz="4000" dirty="0" smtClean="0"/>
              <a:t>.</a:t>
            </a:r>
          </a:p>
          <a:p>
            <a:r>
              <a:rPr lang="en-US" sz="4000" dirty="0" smtClean="0"/>
              <a:t>Step 8: do steps  2-7  2 more times, don’t forget to record data</a:t>
            </a:r>
          </a:p>
          <a:p>
            <a:r>
              <a:rPr lang="en-US" sz="4000" dirty="0" smtClean="0"/>
              <a:t>Step 9: We will discuss the rest of the steps tomorrow, Good Job getting this much accomplished!</a:t>
            </a:r>
            <a:endParaRPr lang="en-US" sz="4000" dirty="0"/>
          </a:p>
        </p:txBody>
      </p:sp>
    </p:spTree>
    <p:extLst>
      <p:ext uri="{BB962C8B-B14F-4D97-AF65-F5344CB8AC3E}">
        <p14:creationId xmlns:p14="http://schemas.microsoft.com/office/powerpoint/2010/main" val="18619994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normAutofit/>
          </a:bodyPr>
          <a:lstStyle/>
          <a:p>
            <a:r>
              <a:rPr lang="en-US" sz="5400" u="sng" dirty="0" smtClean="0">
                <a:latin typeface="Adobe Gothic Std B" panose="020B0800000000000000" pitchFamily="34" charset="-128"/>
                <a:ea typeface="Adobe Gothic Std B" panose="020B0800000000000000" pitchFamily="34" charset="-128"/>
              </a:rPr>
              <a:t>6</a:t>
            </a:r>
            <a:r>
              <a:rPr lang="en-US" sz="5400" u="sng" baseline="30000" dirty="0" smtClean="0">
                <a:latin typeface="Adobe Gothic Std B" panose="020B0800000000000000" pitchFamily="34" charset="-128"/>
                <a:ea typeface="Adobe Gothic Std B" panose="020B0800000000000000" pitchFamily="34" charset="-128"/>
              </a:rPr>
              <a:t>th</a:t>
            </a:r>
            <a:r>
              <a:rPr lang="en-US" sz="5400" u="sng" dirty="0" smtClean="0">
                <a:latin typeface="Adobe Gothic Std B" panose="020B0800000000000000" pitchFamily="34" charset="-128"/>
                <a:ea typeface="Adobe Gothic Std B" panose="020B0800000000000000" pitchFamily="34" charset="-128"/>
              </a:rPr>
              <a:t> Grade 4</a:t>
            </a:r>
            <a:r>
              <a:rPr lang="en-US" sz="5400" u="sng" baseline="30000" dirty="0" smtClean="0">
                <a:latin typeface="Adobe Gothic Std B" panose="020B0800000000000000" pitchFamily="34" charset="-128"/>
                <a:ea typeface="Adobe Gothic Std B" panose="020B0800000000000000" pitchFamily="34" charset="-128"/>
              </a:rPr>
              <a:t>th</a:t>
            </a:r>
            <a:r>
              <a:rPr lang="en-US" sz="5400" u="sng" dirty="0" smtClean="0">
                <a:latin typeface="Adobe Gothic Std B" panose="020B0800000000000000" pitchFamily="34" charset="-128"/>
                <a:ea typeface="Adobe Gothic Std B" panose="020B0800000000000000" pitchFamily="34" charset="-128"/>
              </a:rPr>
              <a:t> Period  Book Work</a:t>
            </a:r>
            <a:endParaRPr lang="en-US" sz="5400" u="sng" dirty="0">
              <a:latin typeface="Adobe Gothic Std B" panose="020B0800000000000000" pitchFamily="34" charset="-128"/>
              <a:ea typeface="Adobe Gothic Std B" panose="020B0800000000000000" pitchFamily="34" charset="-128"/>
            </a:endParaRPr>
          </a:p>
        </p:txBody>
      </p:sp>
      <p:sp>
        <p:nvSpPr>
          <p:cNvPr id="3" name="Content Placeholder 2"/>
          <p:cNvSpPr>
            <a:spLocks noGrp="1"/>
          </p:cNvSpPr>
          <p:nvPr>
            <p:ph idx="1"/>
          </p:nvPr>
        </p:nvSpPr>
        <p:spPr>
          <a:xfrm>
            <a:off x="0" y="792480"/>
            <a:ext cx="12192000" cy="6065520"/>
          </a:xfrm>
        </p:spPr>
        <p:txBody>
          <a:bodyPr>
            <a:noAutofit/>
          </a:bodyPr>
          <a:lstStyle/>
          <a:p>
            <a:r>
              <a:rPr lang="en-US" sz="4000" dirty="0" smtClean="0"/>
              <a:t>Due to behavior during wind up toy lab yesterday (3 broken toys due to not following directions) students will read the pages 222-233</a:t>
            </a:r>
            <a:endParaRPr lang="en-US" sz="4000" dirty="0"/>
          </a:p>
          <a:p>
            <a:r>
              <a:rPr lang="en-US" sz="4000" dirty="0" smtClean="0"/>
              <a:t>Students will complete the questions </a:t>
            </a:r>
          </a:p>
          <a:p>
            <a:pPr lvl="1"/>
            <a:r>
              <a:rPr lang="en-US" sz="4000" dirty="0" err="1" smtClean="0"/>
              <a:t>Pg</a:t>
            </a:r>
            <a:r>
              <a:rPr lang="en-US" sz="4000" dirty="0" smtClean="0"/>
              <a:t> 222 Apply 5</a:t>
            </a:r>
          </a:p>
          <a:p>
            <a:pPr lvl="1"/>
            <a:r>
              <a:rPr lang="en-US" sz="4000" dirty="0" err="1" smtClean="0"/>
              <a:t>Pg</a:t>
            </a:r>
            <a:r>
              <a:rPr lang="en-US" sz="4000" dirty="0" smtClean="0"/>
              <a:t> 223 Apply 6/7</a:t>
            </a:r>
          </a:p>
          <a:p>
            <a:pPr lvl="1"/>
            <a:r>
              <a:rPr lang="en-US" sz="4000" dirty="0" err="1" smtClean="0"/>
              <a:t>Pg</a:t>
            </a:r>
            <a:r>
              <a:rPr lang="en-US" sz="4000" dirty="0" smtClean="0"/>
              <a:t> 225 Compare 9</a:t>
            </a:r>
          </a:p>
          <a:p>
            <a:pPr lvl="1"/>
            <a:r>
              <a:rPr lang="en-US" sz="4000" dirty="0" err="1" smtClean="0"/>
              <a:t>Pg</a:t>
            </a:r>
            <a:r>
              <a:rPr lang="en-US" sz="4000" dirty="0" smtClean="0"/>
              <a:t> 229 Analyze 14</a:t>
            </a:r>
          </a:p>
          <a:p>
            <a:pPr lvl="1"/>
            <a:r>
              <a:rPr lang="en-US" sz="4000" dirty="0" smtClean="0"/>
              <a:t>Pg. 232 (all of it)</a:t>
            </a:r>
          </a:p>
          <a:p>
            <a:pPr lvl="1"/>
            <a:r>
              <a:rPr lang="en-US" sz="4000" dirty="0" smtClean="0"/>
              <a:t>PG. 233 (all of it)</a:t>
            </a:r>
            <a:endParaRPr lang="en-US" sz="4000" dirty="0"/>
          </a:p>
        </p:txBody>
      </p:sp>
    </p:spTree>
    <p:extLst>
      <p:ext uri="{BB962C8B-B14F-4D97-AF65-F5344CB8AC3E}">
        <p14:creationId xmlns:p14="http://schemas.microsoft.com/office/powerpoint/2010/main" val="25220770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rightnessContrast bright="20000" contrast="40000"/>
                    </a14:imgEffect>
                  </a14:imgLayer>
                </a14:imgProps>
              </a:ext>
            </a:extLst>
          </a:blip>
          <a:stretch>
            <a:fillRect/>
          </a:stretch>
        </p:blipFill>
        <p:spPr>
          <a:xfrm>
            <a:off x="0" y="-36330"/>
            <a:ext cx="12192000" cy="6894329"/>
          </a:xfrm>
          <a:prstGeom prst="rect">
            <a:avLst/>
          </a:prstGeom>
        </p:spPr>
      </p:pic>
      <p:sp>
        <p:nvSpPr>
          <p:cNvPr id="5" name="Rounded Rectangle 4"/>
          <p:cNvSpPr/>
          <p:nvPr/>
        </p:nvSpPr>
        <p:spPr>
          <a:xfrm>
            <a:off x="274320" y="195943"/>
            <a:ext cx="11639005" cy="6439988"/>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p:txBody>
          <a:bodyPr/>
          <a:lstStyle/>
          <a:p>
            <a:pPr algn="ctr"/>
            <a:r>
              <a:rPr lang="en-US" u="sng" dirty="0" smtClean="0">
                <a:latin typeface="CHUCK" panose="00000504000000000004" pitchFamily="50" charset="0"/>
              </a:rPr>
              <a:t>7</a:t>
            </a:r>
            <a:r>
              <a:rPr lang="en-US" u="sng" baseline="30000" dirty="0" smtClean="0">
                <a:latin typeface="CHUCK" panose="00000504000000000004" pitchFamily="50" charset="0"/>
              </a:rPr>
              <a:t>th</a:t>
            </a:r>
            <a:r>
              <a:rPr lang="en-US" u="sng" dirty="0" smtClean="0">
                <a:latin typeface="CHUCK" panose="00000504000000000004" pitchFamily="50" charset="0"/>
              </a:rPr>
              <a:t> Grade PDN</a:t>
            </a:r>
            <a:br>
              <a:rPr lang="en-US" u="sng" dirty="0" smtClean="0">
                <a:latin typeface="CHUCK" panose="00000504000000000004" pitchFamily="50" charset="0"/>
              </a:rPr>
            </a:br>
            <a:r>
              <a:rPr lang="en-US" b="1" dirty="0" smtClean="0">
                <a:solidFill>
                  <a:srgbClr val="FF0000"/>
                </a:solidFill>
                <a:latin typeface="Britannic Bold" panose="020B0903060703020204" pitchFamily="34" charset="0"/>
              </a:rPr>
              <a:t>Collect PDN </a:t>
            </a:r>
            <a:r>
              <a:rPr lang="en-US" b="1" dirty="0" smtClean="0">
                <a:solidFill>
                  <a:srgbClr val="FF0000"/>
                </a:solidFill>
                <a:latin typeface="Britannic Bold" panose="020B0903060703020204" pitchFamily="34" charset="0"/>
              </a:rPr>
              <a:t>only</a:t>
            </a:r>
            <a:endParaRPr lang="en-US" b="1" dirty="0">
              <a:solidFill>
                <a:srgbClr val="FF0000"/>
              </a:solidFill>
              <a:latin typeface="Britannic Bold" panose="020B0903060703020204" pitchFamily="34" charset="0"/>
            </a:endParaRPr>
          </a:p>
        </p:txBody>
      </p:sp>
      <p:sp>
        <p:nvSpPr>
          <p:cNvPr id="3" name="Content Placeholder 2"/>
          <p:cNvSpPr>
            <a:spLocks noGrp="1"/>
          </p:cNvSpPr>
          <p:nvPr>
            <p:ph idx="1"/>
          </p:nvPr>
        </p:nvSpPr>
        <p:spPr>
          <a:xfrm>
            <a:off x="838200" y="1525904"/>
            <a:ext cx="10515600" cy="4857121"/>
          </a:xfrm>
        </p:spPr>
        <p:txBody>
          <a:bodyPr>
            <a:normAutofit/>
          </a:bodyPr>
          <a:lstStyle/>
          <a:p>
            <a:r>
              <a:rPr lang="en-US" sz="4400" dirty="0" smtClean="0"/>
              <a:t>13.1 Our Solar System </a:t>
            </a:r>
          </a:p>
          <a:p>
            <a:r>
              <a:rPr lang="en-US" sz="4400" dirty="0" smtClean="0"/>
              <a:t>Read the Key Concept Summaries Side </a:t>
            </a:r>
            <a:r>
              <a:rPr lang="en-US" sz="4400" dirty="0"/>
              <a:t>F</a:t>
            </a:r>
            <a:r>
              <a:rPr lang="en-US" sz="4400" dirty="0" smtClean="0"/>
              <a:t>irst</a:t>
            </a:r>
          </a:p>
          <a:p>
            <a:r>
              <a:rPr lang="en-US" sz="4400" dirty="0" smtClean="0"/>
              <a:t>Answer the Review and Reinforce Side Second</a:t>
            </a:r>
            <a:endParaRPr lang="en-US" sz="4400" dirty="0" smtClean="0"/>
          </a:p>
          <a:p>
            <a:r>
              <a:rPr lang="en-US" sz="4400" dirty="0" smtClean="0"/>
              <a:t>Make sure you have your first and last name at top of paper.</a:t>
            </a:r>
            <a:endParaRPr lang="en-US" sz="4400" dirty="0"/>
          </a:p>
        </p:txBody>
      </p:sp>
    </p:spTree>
    <p:extLst>
      <p:ext uri="{BB962C8B-B14F-4D97-AF65-F5344CB8AC3E}">
        <p14:creationId xmlns:p14="http://schemas.microsoft.com/office/powerpoint/2010/main" val="187830131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rightnessContrast bright="20000" contrast="40000"/>
                    </a14:imgEffect>
                  </a14:imgLayer>
                </a14:imgProps>
              </a:ext>
            </a:extLst>
          </a:blip>
          <a:stretch>
            <a:fillRect/>
          </a:stretch>
        </p:blipFill>
        <p:spPr>
          <a:xfrm>
            <a:off x="0" y="-36330"/>
            <a:ext cx="12192000" cy="6894329"/>
          </a:xfrm>
          <a:prstGeom prst="rect">
            <a:avLst/>
          </a:prstGeom>
        </p:spPr>
      </p:pic>
      <p:sp>
        <p:nvSpPr>
          <p:cNvPr id="5" name="Rounded Rectangle 4"/>
          <p:cNvSpPr/>
          <p:nvPr/>
        </p:nvSpPr>
        <p:spPr>
          <a:xfrm>
            <a:off x="274320" y="195943"/>
            <a:ext cx="11639005" cy="6439988"/>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itle 1"/>
          <p:cNvSpPr txBox="1">
            <a:spLocks/>
          </p:cNvSpPr>
          <p:nvPr/>
        </p:nvSpPr>
        <p:spPr>
          <a:xfrm>
            <a:off x="838200" y="195943"/>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u="sng" dirty="0" smtClean="0">
                <a:latin typeface="CHUCK" panose="00000504000000000004" pitchFamily="50" charset="0"/>
              </a:rPr>
              <a:t>7</a:t>
            </a:r>
            <a:r>
              <a:rPr lang="en-US" u="sng" baseline="30000" dirty="0" smtClean="0">
                <a:latin typeface="CHUCK" panose="00000504000000000004" pitchFamily="50" charset="0"/>
              </a:rPr>
              <a:t>th</a:t>
            </a:r>
            <a:r>
              <a:rPr lang="en-US" u="sng" dirty="0" smtClean="0">
                <a:latin typeface="CHUCK" panose="00000504000000000004" pitchFamily="50" charset="0"/>
              </a:rPr>
              <a:t> Grade </a:t>
            </a:r>
            <a:r>
              <a:rPr lang="en-US" u="sng" dirty="0" smtClean="0">
                <a:latin typeface="CHUCK" panose="00000504000000000004" pitchFamily="50" charset="0"/>
              </a:rPr>
              <a:t>Finish Flip </a:t>
            </a:r>
            <a:r>
              <a:rPr lang="en-US" u="sng" dirty="0" smtClean="0">
                <a:latin typeface="CHUCK" panose="00000504000000000004" pitchFamily="50" charset="0"/>
              </a:rPr>
              <a:t>Book</a:t>
            </a:r>
            <a:endParaRPr lang="en-US" u="sng" dirty="0">
              <a:latin typeface="CHUCK" panose="00000504000000000004" pitchFamily="50" charset="0"/>
            </a:endParaRPr>
          </a:p>
        </p:txBody>
      </p:sp>
      <p:sp>
        <p:nvSpPr>
          <p:cNvPr id="3" name="Content Placeholder 2"/>
          <p:cNvSpPr>
            <a:spLocks noGrp="1"/>
          </p:cNvSpPr>
          <p:nvPr>
            <p:ph idx="1"/>
          </p:nvPr>
        </p:nvSpPr>
        <p:spPr>
          <a:xfrm>
            <a:off x="483325" y="1149531"/>
            <a:ext cx="11194869" cy="5264332"/>
          </a:xfrm>
        </p:spPr>
        <p:txBody>
          <a:bodyPr>
            <a:normAutofit/>
          </a:bodyPr>
          <a:lstStyle/>
          <a:p>
            <a:r>
              <a:rPr lang="en-US" dirty="0" smtClean="0"/>
              <a:t>Step 1: Collect items to make book and follow teachers directions</a:t>
            </a:r>
          </a:p>
          <a:p>
            <a:r>
              <a:rPr lang="en-US" dirty="0" smtClean="0"/>
              <a:t>Step 2: Login to Chrome Book, go to </a:t>
            </a:r>
            <a:r>
              <a:rPr lang="en-US" dirty="0" smtClean="0">
                <a:hlinkClick r:id="rId4"/>
              </a:rPr>
              <a:t>www.coachpease.com</a:t>
            </a:r>
            <a:endParaRPr lang="en-US" dirty="0" smtClean="0"/>
          </a:p>
          <a:p>
            <a:r>
              <a:rPr lang="en-US" dirty="0" smtClean="0"/>
              <a:t>Click on “Schoology” link, then click on link to schoology website</a:t>
            </a:r>
          </a:p>
          <a:p>
            <a:r>
              <a:rPr lang="en-US" dirty="0" smtClean="0"/>
              <a:t>Login to Schoology account Login: ID #   / Password: Disd@2016 or</a:t>
            </a:r>
          </a:p>
          <a:p>
            <a:r>
              <a:rPr lang="en-US" dirty="0" smtClean="0"/>
              <a:t>First name initial capitalized Last name first initial lower case dot month date year was born (remember 2 digits for month and date)</a:t>
            </a:r>
          </a:p>
          <a:p>
            <a:r>
              <a:rPr lang="en-US" dirty="0" smtClean="0"/>
              <a:t>Example: Kp.11241975</a:t>
            </a:r>
          </a:p>
          <a:p>
            <a:r>
              <a:rPr lang="en-US" dirty="0" smtClean="0"/>
              <a:t>Click on courses, then click on science</a:t>
            </a:r>
          </a:p>
          <a:p>
            <a:r>
              <a:rPr lang="en-US" dirty="0" smtClean="0"/>
              <a:t>Click on folder for Space </a:t>
            </a:r>
          </a:p>
          <a:p>
            <a:r>
              <a:rPr lang="en-US" dirty="0" smtClean="0"/>
              <a:t>Use information gathered from folder to complete flip book</a:t>
            </a:r>
            <a:endParaRPr lang="en-US" dirty="0"/>
          </a:p>
        </p:txBody>
      </p:sp>
    </p:spTree>
    <p:extLst>
      <p:ext uri="{BB962C8B-B14F-4D97-AF65-F5344CB8AC3E}">
        <p14:creationId xmlns:p14="http://schemas.microsoft.com/office/powerpoint/2010/main" val="5774814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rightnessContrast bright="20000" contrast="40000"/>
                    </a14:imgEffect>
                  </a14:imgLayer>
                </a14:imgProps>
              </a:ext>
            </a:extLst>
          </a:blip>
          <a:stretch>
            <a:fillRect/>
          </a:stretch>
        </p:blipFill>
        <p:spPr>
          <a:xfrm>
            <a:off x="0" y="-36330"/>
            <a:ext cx="12192000" cy="6894329"/>
          </a:xfrm>
          <a:prstGeom prst="rect">
            <a:avLst/>
          </a:prstGeom>
        </p:spPr>
      </p:pic>
      <p:sp>
        <p:nvSpPr>
          <p:cNvPr id="5" name="Rounded Rectangle 4"/>
          <p:cNvSpPr/>
          <p:nvPr/>
        </p:nvSpPr>
        <p:spPr>
          <a:xfrm>
            <a:off x="274320" y="195943"/>
            <a:ext cx="11639005" cy="6439988"/>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836022" y="277994"/>
            <a:ext cx="10515600" cy="1325563"/>
          </a:xfrm>
        </p:spPr>
        <p:txBody>
          <a:bodyPr/>
          <a:lstStyle/>
          <a:p>
            <a:pPr algn="ctr"/>
            <a:r>
              <a:rPr lang="en-US" u="sng" dirty="0" smtClean="0">
                <a:latin typeface="CHUCK" panose="00000504000000000004" pitchFamily="50" charset="0"/>
              </a:rPr>
              <a:t>6</a:t>
            </a:r>
            <a:r>
              <a:rPr lang="en-US" u="sng" baseline="30000" dirty="0" smtClean="0">
                <a:latin typeface="CHUCK" panose="00000504000000000004" pitchFamily="50" charset="0"/>
              </a:rPr>
              <a:t>th</a:t>
            </a:r>
            <a:r>
              <a:rPr lang="en-US" u="sng" dirty="0" smtClean="0">
                <a:latin typeface="CHUCK" panose="00000504000000000004" pitchFamily="50" charset="0"/>
              </a:rPr>
              <a:t> Grade PDN</a:t>
            </a:r>
            <a:endParaRPr lang="en-US" u="sng" dirty="0">
              <a:latin typeface="CHUCK" panose="00000504000000000004" pitchFamily="50" charset="0"/>
            </a:endParaRPr>
          </a:p>
        </p:txBody>
      </p:sp>
      <p:sp>
        <p:nvSpPr>
          <p:cNvPr id="3" name="Content Placeholder 2"/>
          <p:cNvSpPr>
            <a:spLocks noGrp="1"/>
          </p:cNvSpPr>
          <p:nvPr>
            <p:ph idx="1"/>
          </p:nvPr>
        </p:nvSpPr>
        <p:spPr>
          <a:xfrm>
            <a:off x="838200" y="1225685"/>
            <a:ext cx="10515600" cy="4951278"/>
          </a:xfrm>
        </p:spPr>
        <p:txBody>
          <a:bodyPr>
            <a:normAutofit/>
          </a:bodyPr>
          <a:lstStyle/>
          <a:p>
            <a:pPr algn="ctr"/>
            <a:r>
              <a:rPr lang="en-US" sz="5400" dirty="0" smtClean="0">
                <a:solidFill>
                  <a:srgbClr val="FF0000"/>
                </a:solidFill>
              </a:rPr>
              <a:t>Collect PDN Only </a:t>
            </a:r>
          </a:p>
          <a:p>
            <a:r>
              <a:rPr lang="en-US" sz="5400" dirty="0" smtClean="0"/>
              <a:t>Sit at assigned table and follow directions for card sort on PDN handout</a:t>
            </a:r>
            <a:endParaRPr lang="en-US" sz="5400" dirty="0" smtClean="0"/>
          </a:p>
          <a:p>
            <a:r>
              <a:rPr lang="en-US" sz="5400" dirty="0" smtClean="0"/>
              <a:t>Make sure your name and class period at the top of the paper.</a:t>
            </a:r>
            <a:endParaRPr lang="en-US" sz="5400" dirty="0"/>
          </a:p>
        </p:txBody>
      </p:sp>
    </p:spTree>
    <p:extLst>
      <p:ext uri="{BB962C8B-B14F-4D97-AF65-F5344CB8AC3E}">
        <p14:creationId xmlns:p14="http://schemas.microsoft.com/office/powerpoint/2010/main" val="23490422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rightnessContrast bright="20000" contrast="40000"/>
                    </a14:imgEffect>
                  </a14:imgLayer>
                </a14:imgProps>
              </a:ext>
            </a:extLst>
          </a:blip>
          <a:stretch>
            <a:fillRect/>
          </a:stretch>
        </p:blipFill>
        <p:spPr>
          <a:xfrm>
            <a:off x="0" y="-36330"/>
            <a:ext cx="12192000" cy="6894329"/>
          </a:xfrm>
          <a:prstGeom prst="rect">
            <a:avLst/>
          </a:prstGeom>
        </p:spPr>
      </p:pic>
      <p:sp>
        <p:nvSpPr>
          <p:cNvPr id="5" name="Rounded Rectangle 4"/>
          <p:cNvSpPr/>
          <p:nvPr/>
        </p:nvSpPr>
        <p:spPr>
          <a:xfrm>
            <a:off x="276497" y="190840"/>
            <a:ext cx="11639005" cy="6439988"/>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867591" y="190840"/>
            <a:ext cx="10515600" cy="1325563"/>
          </a:xfrm>
        </p:spPr>
        <p:txBody>
          <a:bodyPr/>
          <a:lstStyle/>
          <a:p>
            <a:pPr algn="ctr"/>
            <a:r>
              <a:rPr lang="en-US" u="sng" dirty="0" smtClean="0">
                <a:latin typeface="CHUCK" panose="00000504000000000004" pitchFamily="50" charset="0"/>
              </a:rPr>
              <a:t>7</a:t>
            </a:r>
            <a:r>
              <a:rPr lang="en-US" u="sng" baseline="30000" dirty="0" smtClean="0">
                <a:latin typeface="CHUCK" panose="00000504000000000004" pitchFamily="50" charset="0"/>
              </a:rPr>
              <a:t>th</a:t>
            </a:r>
            <a:r>
              <a:rPr lang="en-US" u="sng" dirty="0" smtClean="0">
                <a:latin typeface="CHUCK" panose="00000504000000000004" pitchFamily="50" charset="0"/>
              </a:rPr>
              <a:t> Grade TEK</a:t>
            </a:r>
            <a:endParaRPr lang="en-US" u="sng" dirty="0">
              <a:latin typeface="CHUCK" panose="00000504000000000004" pitchFamily="50" charset="0"/>
            </a:endParaRPr>
          </a:p>
        </p:txBody>
      </p:sp>
      <p:sp>
        <p:nvSpPr>
          <p:cNvPr id="3" name="Content Placeholder 2"/>
          <p:cNvSpPr>
            <a:spLocks noGrp="1"/>
          </p:cNvSpPr>
          <p:nvPr>
            <p:ph idx="1"/>
          </p:nvPr>
        </p:nvSpPr>
        <p:spPr>
          <a:xfrm>
            <a:off x="496389" y="1084217"/>
            <a:ext cx="11129553" cy="5092746"/>
          </a:xfrm>
        </p:spPr>
        <p:txBody>
          <a:bodyPr>
            <a:noAutofit/>
          </a:bodyPr>
          <a:lstStyle/>
          <a:p>
            <a:pPr algn="ctr"/>
            <a:r>
              <a:rPr lang="en-US" sz="4800" dirty="0" smtClean="0">
                <a:latin typeface="Arial Black" panose="020B0A04020102020204" pitchFamily="34" charset="0"/>
              </a:rPr>
              <a:t>7.9A: analyze the characteristics of objects in our solar system that allow life to exist such as the proximity of the sun, presence of water, and composition of the atmosphere.</a:t>
            </a:r>
            <a:endParaRPr lang="en-US" sz="4800" dirty="0">
              <a:latin typeface="Arial Black" panose="020B0A04020102020204" pitchFamily="34" charset="0"/>
            </a:endParaRPr>
          </a:p>
        </p:txBody>
      </p:sp>
    </p:spTree>
    <p:extLst>
      <p:ext uri="{BB962C8B-B14F-4D97-AF65-F5344CB8AC3E}">
        <p14:creationId xmlns:p14="http://schemas.microsoft.com/office/powerpoint/2010/main" val="28252180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rightnessContrast bright="20000" contrast="40000"/>
                    </a14:imgEffect>
                  </a14:imgLayer>
                </a14:imgProps>
              </a:ext>
            </a:extLst>
          </a:blip>
          <a:stretch>
            <a:fillRect/>
          </a:stretch>
        </p:blipFill>
        <p:spPr>
          <a:xfrm>
            <a:off x="0" y="-36330"/>
            <a:ext cx="12192000" cy="6894329"/>
          </a:xfrm>
          <a:prstGeom prst="rect">
            <a:avLst/>
          </a:prstGeom>
        </p:spPr>
      </p:pic>
      <p:sp>
        <p:nvSpPr>
          <p:cNvPr id="5" name="Rounded Rectangle 4"/>
          <p:cNvSpPr/>
          <p:nvPr/>
        </p:nvSpPr>
        <p:spPr>
          <a:xfrm>
            <a:off x="274319" y="190840"/>
            <a:ext cx="11639005" cy="6439988"/>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0" y="212362"/>
            <a:ext cx="12196355" cy="1325563"/>
          </a:xfrm>
        </p:spPr>
        <p:txBody>
          <a:bodyPr>
            <a:normAutofit/>
          </a:bodyPr>
          <a:lstStyle/>
          <a:p>
            <a:pPr algn="ctr"/>
            <a:r>
              <a:rPr lang="en-US" sz="3400" u="sng" dirty="0" smtClean="0">
                <a:latin typeface="CHUCK" panose="00000504000000000004" pitchFamily="50" charset="0"/>
              </a:rPr>
              <a:t>7</a:t>
            </a:r>
            <a:r>
              <a:rPr lang="en-US" sz="3400" u="sng" baseline="30000" dirty="0" smtClean="0">
                <a:latin typeface="CHUCK" panose="00000504000000000004" pitchFamily="50" charset="0"/>
              </a:rPr>
              <a:t>th</a:t>
            </a:r>
            <a:r>
              <a:rPr lang="en-US" sz="3400" u="sng" dirty="0" smtClean="0">
                <a:latin typeface="CHUCK" panose="00000504000000000004" pitchFamily="50" charset="0"/>
              </a:rPr>
              <a:t> Grade Essential Question</a:t>
            </a:r>
            <a:endParaRPr lang="en-US" sz="3400" u="sng" dirty="0">
              <a:latin typeface="CHUCK" panose="00000504000000000004" pitchFamily="50" charset="0"/>
            </a:endParaRPr>
          </a:p>
        </p:txBody>
      </p:sp>
      <p:sp>
        <p:nvSpPr>
          <p:cNvPr id="3" name="Content Placeholder 2"/>
          <p:cNvSpPr>
            <a:spLocks noGrp="1"/>
          </p:cNvSpPr>
          <p:nvPr>
            <p:ph idx="1"/>
          </p:nvPr>
        </p:nvSpPr>
        <p:spPr>
          <a:xfrm>
            <a:off x="431075" y="1136469"/>
            <a:ext cx="11103428" cy="4883740"/>
          </a:xfrm>
        </p:spPr>
        <p:txBody>
          <a:bodyPr>
            <a:noAutofit/>
          </a:bodyPr>
          <a:lstStyle/>
          <a:p>
            <a:pPr algn="ctr"/>
            <a:r>
              <a:rPr lang="en-US" sz="6000" dirty="0" smtClean="0">
                <a:latin typeface="Arial Black" panose="020B0A04020102020204" pitchFamily="34" charset="0"/>
              </a:rPr>
              <a:t>If you were told you would be going to live on another planet in our solar system what would you need to pack? Explain why.</a:t>
            </a:r>
            <a:endParaRPr lang="en-US" sz="6000" dirty="0">
              <a:latin typeface="Arial Black" panose="020B0A04020102020204" pitchFamily="34" charset="0"/>
            </a:endParaRPr>
          </a:p>
        </p:txBody>
      </p:sp>
    </p:spTree>
    <p:extLst>
      <p:ext uri="{BB962C8B-B14F-4D97-AF65-F5344CB8AC3E}">
        <p14:creationId xmlns:p14="http://schemas.microsoft.com/office/powerpoint/2010/main" val="41651674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rightnessContrast bright="20000" contrast="40000"/>
                    </a14:imgEffect>
                  </a14:imgLayer>
                </a14:imgProps>
              </a:ext>
            </a:extLst>
          </a:blip>
          <a:stretch>
            <a:fillRect/>
          </a:stretch>
        </p:blipFill>
        <p:spPr>
          <a:xfrm>
            <a:off x="0" y="-36330"/>
            <a:ext cx="12192000" cy="6894329"/>
          </a:xfrm>
          <a:prstGeom prst="rect">
            <a:avLst/>
          </a:prstGeom>
        </p:spPr>
      </p:pic>
      <p:sp>
        <p:nvSpPr>
          <p:cNvPr id="5" name="Rounded Rectangle 4"/>
          <p:cNvSpPr/>
          <p:nvPr/>
        </p:nvSpPr>
        <p:spPr>
          <a:xfrm>
            <a:off x="274320" y="195943"/>
            <a:ext cx="11639005" cy="6439988"/>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836022" y="195943"/>
            <a:ext cx="10515600" cy="1325563"/>
          </a:xfrm>
        </p:spPr>
        <p:txBody>
          <a:bodyPr>
            <a:normAutofit/>
          </a:bodyPr>
          <a:lstStyle/>
          <a:p>
            <a:pPr algn="ctr"/>
            <a:r>
              <a:rPr lang="en-US" sz="6000" u="sng" dirty="0" smtClean="0">
                <a:latin typeface="CHUCK" panose="00000504000000000004" pitchFamily="50" charset="0"/>
              </a:rPr>
              <a:t>7</a:t>
            </a:r>
            <a:r>
              <a:rPr lang="en-US" sz="6000" u="sng" baseline="30000" dirty="0" smtClean="0">
                <a:latin typeface="CHUCK" panose="00000504000000000004" pitchFamily="50" charset="0"/>
              </a:rPr>
              <a:t>th</a:t>
            </a:r>
            <a:r>
              <a:rPr lang="en-US" sz="6000" u="sng" dirty="0" smtClean="0">
                <a:latin typeface="CHUCK" panose="00000504000000000004" pitchFamily="50" charset="0"/>
              </a:rPr>
              <a:t> Grade LO</a:t>
            </a:r>
            <a:endParaRPr lang="en-US" sz="6000" u="sng" dirty="0">
              <a:latin typeface="CHUCK" panose="00000504000000000004" pitchFamily="50" charset="0"/>
            </a:endParaRPr>
          </a:p>
        </p:txBody>
      </p:sp>
      <p:sp>
        <p:nvSpPr>
          <p:cNvPr id="3" name="Content Placeholder 2"/>
          <p:cNvSpPr>
            <a:spLocks noGrp="1"/>
          </p:cNvSpPr>
          <p:nvPr>
            <p:ph idx="1"/>
          </p:nvPr>
        </p:nvSpPr>
        <p:spPr>
          <a:xfrm>
            <a:off x="483325" y="1227909"/>
            <a:ext cx="11234057" cy="5408022"/>
          </a:xfrm>
        </p:spPr>
        <p:txBody>
          <a:bodyPr>
            <a:normAutofit lnSpcReduction="10000"/>
          </a:bodyPr>
          <a:lstStyle/>
          <a:p>
            <a:pPr marL="0" indent="0" algn="ctr">
              <a:buNone/>
            </a:pPr>
            <a:r>
              <a:rPr lang="en-US" sz="4000" b="1" dirty="0" smtClean="0">
                <a:ln w="28575">
                  <a:solidFill>
                    <a:schemeClr val="tx1">
                      <a:lumMod val="75000"/>
                      <a:lumOff val="25000"/>
                    </a:schemeClr>
                  </a:solidFill>
                </a:ln>
                <a:solidFill>
                  <a:schemeClr val="accent1">
                    <a:lumMod val="50000"/>
                  </a:schemeClr>
                </a:solidFill>
                <a:latin typeface="Arial Black" panose="020B0A04020102020204" pitchFamily="34" charset="0"/>
              </a:rPr>
              <a:t>LO: </a:t>
            </a:r>
            <a:r>
              <a:rPr lang="en-US" sz="4000" dirty="0" smtClean="0">
                <a:latin typeface="Arial Black" panose="020B0A04020102020204" pitchFamily="34" charset="0"/>
              </a:rPr>
              <a:t>We will compare/contrast characteristics of objects in our solar system that allow life to exist through completion of a flip book/foldable.</a:t>
            </a:r>
          </a:p>
          <a:p>
            <a:pPr lvl="1" algn="ctr"/>
            <a:r>
              <a:rPr lang="en-US" sz="4000" dirty="0" smtClean="0">
                <a:ln w="38100">
                  <a:solidFill>
                    <a:schemeClr val="tx1">
                      <a:lumMod val="75000"/>
                      <a:lumOff val="25000"/>
                    </a:schemeClr>
                  </a:solidFill>
                </a:ln>
                <a:solidFill>
                  <a:schemeClr val="accent1">
                    <a:lumMod val="50000"/>
                  </a:schemeClr>
                </a:solidFill>
                <a:latin typeface="Arial Black" panose="020B0A04020102020204" pitchFamily="34" charset="0"/>
              </a:rPr>
              <a:t>TEK:</a:t>
            </a:r>
            <a:r>
              <a:rPr lang="en-US" sz="4000" dirty="0">
                <a:ln w="38100">
                  <a:solidFill>
                    <a:schemeClr val="tx1">
                      <a:lumMod val="75000"/>
                      <a:lumOff val="25000"/>
                    </a:schemeClr>
                  </a:solidFill>
                </a:ln>
                <a:solidFill>
                  <a:schemeClr val="accent1">
                    <a:lumMod val="50000"/>
                  </a:schemeClr>
                </a:solidFill>
                <a:latin typeface="Arial Black" panose="020B0A04020102020204" pitchFamily="34" charset="0"/>
              </a:rPr>
              <a:t>7.9A: </a:t>
            </a:r>
            <a:r>
              <a:rPr lang="en-US" sz="4000" dirty="0">
                <a:latin typeface="Arial Black" panose="020B0A04020102020204" pitchFamily="34" charset="0"/>
              </a:rPr>
              <a:t>analyze the characteristics of objects in our solar system that allow life to exist such as the proximity of the sun, presence of water, and composition of the atmosphere.</a:t>
            </a:r>
          </a:p>
          <a:p>
            <a:pPr lvl="1" algn="ctr"/>
            <a:endParaRPr lang="en-US" dirty="0"/>
          </a:p>
        </p:txBody>
      </p:sp>
    </p:spTree>
    <p:extLst>
      <p:ext uri="{BB962C8B-B14F-4D97-AF65-F5344CB8AC3E}">
        <p14:creationId xmlns:p14="http://schemas.microsoft.com/office/powerpoint/2010/main" val="8598720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rightnessContrast bright="20000" contrast="40000"/>
                    </a14:imgEffect>
                  </a14:imgLayer>
                </a14:imgProps>
              </a:ext>
            </a:extLst>
          </a:blip>
          <a:stretch>
            <a:fillRect/>
          </a:stretch>
        </p:blipFill>
        <p:spPr>
          <a:xfrm>
            <a:off x="0" y="-36330"/>
            <a:ext cx="12192000" cy="6894329"/>
          </a:xfrm>
          <a:prstGeom prst="rect">
            <a:avLst/>
          </a:prstGeom>
        </p:spPr>
      </p:pic>
      <p:sp>
        <p:nvSpPr>
          <p:cNvPr id="5" name="Rounded Rectangle 4"/>
          <p:cNvSpPr/>
          <p:nvPr/>
        </p:nvSpPr>
        <p:spPr>
          <a:xfrm>
            <a:off x="274320" y="195943"/>
            <a:ext cx="11639005" cy="6439988"/>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838200" y="195943"/>
            <a:ext cx="10515600" cy="1325563"/>
          </a:xfrm>
        </p:spPr>
        <p:txBody>
          <a:bodyPr/>
          <a:lstStyle/>
          <a:p>
            <a:pPr algn="ctr"/>
            <a:r>
              <a:rPr lang="en-US" u="sng" dirty="0" smtClean="0">
                <a:latin typeface="CHUCK" panose="00000504000000000004" pitchFamily="50" charset="0"/>
              </a:rPr>
              <a:t>7</a:t>
            </a:r>
            <a:r>
              <a:rPr lang="en-US" u="sng" baseline="30000" dirty="0" smtClean="0">
                <a:latin typeface="CHUCK" panose="00000504000000000004" pitchFamily="50" charset="0"/>
              </a:rPr>
              <a:t>th</a:t>
            </a:r>
            <a:r>
              <a:rPr lang="en-US" u="sng" dirty="0" smtClean="0">
                <a:latin typeface="CHUCK" panose="00000504000000000004" pitchFamily="50" charset="0"/>
              </a:rPr>
              <a:t> Grade DOL</a:t>
            </a:r>
            <a:endParaRPr lang="en-US" u="sng" dirty="0">
              <a:latin typeface="CHUCK" panose="00000504000000000004" pitchFamily="50" charset="0"/>
            </a:endParaRPr>
          </a:p>
        </p:txBody>
      </p:sp>
      <p:sp>
        <p:nvSpPr>
          <p:cNvPr id="3" name="Content Placeholder 2"/>
          <p:cNvSpPr>
            <a:spLocks noGrp="1"/>
          </p:cNvSpPr>
          <p:nvPr>
            <p:ph idx="1"/>
          </p:nvPr>
        </p:nvSpPr>
        <p:spPr>
          <a:xfrm>
            <a:off x="838200" y="1235165"/>
            <a:ext cx="10515600" cy="4351338"/>
          </a:xfrm>
        </p:spPr>
        <p:txBody>
          <a:bodyPr>
            <a:noAutofit/>
          </a:bodyPr>
          <a:lstStyle/>
          <a:p>
            <a:pPr algn="ctr"/>
            <a:r>
              <a:rPr lang="en-US" sz="5400" dirty="0" smtClean="0">
                <a:ln w="57150">
                  <a:solidFill>
                    <a:schemeClr val="tx1">
                      <a:lumMod val="85000"/>
                      <a:lumOff val="15000"/>
                    </a:schemeClr>
                  </a:solidFill>
                </a:ln>
                <a:solidFill>
                  <a:schemeClr val="accent1">
                    <a:lumMod val="50000"/>
                  </a:schemeClr>
                </a:solidFill>
                <a:latin typeface="Arial Black" panose="020B0A04020102020204" pitchFamily="34" charset="0"/>
              </a:rPr>
              <a:t>DOL: </a:t>
            </a:r>
            <a:r>
              <a:rPr lang="en-US" sz="5400" dirty="0" smtClean="0">
                <a:latin typeface="Arial Black" panose="020B0A04020102020204" pitchFamily="34" charset="0"/>
              </a:rPr>
              <a:t>I will complete </a:t>
            </a:r>
            <a:r>
              <a:rPr lang="en-US" sz="5400" dirty="0" smtClean="0">
                <a:latin typeface="Arial Black" panose="020B0A04020102020204" pitchFamily="34" charset="0"/>
              </a:rPr>
              <a:t>5 amazing facts about space as an exit slip.</a:t>
            </a:r>
            <a:endParaRPr lang="en-US" sz="5400" dirty="0">
              <a:latin typeface="Arial Black" panose="020B0A04020102020204" pitchFamily="34" charset="0"/>
            </a:endParaRPr>
          </a:p>
        </p:txBody>
      </p:sp>
    </p:spTree>
    <p:extLst>
      <p:ext uri="{BB962C8B-B14F-4D97-AF65-F5344CB8AC3E}">
        <p14:creationId xmlns:p14="http://schemas.microsoft.com/office/powerpoint/2010/main" val="10184878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rightnessContrast bright="20000" contrast="40000"/>
                    </a14:imgEffect>
                  </a14:imgLayer>
                </a14:imgProps>
              </a:ext>
            </a:extLst>
          </a:blip>
          <a:stretch>
            <a:fillRect/>
          </a:stretch>
        </p:blipFill>
        <p:spPr>
          <a:xfrm>
            <a:off x="0" y="-36330"/>
            <a:ext cx="12192000" cy="6894329"/>
          </a:xfrm>
          <a:prstGeom prst="rect">
            <a:avLst/>
          </a:prstGeom>
        </p:spPr>
      </p:pic>
      <p:sp>
        <p:nvSpPr>
          <p:cNvPr id="5" name="Rounded Rectangle 4"/>
          <p:cNvSpPr/>
          <p:nvPr/>
        </p:nvSpPr>
        <p:spPr>
          <a:xfrm>
            <a:off x="274320" y="195943"/>
            <a:ext cx="11639005" cy="6439988"/>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838200" y="195943"/>
            <a:ext cx="10515600" cy="1325563"/>
          </a:xfrm>
        </p:spPr>
        <p:txBody>
          <a:bodyPr/>
          <a:lstStyle/>
          <a:p>
            <a:pPr algn="ctr"/>
            <a:r>
              <a:rPr lang="en-US" u="sng" dirty="0" smtClean="0">
                <a:latin typeface="CHUCK" panose="00000504000000000004" pitchFamily="50" charset="0"/>
              </a:rPr>
              <a:t>6</a:t>
            </a:r>
            <a:r>
              <a:rPr lang="en-US" u="sng" baseline="30000" dirty="0" smtClean="0">
                <a:latin typeface="CHUCK" panose="00000504000000000004" pitchFamily="50" charset="0"/>
              </a:rPr>
              <a:t>th</a:t>
            </a:r>
            <a:r>
              <a:rPr lang="en-US" u="sng" dirty="0" smtClean="0">
                <a:latin typeface="CHUCK" panose="00000504000000000004" pitchFamily="50" charset="0"/>
              </a:rPr>
              <a:t> Grade TEK</a:t>
            </a:r>
            <a:endParaRPr lang="en-US" u="sng" dirty="0">
              <a:latin typeface="CHUCK" panose="00000504000000000004" pitchFamily="50" charset="0"/>
            </a:endParaRPr>
          </a:p>
        </p:txBody>
      </p:sp>
      <p:sp>
        <p:nvSpPr>
          <p:cNvPr id="3" name="Content Placeholder 2"/>
          <p:cNvSpPr>
            <a:spLocks noGrp="1"/>
          </p:cNvSpPr>
          <p:nvPr>
            <p:ph idx="1"/>
          </p:nvPr>
        </p:nvSpPr>
        <p:spPr>
          <a:xfrm>
            <a:off x="535577" y="1136469"/>
            <a:ext cx="11103429" cy="5277394"/>
          </a:xfrm>
        </p:spPr>
        <p:txBody>
          <a:bodyPr>
            <a:normAutofit/>
          </a:bodyPr>
          <a:lstStyle/>
          <a:p>
            <a:pPr algn="ctr"/>
            <a:r>
              <a:rPr lang="en-US" sz="4800" dirty="0" smtClean="0">
                <a:ln w="28575">
                  <a:solidFill>
                    <a:schemeClr val="tx1">
                      <a:lumMod val="75000"/>
                      <a:lumOff val="25000"/>
                    </a:schemeClr>
                  </a:solidFill>
                </a:ln>
                <a:solidFill>
                  <a:schemeClr val="accent1">
                    <a:lumMod val="50000"/>
                  </a:schemeClr>
                </a:solidFill>
                <a:latin typeface="Arial Black" panose="020B0A04020102020204" pitchFamily="34" charset="0"/>
              </a:rPr>
              <a:t>6.8B: </a:t>
            </a:r>
            <a:r>
              <a:rPr lang="en-US" sz="4800" dirty="0" smtClean="0">
                <a:latin typeface="Arial Black" panose="020B0A04020102020204" pitchFamily="34" charset="0"/>
              </a:rPr>
              <a:t>identify and describe the changes in position, direction and speed of an object when acted on by unbalanced forces</a:t>
            </a:r>
          </a:p>
          <a:p>
            <a:pPr algn="ctr"/>
            <a:r>
              <a:rPr lang="en-US" sz="4800" dirty="0" smtClean="0">
                <a:ln w="28575">
                  <a:solidFill>
                    <a:schemeClr val="tx1">
                      <a:lumMod val="75000"/>
                      <a:lumOff val="25000"/>
                    </a:schemeClr>
                  </a:solidFill>
                </a:ln>
                <a:solidFill>
                  <a:schemeClr val="accent1">
                    <a:lumMod val="50000"/>
                  </a:schemeClr>
                </a:solidFill>
                <a:latin typeface="Arial Black" panose="020B0A04020102020204" pitchFamily="34" charset="0"/>
              </a:rPr>
              <a:t>6.8C: </a:t>
            </a:r>
            <a:r>
              <a:rPr lang="en-US" sz="4800" dirty="0" smtClean="0">
                <a:latin typeface="Arial Black" panose="020B0A04020102020204" pitchFamily="34" charset="0"/>
              </a:rPr>
              <a:t>calculate average speed using distance and time measurements</a:t>
            </a:r>
          </a:p>
          <a:p>
            <a:pPr algn="ctr"/>
            <a:endParaRPr lang="en-US" dirty="0"/>
          </a:p>
        </p:txBody>
      </p:sp>
    </p:spTree>
    <p:extLst>
      <p:ext uri="{BB962C8B-B14F-4D97-AF65-F5344CB8AC3E}">
        <p14:creationId xmlns:p14="http://schemas.microsoft.com/office/powerpoint/2010/main" val="36668050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rightnessContrast bright="20000" contrast="40000"/>
                    </a14:imgEffect>
                  </a14:imgLayer>
                </a14:imgProps>
              </a:ext>
            </a:extLst>
          </a:blip>
          <a:stretch>
            <a:fillRect/>
          </a:stretch>
        </p:blipFill>
        <p:spPr>
          <a:xfrm>
            <a:off x="0" y="-36330"/>
            <a:ext cx="12192000" cy="6894329"/>
          </a:xfrm>
          <a:prstGeom prst="rect">
            <a:avLst/>
          </a:prstGeom>
        </p:spPr>
      </p:pic>
      <p:sp>
        <p:nvSpPr>
          <p:cNvPr id="5" name="Rounded Rectangle 4"/>
          <p:cNvSpPr/>
          <p:nvPr/>
        </p:nvSpPr>
        <p:spPr>
          <a:xfrm>
            <a:off x="274320" y="195943"/>
            <a:ext cx="11639005" cy="6439988"/>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4356" y="195943"/>
            <a:ext cx="12196355" cy="1325563"/>
          </a:xfrm>
        </p:spPr>
        <p:txBody>
          <a:bodyPr>
            <a:normAutofit/>
          </a:bodyPr>
          <a:lstStyle/>
          <a:p>
            <a:pPr algn="ctr"/>
            <a:r>
              <a:rPr lang="en-US" sz="3400" u="sng" dirty="0" smtClean="0">
                <a:latin typeface="CHUCK" panose="00000504000000000004" pitchFamily="50" charset="0"/>
              </a:rPr>
              <a:t>6</a:t>
            </a:r>
            <a:r>
              <a:rPr lang="en-US" sz="3400" u="sng" baseline="30000" dirty="0" smtClean="0">
                <a:latin typeface="CHUCK" panose="00000504000000000004" pitchFamily="50" charset="0"/>
              </a:rPr>
              <a:t>th</a:t>
            </a:r>
            <a:r>
              <a:rPr lang="en-US" sz="3400" u="sng" dirty="0" smtClean="0">
                <a:latin typeface="CHUCK" panose="00000504000000000004" pitchFamily="50" charset="0"/>
              </a:rPr>
              <a:t> Grade Essential Question</a:t>
            </a:r>
            <a:endParaRPr lang="en-US" sz="3400" u="sng" dirty="0">
              <a:latin typeface="CHUCK" panose="00000504000000000004" pitchFamily="50" charset="0"/>
            </a:endParaRPr>
          </a:p>
        </p:txBody>
      </p:sp>
      <p:sp>
        <p:nvSpPr>
          <p:cNvPr id="3" name="Content Placeholder 2"/>
          <p:cNvSpPr>
            <a:spLocks noGrp="1"/>
          </p:cNvSpPr>
          <p:nvPr>
            <p:ph idx="1"/>
          </p:nvPr>
        </p:nvSpPr>
        <p:spPr>
          <a:xfrm>
            <a:off x="483325" y="1005840"/>
            <a:ext cx="11273245" cy="5408023"/>
          </a:xfrm>
        </p:spPr>
        <p:txBody>
          <a:bodyPr>
            <a:normAutofit/>
          </a:bodyPr>
          <a:lstStyle/>
          <a:p>
            <a:pPr algn="ctr"/>
            <a:r>
              <a:rPr lang="en-US" sz="4400" dirty="0" smtClean="0">
                <a:latin typeface="Arial Black" panose="020B0A04020102020204" pitchFamily="34" charset="0"/>
              </a:rPr>
              <a:t>When you were younger did you ever race your match box/hot wheels car against your friend’s match box/hot wheels car? How could you have determined whose car was moving at a higher average speed? Explain.</a:t>
            </a:r>
            <a:endParaRPr lang="en-US" sz="4400" dirty="0">
              <a:latin typeface="Arial Black" panose="020B0A04020102020204" pitchFamily="34" charset="0"/>
            </a:endParaRPr>
          </a:p>
        </p:txBody>
      </p:sp>
    </p:spTree>
    <p:extLst>
      <p:ext uri="{BB962C8B-B14F-4D97-AF65-F5344CB8AC3E}">
        <p14:creationId xmlns:p14="http://schemas.microsoft.com/office/powerpoint/2010/main" val="153381583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291</TotalTime>
  <Words>1081</Words>
  <Application>Microsoft Office PowerPoint</Application>
  <PresentationFormat>Widescreen</PresentationFormat>
  <Paragraphs>92</Paragraphs>
  <Slides>20</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20</vt:i4>
      </vt:variant>
    </vt:vector>
  </HeadingPairs>
  <TitlesOfParts>
    <vt:vector size="28" baseType="lpstr">
      <vt:lpstr>Adobe Gothic Std B</vt:lpstr>
      <vt:lpstr>Arial</vt:lpstr>
      <vt:lpstr>Arial Black</vt:lpstr>
      <vt:lpstr>Britannic Bold</vt:lpstr>
      <vt:lpstr>Calibri</vt:lpstr>
      <vt:lpstr>Calibri Light</vt:lpstr>
      <vt:lpstr>CHUCK</vt:lpstr>
      <vt:lpstr>Office Theme</vt:lpstr>
      <vt:lpstr>October 26, 2016</vt:lpstr>
      <vt:lpstr>7th Grade PDN Collect PDN only</vt:lpstr>
      <vt:lpstr>6th Grade PDN</vt:lpstr>
      <vt:lpstr>7th Grade TEK</vt:lpstr>
      <vt:lpstr>7th Grade Essential Question</vt:lpstr>
      <vt:lpstr>7th Grade LO</vt:lpstr>
      <vt:lpstr>7th Grade DOL</vt:lpstr>
      <vt:lpstr>6th Grade TEK</vt:lpstr>
      <vt:lpstr>6th Grade Essential Question</vt:lpstr>
      <vt:lpstr>6th Grade LO</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6th Grade 4th Period  Book Work</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October 24, 2016</dc:title>
  <dc:creator>Katherine Pease</dc:creator>
  <cp:lastModifiedBy>Pease, Katherine J</cp:lastModifiedBy>
  <cp:revision>22</cp:revision>
  <cp:lastPrinted>2016-10-26T12:46:19Z</cp:lastPrinted>
  <dcterms:created xsi:type="dcterms:W3CDTF">2016-10-23T14:31:40Z</dcterms:created>
  <dcterms:modified xsi:type="dcterms:W3CDTF">2016-10-26T13:55:04Z</dcterms:modified>
</cp:coreProperties>
</file>