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9596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75" d="100"/>
          <a:sy n="75" d="100"/>
        </p:scale>
        <p:origin x="974" y="36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5AE3393-0711-4FAA-9190-EA436CEF84A8}" type="datetimeFigureOut">
              <a:rPr lang="en-US" smtClean="0"/>
              <a:t>10/24/2016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25212AD-FD68-4A66-933F-836083ECDFBA}" type="slidenum">
              <a:rPr lang="en-US" smtClean="0"/>
              <a:t>‹#›</a:t>
            </a:fld>
            <a:endParaRPr lang="en-US" dirty="0"/>
          </a:p>
        </p:txBody>
      </p:sp>
    </p:spTree>
    <p:extLst>
      <p:ext uri="{BB962C8B-B14F-4D97-AF65-F5344CB8AC3E}">
        <p14:creationId xmlns:p14="http://schemas.microsoft.com/office/powerpoint/2010/main" val="4037535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AE3393-0711-4FAA-9190-EA436CEF84A8}" type="datetimeFigureOut">
              <a:rPr lang="en-US" smtClean="0"/>
              <a:t>10/24/2016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25212AD-FD68-4A66-933F-836083ECDFBA}" type="slidenum">
              <a:rPr lang="en-US" smtClean="0"/>
              <a:t>‹#›</a:t>
            </a:fld>
            <a:endParaRPr lang="en-US" dirty="0"/>
          </a:p>
        </p:txBody>
      </p:sp>
    </p:spTree>
    <p:extLst>
      <p:ext uri="{BB962C8B-B14F-4D97-AF65-F5344CB8AC3E}">
        <p14:creationId xmlns:p14="http://schemas.microsoft.com/office/powerpoint/2010/main" val="15257732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AE3393-0711-4FAA-9190-EA436CEF84A8}" type="datetimeFigureOut">
              <a:rPr lang="en-US" smtClean="0"/>
              <a:t>10/24/2016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25212AD-FD68-4A66-933F-836083ECDFBA}" type="slidenum">
              <a:rPr lang="en-US" smtClean="0"/>
              <a:t>‹#›</a:t>
            </a:fld>
            <a:endParaRPr lang="en-US" dirty="0"/>
          </a:p>
        </p:txBody>
      </p:sp>
    </p:spTree>
    <p:extLst>
      <p:ext uri="{BB962C8B-B14F-4D97-AF65-F5344CB8AC3E}">
        <p14:creationId xmlns:p14="http://schemas.microsoft.com/office/powerpoint/2010/main" val="1640463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AE3393-0711-4FAA-9190-EA436CEF84A8}" type="datetimeFigureOut">
              <a:rPr lang="en-US" smtClean="0"/>
              <a:t>10/24/2016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25212AD-FD68-4A66-933F-836083ECDFBA}" type="slidenum">
              <a:rPr lang="en-US" smtClean="0"/>
              <a:t>‹#›</a:t>
            </a:fld>
            <a:endParaRPr lang="en-US" dirty="0"/>
          </a:p>
        </p:txBody>
      </p:sp>
    </p:spTree>
    <p:extLst>
      <p:ext uri="{BB962C8B-B14F-4D97-AF65-F5344CB8AC3E}">
        <p14:creationId xmlns:p14="http://schemas.microsoft.com/office/powerpoint/2010/main" val="1848383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5AE3393-0711-4FAA-9190-EA436CEF84A8}" type="datetimeFigureOut">
              <a:rPr lang="en-US" smtClean="0"/>
              <a:t>10/24/2016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25212AD-FD68-4A66-933F-836083ECDFBA}" type="slidenum">
              <a:rPr lang="en-US" smtClean="0"/>
              <a:t>‹#›</a:t>
            </a:fld>
            <a:endParaRPr lang="en-US" dirty="0"/>
          </a:p>
        </p:txBody>
      </p:sp>
    </p:spTree>
    <p:extLst>
      <p:ext uri="{BB962C8B-B14F-4D97-AF65-F5344CB8AC3E}">
        <p14:creationId xmlns:p14="http://schemas.microsoft.com/office/powerpoint/2010/main" val="3833752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5AE3393-0711-4FAA-9190-EA436CEF84A8}" type="datetimeFigureOut">
              <a:rPr lang="en-US" smtClean="0"/>
              <a:t>10/24/2016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25212AD-FD68-4A66-933F-836083ECDFBA}" type="slidenum">
              <a:rPr lang="en-US" smtClean="0"/>
              <a:t>‹#›</a:t>
            </a:fld>
            <a:endParaRPr lang="en-US" dirty="0"/>
          </a:p>
        </p:txBody>
      </p:sp>
    </p:spTree>
    <p:extLst>
      <p:ext uri="{BB962C8B-B14F-4D97-AF65-F5344CB8AC3E}">
        <p14:creationId xmlns:p14="http://schemas.microsoft.com/office/powerpoint/2010/main" val="3183309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5AE3393-0711-4FAA-9190-EA436CEF84A8}" type="datetimeFigureOut">
              <a:rPr lang="en-US" smtClean="0"/>
              <a:t>10/24/2016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25212AD-FD68-4A66-933F-836083ECDFBA}" type="slidenum">
              <a:rPr lang="en-US" smtClean="0"/>
              <a:t>‹#›</a:t>
            </a:fld>
            <a:endParaRPr lang="en-US" dirty="0"/>
          </a:p>
        </p:txBody>
      </p:sp>
    </p:spTree>
    <p:extLst>
      <p:ext uri="{BB962C8B-B14F-4D97-AF65-F5344CB8AC3E}">
        <p14:creationId xmlns:p14="http://schemas.microsoft.com/office/powerpoint/2010/main" val="42700880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5AE3393-0711-4FAA-9190-EA436CEF84A8}" type="datetimeFigureOut">
              <a:rPr lang="en-US" smtClean="0"/>
              <a:t>10/24/2016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25212AD-FD68-4A66-933F-836083ECDFBA}" type="slidenum">
              <a:rPr lang="en-US" smtClean="0"/>
              <a:t>‹#›</a:t>
            </a:fld>
            <a:endParaRPr lang="en-US" dirty="0"/>
          </a:p>
        </p:txBody>
      </p:sp>
    </p:spTree>
    <p:extLst>
      <p:ext uri="{BB962C8B-B14F-4D97-AF65-F5344CB8AC3E}">
        <p14:creationId xmlns:p14="http://schemas.microsoft.com/office/powerpoint/2010/main" val="2127405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AE3393-0711-4FAA-9190-EA436CEF84A8}" type="datetimeFigureOut">
              <a:rPr lang="en-US" smtClean="0"/>
              <a:t>10/24/2016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25212AD-FD68-4A66-933F-836083ECDFBA}" type="slidenum">
              <a:rPr lang="en-US" smtClean="0"/>
              <a:t>‹#›</a:t>
            </a:fld>
            <a:endParaRPr lang="en-US" dirty="0"/>
          </a:p>
        </p:txBody>
      </p:sp>
    </p:spTree>
    <p:extLst>
      <p:ext uri="{BB962C8B-B14F-4D97-AF65-F5344CB8AC3E}">
        <p14:creationId xmlns:p14="http://schemas.microsoft.com/office/powerpoint/2010/main" val="1184179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5AE3393-0711-4FAA-9190-EA436CEF84A8}" type="datetimeFigureOut">
              <a:rPr lang="en-US" smtClean="0"/>
              <a:t>10/24/2016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25212AD-FD68-4A66-933F-836083ECDFBA}" type="slidenum">
              <a:rPr lang="en-US" smtClean="0"/>
              <a:t>‹#›</a:t>
            </a:fld>
            <a:endParaRPr lang="en-US" dirty="0"/>
          </a:p>
        </p:txBody>
      </p:sp>
    </p:spTree>
    <p:extLst>
      <p:ext uri="{BB962C8B-B14F-4D97-AF65-F5344CB8AC3E}">
        <p14:creationId xmlns:p14="http://schemas.microsoft.com/office/powerpoint/2010/main" val="1861434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5AE3393-0711-4FAA-9190-EA436CEF84A8}" type="datetimeFigureOut">
              <a:rPr lang="en-US" smtClean="0"/>
              <a:t>10/24/2016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25212AD-FD68-4A66-933F-836083ECDFBA}" type="slidenum">
              <a:rPr lang="en-US" smtClean="0"/>
              <a:t>‹#›</a:t>
            </a:fld>
            <a:endParaRPr lang="en-US" dirty="0"/>
          </a:p>
        </p:txBody>
      </p:sp>
    </p:spTree>
    <p:extLst>
      <p:ext uri="{BB962C8B-B14F-4D97-AF65-F5344CB8AC3E}">
        <p14:creationId xmlns:p14="http://schemas.microsoft.com/office/powerpoint/2010/main" val="2352196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AE3393-0711-4FAA-9190-EA436CEF84A8}" type="datetimeFigureOut">
              <a:rPr lang="en-US" smtClean="0"/>
              <a:t>10/24/2016</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5212AD-FD68-4A66-933F-836083ECDFBA}" type="slidenum">
              <a:rPr lang="en-US" smtClean="0"/>
              <a:t>‹#›</a:t>
            </a:fld>
            <a:endParaRPr lang="en-US" dirty="0"/>
          </a:p>
        </p:txBody>
      </p:sp>
    </p:spTree>
    <p:extLst>
      <p:ext uri="{BB962C8B-B14F-4D97-AF65-F5344CB8AC3E}">
        <p14:creationId xmlns:p14="http://schemas.microsoft.com/office/powerpoint/2010/main" val="16280891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coachpease.com/"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Lst>
          </a:blip>
          <a:stretch>
            <a:fillRect/>
          </a:stretch>
        </p:blipFill>
        <p:spPr>
          <a:xfrm>
            <a:off x="0" y="-36330"/>
            <a:ext cx="12192000" cy="6894329"/>
          </a:xfrm>
          <a:prstGeom prst="rect">
            <a:avLst/>
          </a:prstGeom>
        </p:spPr>
      </p:pic>
      <p:sp>
        <p:nvSpPr>
          <p:cNvPr id="5" name="Rounded Rectangle 4"/>
          <p:cNvSpPr/>
          <p:nvPr/>
        </p:nvSpPr>
        <p:spPr>
          <a:xfrm>
            <a:off x="130628" y="35878"/>
            <a:ext cx="11639005" cy="6439988"/>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148048" y="-1157922"/>
            <a:ext cx="12196355" cy="2387600"/>
          </a:xfrm>
        </p:spPr>
        <p:txBody>
          <a:bodyPr>
            <a:normAutofit/>
          </a:bodyPr>
          <a:lstStyle/>
          <a:p>
            <a:r>
              <a:rPr lang="en-US" sz="5400" u="sng" dirty="0" smtClean="0">
                <a:latin typeface="CHUCK" panose="00000504000000000004" pitchFamily="50" charset="0"/>
              </a:rPr>
              <a:t>October </a:t>
            </a:r>
            <a:r>
              <a:rPr lang="en-US" sz="5400" u="sng" dirty="0" smtClean="0">
                <a:latin typeface="CHUCK" panose="00000504000000000004" pitchFamily="50" charset="0"/>
              </a:rPr>
              <a:t>25, </a:t>
            </a:r>
            <a:r>
              <a:rPr lang="en-US" sz="5400" u="sng" dirty="0" smtClean="0">
                <a:latin typeface="CHUCK" panose="00000504000000000004" pitchFamily="50" charset="0"/>
              </a:rPr>
              <a:t>2016</a:t>
            </a:r>
            <a:endParaRPr lang="en-US" sz="5400" u="sng" dirty="0">
              <a:latin typeface="CHUCK" panose="00000504000000000004" pitchFamily="50" charset="0"/>
            </a:endParaRPr>
          </a:p>
        </p:txBody>
      </p:sp>
      <p:sp>
        <p:nvSpPr>
          <p:cNvPr id="3" name="Subtitle 2"/>
          <p:cNvSpPr>
            <a:spLocks noGrp="1"/>
          </p:cNvSpPr>
          <p:nvPr>
            <p:ph type="subTitle" idx="1"/>
          </p:nvPr>
        </p:nvSpPr>
        <p:spPr>
          <a:xfrm>
            <a:off x="796833" y="1301886"/>
            <a:ext cx="10711543" cy="5007474"/>
          </a:xfrm>
        </p:spPr>
        <p:txBody>
          <a:bodyPr>
            <a:noAutofit/>
          </a:bodyPr>
          <a:lstStyle/>
          <a:p>
            <a:pPr marL="457200" indent="-457200" algn="l">
              <a:buAutoNum type="arabicPeriod"/>
            </a:pPr>
            <a:r>
              <a:rPr lang="en-US" sz="4800" dirty="0" smtClean="0">
                <a:latin typeface="Arial Black" panose="020B0A04020102020204" pitchFamily="34" charset="0"/>
              </a:rPr>
              <a:t>Sharpen Pencil</a:t>
            </a:r>
          </a:p>
          <a:p>
            <a:pPr marL="457200" indent="-457200" algn="l">
              <a:buAutoNum type="arabicPeriod"/>
            </a:pPr>
            <a:r>
              <a:rPr lang="en-US" sz="4800" dirty="0" smtClean="0">
                <a:latin typeface="Arial Black" panose="020B0A04020102020204" pitchFamily="34" charset="0"/>
              </a:rPr>
              <a:t>Collect Textbook, Please Do Now</a:t>
            </a:r>
          </a:p>
          <a:p>
            <a:pPr marL="457200" indent="-457200" algn="l">
              <a:buAutoNum type="arabicPeriod"/>
            </a:pPr>
            <a:r>
              <a:rPr lang="en-US" sz="4800" dirty="0" smtClean="0">
                <a:latin typeface="Arial Black" panose="020B0A04020102020204" pitchFamily="34" charset="0"/>
              </a:rPr>
              <a:t>Sit in assigned seat silently</a:t>
            </a:r>
          </a:p>
          <a:p>
            <a:pPr marL="457200" indent="-457200" algn="l">
              <a:buAutoNum type="arabicPeriod"/>
            </a:pPr>
            <a:r>
              <a:rPr lang="en-US" sz="4800" dirty="0" smtClean="0">
                <a:latin typeface="Arial Black" panose="020B0A04020102020204" pitchFamily="34" charset="0"/>
              </a:rPr>
              <a:t>Open textbook and use it to begin PDN</a:t>
            </a:r>
            <a:endParaRPr lang="en-US" sz="4800" dirty="0">
              <a:latin typeface="Arial Black" panose="020B0A04020102020204" pitchFamily="34" charset="0"/>
            </a:endParaRPr>
          </a:p>
        </p:txBody>
      </p:sp>
    </p:spTree>
    <p:extLst>
      <p:ext uri="{BB962C8B-B14F-4D97-AF65-F5344CB8AC3E}">
        <p14:creationId xmlns:p14="http://schemas.microsoft.com/office/powerpoint/2010/main" val="22864598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Lst>
          </a:blip>
          <a:stretch>
            <a:fillRect/>
          </a:stretch>
        </p:blipFill>
        <p:spPr>
          <a:xfrm>
            <a:off x="0" y="-36330"/>
            <a:ext cx="12192000" cy="6894329"/>
          </a:xfrm>
          <a:prstGeom prst="rect">
            <a:avLst/>
          </a:prstGeom>
        </p:spPr>
      </p:pic>
      <p:sp>
        <p:nvSpPr>
          <p:cNvPr id="5" name="Rounded Rectangle 4"/>
          <p:cNvSpPr/>
          <p:nvPr/>
        </p:nvSpPr>
        <p:spPr>
          <a:xfrm>
            <a:off x="274320" y="195943"/>
            <a:ext cx="11639005" cy="6439988"/>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838200" y="195943"/>
            <a:ext cx="10515600" cy="1325563"/>
          </a:xfrm>
        </p:spPr>
        <p:txBody>
          <a:bodyPr/>
          <a:lstStyle/>
          <a:p>
            <a:pPr algn="ctr"/>
            <a:r>
              <a:rPr lang="en-US" u="sng" dirty="0" smtClean="0">
                <a:latin typeface="CHUCK" panose="00000504000000000004" pitchFamily="50" charset="0"/>
              </a:rPr>
              <a:t>6</a:t>
            </a:r>
            <a:r>
              <a:rPr lang="en-US" u="sng" baseline="30000" dirty="0" smtClean="0">
                <a:latin typeface="CHUCK" panose="00000504000000000004" pitchFamily="50" charset="0"/>
              </a:rPr>
              <a:t>th</a:t>
            </a:r>
            <a:r>
              <a:rPr lang="en-US" u="sng" dirty="0" smtClean="0">
                <a:latin typeface="CHUCK" panose="00000504000000000004" pitchFamily="50" charset="0"/>
              </a:rPr>
              <a:t> Grade LO</a:t>
            </a:r>
            <a:endParaRPr lang="en-US" u="sng" dirty="0">
              <a:latin typeface="CHUCK" panose="00000504000000000004" pitchFamily="50" charset="0"/>
            </a:endParaRPr>
          </a:p>
        </p:txBody>
      </p:sp>
      <p:sp>
        <p:nvSpPr>
          <p:cNvPr id="3" name="Content Placeholder 2"/>
          <p:cNvSpPr>
            <a:spLocks noGrp="1"/>
          </p:cNvSpPr>
          <p:nvPr>
            <p:ph idx="1"/>
          </p:nvPr>
        </p:nvSpPr>
        <p:spPr>
          <a:xfrm>
            <a:off x="548639" y="1358537"/>
            <a:ext cx="11103429" cy="5081452"/>
          </a:xfrm>
        </p:spPr>
        <p:txBody>
          <a:bodyPr>
            <a:normAutofit/>
          </a:bodyPr>
          <a:lstStyle/>
          <a:p>
            <a:r>
              <a:rPr lang="en-US" sz="4000" dirty="0" smtClean="0">
                <a:latin typeface="Arial Black" panose="020B0A04020102020204" pitchFamily="34" charset="0"/>
              </a:rPr>
              <a:t>We will determine the average speed of a wind-up toy / toy car through a hands on lab.</a:t>
            </a:r>
          </a:p>
          <a:p>
            <a:pPr marL="914400" lvl="2" indent="0">
              <a:buNone/>
            </a:pPr>
            <a:r>
              <a:rPr lang="en-US" sz="3200" dirty="0" smtClean="0">
                <a:latin typeface="Arial Black" panose="020B0A04020102020204" pitchFamily="34" charset="0"/>
              </a:rPr>
              <a:t>TEKS: 6.8B: identify and describe the changes in position, direction and speed of an object when acted on by unbalanced forces</a:t>
            </a:r>
          </a:p>
          <a:p>
            <a:pPr marL="457200" lvl="1" indent="0">
              <a:buNone/>
            </a:pPr>
            <a:r>
              <a:rPr lang="en-US" sz="3600" dirty="0" smtClean="0">
                <a:latin typeface="Arial Black" panose="020B0A04020102020204" pitchFamily="34" charset="0"/>
              </a:rPr>
              <a:t>	6.8C: calculate average speed using 	distance and time measurements</a:t>
            </a:r>
          </a:p>
          <a:p>
            <a:endParaRPr lang="en-US" dirty="0">
              <a:latin typeface="Arial Black" panose="020B0A04020102020204" pitchFamily="34" charset="0"/>
            </a:endParaRPr>
          </a:p>
        </p:txBody>
      </p:sp>
    </p:spTree>
    <p:extLst>
      <p:ext uri="{BB962C8B-B14F-4D97-AF65-F5344CB8AC3E}">
        <p14:creationId xmlns:p14="http://schemas.microsoft.com/office/powerpoint/2010/main" val="15744421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Lst>
          </a:blip>
          <a:stretch>
            <a:fillRect/>
          </a:stretch>
        </p:blipFill>
        <p:spPr>
          <a:xfrm>
            <a:off x="0" y="-36330"/>
            <a:ext cx="12192000" cy="6894329"/>
          </a:xfrm>
          <a:prstGeom prst="rect">
            <a:avLst/>
          </a:prstGeom>
        </p:spPr>
      </p:pic>
      <p:sp>
        <p:nvSpPr>
          <p:cNvPr id="5" name="Rounded Rectangle 4"/>
          <p:cNvSpPr/>
          <p:nvPr/>
        </p:nvSpPr>
        <p:spPr>
          <a:xfrm>
            <a:off x="274320" y="195943"/>
            <a:ext cx="11639005" cy="6439988"/>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535577" y="1293223"/>
            <a:ext cx="11103429" cy="5251268"/>
          </a:xfrm>
        </p:spPr>
        <p:txBody>
          <a:bodyPr>
            <a:normAutofit/>
          </a:bodyPr>
          <a:lstStyle/>
          <a:p>
            <a:pPr algn="ctr"/>
            <a:r>
              <a:rPr lang="en-US" sz="5400" dirty="0" smtClean="0">
                <a:latin typeface="Arial Black" panose="020B0A04020102020204" pitchFamily="34" charset="0"/>
              </a:rPr>
              <a:t>DOL: We will complete 5 written assessment questions over average speed via the all in clickers.</a:t>
            </a:r>
            <a:endParaRPr lang="en-US" sz="5400" dirty="0">
              <a:latin typeface="Arial Black" panose="020B0A04020102020204" pitchFamily="34" charset="0"/>
            </a:endParaRPr>
          </a:p>
        </p:txBody>
      </p:sp>
      <p:sp>
        <p:nvSpPr>
          <p:cNvPr id="6" name="Title 1"/>
          <p:cNvSpPr txBox="1">
            <a:spLocks/>
          </p:cNvSpPr>
          <p:nvPr/>
        </p:nvSpPr>
        <p:spPr>
          <a:xfrm>
            <a:off x="838200" y="195943"/>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u="sng" dirty="0" smtClean="0">
                <a:latin typeface="CHUCK" panose="00000504000000000004" pitchFamily="50" charset="0"/>
              </a:rPr>
              <a:t>6</a:t>
            </a:r>
            <a:r>
              <a:rPr lang="en-US" u="sng" baseline="30000" dirty="0" smtClean="0">
                <a:latin typeface="CHUCK" panose="00000504000000000004" pitchFamily="50" charset="0"/>
              </a:rPr>
              <a:t>th</a:t>
            </a:r>
            <a:r>
              <a:rPr lang="en-US" u="sng" dirty="0" smtClean="0">
                <a:latin typeface="CHUCK" panose="00000504000000000004" pitchFamily="50" charset="0"/>
              </a:rPr>
              <a:t> Grade DOL</a:t>
            </a:r>
            <a:endParaRPr lang="en-US" u="sng" dirty="0">
              <a:latin typeface="CHUCK" panose="00000504000000000004" pitchFamily="50" charset="0"/>
            </a:endParaRPr>
          </a:p>
        </p:txBody>
      </p:sp>
    </p:spTree>
    <p:extLst>
      <p:ext uri="{BB962C8B-B14F-4D97-AF65-F5344CB8AC3E}">
        <p14:creationId xmlns:p14="http://schemas.microsoft.com/office/powerpoint/2010/main" val="29615356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Lst>
          </a:blip>
          <a:stretch>
            <a:fillRect/>
          </a:stretch>
        </p:blipFill>
        <p:spPr>
          <a:xfrm>
            <a:off x="0" y="-36330"/>
            <a:ext cx="12192000" cy="6894329"/>
          </a:xfrm>
          <a:prstGeom prst="rect">
            <a:avLst/>
          </a:prstGeom>
        </p:spPr>
      </p:pic>
      <p:sp>
        <p:nvSpPr>
          <p:cNvPr id="5" name="Rounded Rectangle 4"/>
          <p:cNvSpPr/>
          <p:nvPr/>
        </p:nvSpPr>
        <p:spPr>
          <a:xfrm>
            <a:off x="274320" y="195943"/>
            <a:ext cx="11639005" cy="6439988"/>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1"/>
          <p:cNvSpPr txBox="1">
            <a:spLocks/>
          </p:cNvSpPr>
          <p:nvPr/>
        </p:nvSpPr>
        <p:spPr>
          <a:xfrm>
            <a:off x="838200" y="195943"/>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u="sng" dirty="0" smtClean="0">
                <a:latin typeface="CHUCK" panose="00000504000000000004" pitchFamily="50" charset="0"/>
              </a:rPr>
              <a:t>7</a:t>
            </a:r>
            <a:r>
              <a:rPr lang="en-US" u="sng" baseline="30000" dirty="0" smtClean="0">
                <a:latin typeface="CHUCK" panose="00000504000000000004" pitchFamily="50" charset="0"/>
              </a:rPr>
              <a:t>th</a:t>
            </a:r>
            <a:r>
              <a:rPr lang="en-US" u="sng" dirty="0" smtClean="0">
                <a:latin typeface="CHUCK" panose="00000504000000000004" pitchFamily="50" charset="0"/>
              </a:rPr>
              <a:t> Grade Flip Book</a:t>
            </a:r>
            <a:endParaRPr lang="en-US" u="sng" dirty="0">
              <a:latin typeface="CHUCK" panose="00000504000000000004" pitchFamily="50" charset="0"/>
            </a:endParaRPr>
          </a:p>
        </p:txBody>
      </p:sp>
      <p:sp>
        <p:nvSpPr>
          <p:cNvPr id="3" name="Content Placeholder 2"/>
          <p:cNvSpPr>
            <a:spLocks noGrp="1"/>
          </p:cNvSpPr>
          <p:nvPr>
            <p:ph idx="1"/>
          </p:nvPr>
        </p:nvSpPr>
        <p:spPr>
          <a:xfrm>
            <a:off x="561703" y="1306286"/>
            <a:ext cx="11142617" cy="5068387"/>
          </a:xfrm>
        </p:spPr>
        <p:txBody>
          <a:bodyPr>
            <a:noAutofit/>
          </a:bodyPr>
          <a:lstStyle/>
          <a:p>
            <a:r>
              <a:rPr lang="en-US" sz="4000" dirty="0" smtClean="0">
                <a:latin typeface="Arial Black" panose="020B0A04020102020204" pitchFamily="34" charset="0"/>
              </a:rPr>
              <a:t>Teacher will pass out supplies and explain/model how to set up booklet</a:t>
            </a:r>
          </a:p>
          <a:p>
            <a:r>
              <a:rPr lang="en-US" sz="4000" dirty="0" smtClean="0">
                <a:latin typeface="Arial Black" panose="020B0A04020102020204" pitchFamily="34" charset="0"/>
              </a:rPr>
              <a:t>Teacher will explain directions for completing booklet</a:t>
            </a:r>
          </a:p>
          <a:p>
            <a:r>
              <a:rPr lang="en-US" sz="4000" dirty="0" smtClean="0">
                <a:latin typeface="Arial Black" panose="020B0A04020102020204" pitchFamily="34" charset="0"/>
              </a:rPr>
              <a:t>Students will follow teacher directions to complete booklet knowing it has a due of Wednesday, October 26, 2016 at the end of class.</a:t>
            </a:r>
            <a:endParaRPr lang="en-US" sz="4000" dirty="0">
              <a:latin typeface="Arial Black" panose="020B0A04020102020204" pitchFamily="34" charset="0"/>
            </a:endParaRPr>
          </a:p>
        </p:txBody>
      </p:sp>
    </p:spTree>
    <p:extLst>
      <p:ext uri="{BB962C8B-B14F-4D97-AF65-F5344CB8AC3E}">
        <p14:creationId xmlns:p14="http://schemas.microsoft.com/office/powerpoint/2010/main" val="5620158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Lst>
          </a:blip>
          <a:stretch>
            <a:fillRect/>
          </a:stretch>
        </p:blipFill>
        <p:spPr>
          <a:xfrm>
            <a:off x="0" y="-36330"/>
            <a:ext cx="12192000" cy="6894329"/>
          </a:xfrm>
          <a:prstGeom prst="rect">
            <a:avLst/>
          </a:prstGeom>
        </p:spPr>
      </p:pic>
      <p:sp>
        <p:nvSpPr>
          <p:cNvPr id="5" name="Rounded Rectangle 4"/>
          <p:cNvSpPr/>
          <p:nvPr/>
        </p:nvSpPr>
        <p:spPr>
          <a:xfrm>
            <a:off x="156754" y="190840"/>
            <a:ext cx="11639005" cy="6439988"/>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1"/>
          <p:cNvSpPr txBox="1">
            <a:spLocks/>
          </p:cNvSpPr>
          <p:nvPr/>
        </p:nvSpPr>
        <p:spPr>
          <a:xfrm>
            <a:off x="838200" y="195943"/>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u="sng" dirty="0" smtClean="0">
                <a:latin typeface="CHUCK" panose="00000504000000000004" pitchFamily="50" charset="0"/>
              </a:rPr>
              <a:t>6</a:t>
            </a:r>
            <a:r>
              <a:rPr lang="en-US" sz="3600" u="sng" baseline="30000" dirty="0" smtClean="0">
                <a:latin typeface="CHUCK" panose="00000504000000000004" pitchFamily="50" charset="0"/>
              </a:rPr>
              <a:t>th</a:t>
            </a:r>
            <a:r>
              <a:rPr lang="en-US" sz="3600" u="sng" dirty="0" smtClean="0">
                <a:latin typeface="CHUCK" panose="00000504000000000004" pitchFamily="50" charset="0"/>
              </a:rPr>
              <a:t> Grade E. Q. Car Race</a:t>
            </a:r>
            <a:endParaRPr lang="en-US" sz="3600" u="sng" dirty="0">
              <a:latin typeface="CHUCK" panose="00000504000000000004" pitchFamily="50" charset="0"/>
            </a:endParaRPr>
          </a:p>
        </p:txBody>
      </p:sp>
      <p:sp>
        <p:nvSpPr>
          <p:cNvPr id="3" name="Content Placeholder 2"/>
          <p:cNvSpPr>
            <a:spLocks noGrp="1"/>
          </p:cNvSpPr>
          <p:nvPr>
            <p:ph idx="1"/>
          </p:nvPr>
        </p:nvSpPr>
        <p:spPr>
          <a:xfrm>
            <a:off x="444137" y="1097280"/>
            <a:ext cx="11038114" cy="5408023"/>
          </a:xfrm>
        </p:spPr>
        <p:txBody>
          <a:bodyPr>
            <a:normAutofit/>
          </a:bodyPr>
          <a:lstStyle/>
          <a:p>
            <a:r>
              <a:rPr lang="en-US" dirty="0" smtClean="0">
                <a:latin typeface="Arial Black" panose="020B0A04020102020204" pitchFamily="34" charset="0"/>
              </a:rPr>
              <a:t>Students will answer essential question in small groups at their table.</a:t>
            </a:r>
          </a:p>
          <a:p>
            <a:r>
              <a:rPr lang="en-US" dirty="0" smtClean="0">
                <a:latin typeface="Arial Black" panose="020B0A04020102020204" pitchFamily="34" charset="0"/>
              </a:rPr>
              <a:t>Students will record inferences on large sheet of paper.</a:t>
            </a:r>
          </a:p>
          <a:p>
            <a:r>
              <a:rPr lang="en-US" dirty="0" smtClean="0">
                <a:latin typeface="Arial Black" panose="020B0A04020102020204" pitchFamily="34" charset="0"/>
              </a:rPr>
              <a:t>Class will regroup and share inferences</a:t>
            </a:r>
          </a:p>
          <a:p>
            <a:r>
              <a:rPr lang="en-US" dirty="0" smtClean="0">
                <a:latin typeface="Arial Black" panose="020B0A04020102020204" pitchFamily="34" charset="0"/>
              </a:rPr>
              <a:t>Teacher will pass out 2 cars per group and explain directions for race.</a:t>
            </a:r>
          </a:p>
          <a:p>
            <a:r>
              <a:rPr lang="en-US" dirty="0" smtClean="0">
                <a:latin typeface="Arial Black" panose="020B0A04020102020204" pitchFamily="34" charset="0"/>
              </a:rPr>
              <a:t>Students will use information collected from class and observation of cars to form a hypothesis to the essential question.</a:t>
            </a:r>
          </a:p>
          <a:p>
            <a:r>
              <a:rPr lang="en-US" dirty="0" smtClean="0">
                <a:latin typeface="Arial Black" panose="020B0A04020102020204" pitchFamily="34" charset="0"/>
              </a:rPr>
              <a:t>Teacher will walk group to group and assist as needed</a:t>
            </a:r>
            <a:endParaRPr lang="en-US" dirty="0">
              <a:latin typeface="Arial Black" panose="020B0A04020102020204" pitchFamily="34" charset="0"/>
            </a:endParaRPr>
          </a:p>
        </p:txBody>
      </p:sp>
    </p:spTree>
    <p:extLst>
      <p:ext uri="{BB962C8B-B14F-4D97-AF65-F5344CB8AC3E}">
        <p14:creationId xmlns:p14="http://schemas.microsoft.com/office/powerpoint/2010/main" val="24903326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Lst>
          </a:blip>
          <a:stretch>
            <a:fillRect/>
          </a:stretch>
        </p:blipFill>
        <p:spPr>
          <a:xfrm>
            <a:off x="0" y="-36330"/>
            <a:ext cx="12192000" cy="6894329"/>
          </a:xfrm>
          <a:prstGeom prst="rect">
            <a:avLst/>
          </a:prstGeom>
        </p:spPr>
      </p:pic>
      <p:sp>
        <p:nvSpPr>
          <p:cNvPr id="5" name="Rounded Rectangle 4"/>
          <p:cNvSpPr/>
          <p:nvPr/>
        </p:nvSpPr>
        <p:spPr>
          <a:xfrm>
            <a:off x="274320" y="195943"/>
            <a:ext cx="11639005" cy="6439988"/>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1"/>
          <p:cNvSpPr txBox="1">
            <a:spLocks/>
          </p:cNvSpPr>
          <p:nvPr/>
        </p:nvSpPr>
        <p:spPr>
          <a:xfrm>
            <a:off x="0" y="348003"/>
            <a:ext cx="121920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u="sng" dirty="0" smtClean="0">
                <a:latin typeface="CHUCK" panose="00000504000000000004" pitchFamily="50" charset="0"/>
              </a:rPr>
              <a:t>6</a:t>
            </a:r>
            <a:r>
              <a:rPr lang="en-US" sz="4000" u="sng" baseline="30000" dirty="0" smtClean="0">
                <a:latin typeface="CHUCK" panose="00000504000000000004" pitchFamily="50" charset="0"/>
              </a:rPr>
              <a:t>th</a:t>
            </a:r>
            <a:r>
              <a:rPr lang="en-US" sz="4000" u="sng" dirty="0" smtClean="0">
                <a:latin typeface="CHUCK" panose="00000504000000000004" pitchFamily="50" charset="0"/>
              </a:rPr>
              <a:t> Grade E. Q. Car Race</a:t>
            </a:r>
            <a:endParaRPr lang="en-US" sz="4000" u="sng" dirty="0">
              <a:latin typeface="CHUCK" panose="00000504000000000004" pitchFamily="50" charset="0"/>
            </a:endParaRPr>
          </a:p>
        </p:txBody>
      </p:sp>
      <p:sp>
        <p:nvSpPr>
          <p:cNvPr id="3" name="Content Placeholder 2"/>
          <p:cNvSpPr>
            <a:spLocks noGrp="1"/>
          </p:cNvSpPr>
          <p:nvPr>
            <p:ph idx="1"/>
          </p:nvPr>
        </p:nvSpPr>
        <p:spPr>
          <a:xfrm>
            <a:off x="535577" y="1332411"/>
            <a:ext cx="11142617" cy="5042262"/>
          </a:xfrm>
        </p:spPr>
        <p:txBody>
          <a:bodyPr>
            <a:normAutofit lnSpcReduction="10000"/>
          </a:bodyPr>
          <a:lstStyle/>
          <a:p>
            <a:r>
              <a:rPr lang="en-US" dirty="0" smtClean="0">
                <a:latin typeface="Arial Black" panose="020B0A04020102020204" pitchFamily="34" charset="0"/>
              </a:rPr>
              <a:t>Step 1: as a group write hypothesis to answer essential question.. Write hypothesis on lab write up (each student writes groups answer on individual sheet)</a:t>
            </a:r>
          </a:p>
          <a:p>
            <a:r>
              <a:rPr lang="en-US" dirty="0" smtClean="0">
                <a:latin typeface="Arial Black" panose="020B0A04020102020204" pitchFamily="34" charset="0"/>
              </a:rPr>
              <a:t>Step 2: TEST your hypothesis</a:t>
            </a:r>
          </a:p>
          <a:p>
            <a:pPr lvl="1"/>
            <a:r>
              <a:rPr lang="en-US" dirty="0" smtClean="0">
                <a:latin typeface="Arial Black" panose="020B0A04020102020204" pitchFamily="34" charset="0"/>
              </a:rPr>
              <a:t>1. with long strip tape form the start line for race on the floor (NOT table)</a:t>
            </a:r>
          </a:p>
          <a:p>
            <a:pPr lvl="1"/>
            <a:r>
              <a:rPr lang="en-US" dirty="0" smtClean="0">
                <a:latin typeface="Arial Black" panose="020B0A04020102020204" pitchFamily="34" charset="0"/>
              </a:rPr>
              <a:t>2. Measure off 1 yard( 3 meter sticks)  straight ahead from start line and place second long strip of tape on floor for finish line.. Record Distance Measured in individual lab write up sheet under “data collected”</a:t>
            </a:r>
          </a:p>
          <a:p>
            <a:pPr lvl="1"/>
            <a:r>
              <a:rPr lang="en-US" dirty="0" smtClean="0">
                <a:latin typeface="Arial Black" panose="020B0A04020102020204" pitchFamily="34" charset="0"/>
              </a:rPr>
              <a:t>3. the person who’s birthday comes last in the calendar year needs stopwatch (second hand on clock / timer on cell phone works) They are to time the race</a:t>
            </a:r>
            <a:endParaRPr lang="en-US" dirty="0">
              <a:latin typeface="Arial Black" panose="020B0A04020102020204" pitchFamily="34" charset="0"/>
            </a:endParaRPr>
          </a:p>
        </p:txBody>
      </p:sp>
    </p:spTree>
    <p:extLst>
      <p:ext uri="{BB962C8B-B14F-4D97-AF65-F5344CB8AC3E}">
        <p14:creationId xmlns:p14="http://schemas.microsoft.com/office/powerpoint/2010/main" val="16881027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Lst>
          </a:blip>
          <a:stretch>
            <a:fillRect/>
          </a:stretch>
        </p:blipFill>
        <p:spPr>
          <a:xfrm>
            <a:off x="0" y="-36330"/>
            <a:ext cx="12192000" cy="6894329"/>
          </a:xfrm>
          <a:prstGeom prst="rect">
            <a:avLst/>
          </a:prstGeom>
        </p:spPr>
      </p:pic>
      <p:sp>
        <p:nvSpPr>
          <p:cNvPr id="5" name="Rounded Rectangle 4"/>
          <p:cNvSpPr/>
          <p:nvPr/>
        </p:nvSpPr>
        <p:spPr>
          <a:xfrm>
            <a:off x="274320" y="195943"/>
            <a:ext cx="11639005" cy="6439988"/>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1"/>
          <p:cNvSpPr txBox="1">
            <a:spLocks/>
          </p:cNvSpPr>
          <p:nvPr/>
        </p:nvSpPr>
        <p:spPr>
          <a:xfrm>
            <a:off x="0" y="195943"/>
            <a:ext cx="121920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200" u="sng" dirty="0" smtClean="0">
                <a:latin typeface="CHUCK" panose="00000504000000000004" pitchFamily="50" charset="0"/>
              </a:rPr>
              <a:t>6</a:t>
            </a:r>
            <a:r>
              <a:rPr lang="en-US" sz="3200" u="sng" baseline="30000" dirty="0" smtClean="0">
                <a:latin typeface="CHUCK" panose="00000504000000000004" pitchFamily="50" charset="0"/>
              </a:rPr>
              <a:t>th</a:t>
            </a:r>
            <a:r>
              <a:rPr lang="en-US" sz="3200" u="sng" dirty="0" smtClean="0">
                <a:latin typeface="CHUCK" panose="00000504000000000004" pitchFamily="50" charset="0"/>
              </a:rPr>
              <a:t> Grade E.Q. Car Race Cont.</a:t>
            </a:r>
            <a:endParaRPr lang="en-US" sz="3200" u="sng" dirty="0">
              <a:latin typeface="CHUCK" panose="00000504000000000004" pitchFamily="50" charset="0"/>
            </a:endParaRPr>
          </a:p>
        </p:txBody>
      </p:sp>
      <p:sp>
        <p:nvSpPr>
          <p:cNvPr id="3" name="Content Placeholder 2"/>
          <p:cNvSpPr>
            <a:spLocks noGrp="1"/>
          </p:cNvSpPr>
          <p:nvPr>
            <p:ph idx="1"/>
          </p:nvPr>
        </p:nvSpPr>
        <p:spPr>
          <a:xfrm>
            <a:off x="470263" y="1045028"/>
            <a:ext cx="11129554" cy="5812971"/>
          </a:xfrm>
        </p:spPr>
        <p:txBody>
          <a:bodyPr>
            <a:normAutofit/>
          </a:bodyPr>
          <a:lstStyle/>
          <a:p>
            <a:r>
              <a:rPr lang="en-US" dirty="0" smtClean="0"/>
              <a:t>Step 2 Cont.:</a:t>
            </a:r>
          </a:p>
          <a:p>
            <a:pPr lvl="1"/>
            <a:r>
              <a:rPr lang="en-US" dirty="0" smtClean="0"/>
              <a:t>4. The person whose birthday comes first in the calendar year will record data collected in groups chart </a:t>
            </a:r>
          </a:p>
          <a:p>
            <a:pPr lvl="1"/>
            <a:r>
              <a:rPr lang="en-US" dirty="0" smtClean="0"/>
              <a:t>5. The other 2 people in group put cars on the starting line</a:t>
            </a:r>
          </a:p>
          <a:p>
            <a:pPr lvl="1"/>
            <a:r>
              <a:rPr lang="en-US" dirty="0" smtClean="0"/>
              <a:t>6. The time keeper gets the timer ready and then says go as they start the time</a:t>
            </a:r>
          </a:p>
          <a:p>
            <a:pPr lvl="1"/>
            <a:r>
              <a:rPr lang="en-US" dirty="0" smtClean="0"/>
              <a:t>7. When timer says go the car racers give a good “push” amount of force forward to the cars </a:t>
            </a:r>
            <a:r>
              <a:rPr lang="en-US" i="1" dirty="0" smtClean="0"/>
              <a:t>(if finish line to far and the cross can not reach it, re-measure out 2 meters, put long strip tape to mark and completes steps 5-8 again; DON’T forget to record new measurement in lab data)</a:t>
            </a:r>
          </a:p>
          <a:p>
            <a:pPr lvl="1"/>
            <a:r>
              <a:rPr lang="en-US" dirty="0" smtClean="0"/>
              <a:t>8. Timer says out time when each car crosses the finish line and the data collector records times on group record data </a:t>
            </a:r>
          </a:p>
          <a:p>
            <a:pPr lvl="1"/>
            <a:r>
              <a:rPr lang="en-US" dirty="0" smtClean="0"/>
              <a:t>Complete Steps 5-8 four times total (rotate jobs each time so that time keeper and data collector are not car racers and car racers now are time keeper and data collector)</a:t>
            </a:r>
            <a:endParaRPr lang="en-US" dirty="0"/>
          </a:p>
        </p:txBody>
      </p:sp>
    </p:spTree>
    <p:extLst>
      <p:ext uri="{BB962C8B-B14F-4D97-AF65-F5344CB8AC3E}">
        <p14:creationId xmlns:p14="http://schemas.microsoft.com/office/powerpoint/2010/main" val="11446532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Lst>
          </a:blip>
          <a:stretch>
            <a:fillRect/>
          </a:stretch>
        </p:blipFill>
        <p:spPr>
          <a:xfrm>
            <a:off x="0" y="-36330"/>
            <a:ext cx="12192000" cy="6894329"/>
          </a:xfrm>
          <a:prstGeom prst="rect">
            <a:avLst/>
          </a:prstGeom>
        </p:spPr>
      </p:pic>
      <p:sp>
        <p:nvSpPr>
          <p:cNvPr id="5" name="Rounded Rectangle 4"/>
          <p:cNvSpPr/>
          <p:nvPr/>
        </p:nvSpPr>
        <p:spPr>
          <a:xfrm>
            <a:off x="274320" y="195943"/>
            <a:ext cx="11639005" cy="6439988"/>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1"/>
          <p:cNvSpPr txBox="1">
            <a:spLocks/>
          </p:cNvSpPr>
          <p:nvPr/>
        </p:nvSpPr>
        <p:spPr>
          <a:xfrm>
            <a:off x="0" y="195943"/>
            <a:ext cx="121920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200" u="sng" dirty="0" smtClean="0">
                <a:latin typeface="CHUCK" panose="00000504000000000004" pitchFamily="50" charset="0"/>
              </a:rPr>
              <a:t>6</a:t>
            </a:r>
            <a:r>
              <a:rPr lang="en-US" sz="3200" u="sng" baseline="30000" dirty="0" smtClean="0">
                <a:latin typeface="CHUCK" panose="00000504000000000004" pitchFamily="50" charset="0"/>
              </a:rPr>
              <a:t>th</a:t>
            </a:r>
            <a:r>
              <a:rPr lang="en-US" sz="3200" u="sng" dirty="0" smtClean="0">
                <a:latin typeface="CHUCK" panose="00000504000000000004" pitchFamily="50" charset="0"/>
              </a:rPr>
              <a:t> Grade E. Q. Car Race</a:t>
            </a:r>
            <a:endParaRPr lang="en-US" sz="3200" u="sng" dirty="0">
              <a:latin typeface="CHUCK" panose="00000504000000000004" pitchFamily="50" charset="0"/>
            </a:endParaRPr>
          </a:p>
        </p:txBody>
      </p:sp>
      <p:sp>
        <p:nvSpPr>
          <p:cNvPr id="3" name="Content Placeholder 2"/>
          <p:cNvSpPr>
            <a:spLocks noGrp="1"/>
          </p:cNvSpPr>
          <p:nvPr>
            <p:ph idx="1"/>
          </p:nvPr>
        </p:nvSpPr>
        <p:spPr>
          <a:xfrm>
            <a:off x="496389" y="1211670"/>
            <a:ext cx="11129554" cy="5656533"/>
          </a:xfrm>
        </p:spPr>
        <p:txBody>
          <a:bodyPr>
            <a:normAutofit/>
          </a:bodyPr>
          <a:lstStyle/>
          <a:p>
            <a:r>
              <a:rPr lang="en-US" sz="2600" dirty="0" smtClean="0">
                <a:latin typeface="Arial Black" panose="020B0A04020102020204" pitchFamily="34" charset="0"/>
              </a:rPr>
              <a:t>Step 3: all group members transfer Groups Data Collected Chart to individual Lab Reports</a:t>
            </a:r>
          </a:p>
          <a:p>
            <a:r>
              <a:rPr lang="en-US" sz="2600" dirty="0" smtClean="0">
                <a:latin typeface="Arial Black" panose="020B0A04020102020204" pitchFamily="34" charset="0"/>
              </a:rPr>
              <a:t>Step 4: each group member then uses the data collected to determine each cars speed on each of the 4 runs</a:t>
            </a:r>
          </a:p>
          <a:p>
            <a:pPr lvl="1"/>
            <a:r>
              <a:rPr lang="en-US" sz="2600" dirty="0" smtClean="0">
                <a:latin typeface="Arial Black" panose="020B0A04020102020204" pitchFamily="34" charset="0"/>
              </a:rPr>
              <a:t>Then they will determine the average speed of each car to determine which one is the faster car.</a:t>
            </a:r>
          </a:p>
          <a:p>
            <a:r>
              <a:rPr lang="en-US" sz="2600" dirty="0" smtClean="0">
                <a:latin typeface="Arial Black" panose="020B0A04020102020204" pitchFamily="34" charset="0"/>
              </a:rPr>
              <a:t> Step 5: As a group transfer answers to group data collected charts</a:t>
            </a:r>
          </a:p>
          <a:p>
            <a:r>
              <a:rPr lang="en-US" sz="2600" dirty="0" smtClean="0">
                <a:latin typeface="Arial Black" panose="020B0A04020102020204" pitchFamily="34" charset="0"/>
              </a:rPr>
              <a:t> Step 6: using the data collected write a conclusion to answering your essential question</a:t>
            </a:r>
          </a:p>
          <a:p>
            <a:pPr lvl="1"/>
            <a:r>
              <a:rPr lang="en-US" sz="2600" dirty="0" smtClean="0">
                <a:latin typeface="Arial Black" panose="020B0A04020102020204" pitchFamily="34" charset="0"/>
              </a:rPr>
              <a:t>My hypothesis was correct because…..   / My hypothesis was not correct because……….</a:t>
            </a:r>
          </a:p>
          <a:p>
            <a:pPr lvl="1"/>
            <a:endParaRPr lang="en-US" dirty="0" smtClean="0">
              <a:latin typeface="Arial Black" panose="020B0A04020102020204" pitchFamily="34" charset="0"/>
            </a:endParaRPr>
          </a:p>
          <a:p>
            <a:pPr marL="457200" lvl="1" indent="0">
              <a:buNone/>
            </a:pPr>
            <a:endParaRPr lang="en-US" dirty="0" smtClean="0"/>
          </a:p>
        </p:txBody>
      </p:sp>
    </p:spTree>
    <p:extLst>
      <p:ext uri="{BB962C8B-B14F-4D97-AF65-F5344CB8AC3E}">
        <p14:creationId xmlns:p14="http://schemas.microsoft.com/office/powerpoint/2010/main" val="11890870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Lst>
          </a:blip>
          <a:stretch>
            <a:fillRect/>
          </a:stretch>
        </p:blipFill>
        <p:spPr>
          <a:xfrm>
            <a:off x="0" y="-36330"/>
            <a:ext cx="12192000" cy="6894329"/>
          </a:xfrm>
          <a:prstGeom prst="rect">
            <a:avLst/>
          </a:prstGeom>
        </p:spPr>
      </p:pic>
      <p:sp>
        <p:nvSpPr>
          <p:cNvPr id="5" name="Rounded Rectangle 4"/>
          <p:cNvSpPr/>
          <p:nvPr/>
        </p:nvSpPr>
        <p:spPr>
          <a:xfrm>
            <a:off x="274320" y="195943"/>
            <a:ext cx="11639005" cy="6439988"/>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1"/>
          <p:cNvSpPr txBox="1">
            <a:spLocks/>
          </p:cNvSpPr>
          <p:nvPr/>
        </p:nvSpPr>
        <p:spPr>
          <a:xfrm>
            <a:off x="838200" y="195943"/>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u="sng" dirty="0" smtClean="0">
                <a:latin typeface="CHUCK" panose="00000504000000000004" pitchFamily="50" charset="0"/>
              </a:rPr>
              <a:t>7</a:t>
            </a:r>
            <a:r>
              <a:rPr lang="en-US" u="sng" baseline="30000" dirty="0" smtClean="0">
                <a:latin typeface="CHUCK" panose="00000504000000000004" pitchFamily="50" charset="0"/>
              </a:rPr>
              <a:t>th</a:t>
            </a:r>
            <a:r>
              <a:rPr lang="en-US" u="sng" dirty="0" smtClean="0">
                <a:latin typeface="CHUCK" panose="00000504000000000004" pitchFamily="50" charset="0"/>
              </a:rPr>
              <a:t> Grade Flip Book</a:t>
            </a:r>
            <a:endParaRPr lang="en-US" u="sng" dirty="0">
              <a:latin typeface="CHUCK" panose="00000504000000000004" pitchFamily="50" charset="0"/>
            </a:endParaRPr>
          </a:p>
        </p:txBody>
      </p:sp>
      <p:sp>
        <p:nvSpPr>
          <p:cNvPr id="3" name="Content Placeholder 2"/>
          <p:cNvSpPr>
            <a:spLocks noGrp="1"/>
          </p:cNvSpPr>
          <p:nvPr>
            <p:ph idx="1"/>
          </p:nvPr>
        </p:nvSpPr>
        <p:spPr>
          <a:xfrm>
            <a:off x="483325" y="1149531"/>
            <a:ext cx="11194869" cy="5264332"/>
          </a:xfrm>
        </p:spPr>
        <p:txBody>
          <a:bodyPr>
            <a:normAutofit/>
          </a:bodyPr>
          <a:lstStyle/>
          <a:p>
            <a:r>
              <a:rPr lang="en-US" dirty="0" smtClean="0"/>
              <a:t>Step 1: Collect items to make book and follow teachers directions</a:t>
            </a:r>
          </a:p>
          <a:p>
            <a:r>
              <a:rPr lang="en-US" dirty="0" smtClean="0"/>
              <a:t>Step 2: Login to Chrome Book, go to </a:t>
            </a:r>
            <a:r>
              <a:rPr lang="en-US" dirty="0" smtClean="0">
                <a:hlinkClick r:id="rId4"/>
              </a:rPr>
              <a:t>www.coachpease.com</a:t>
            </a:r>
            <a:endParaRPr lang="en-US" dirty="0" smtClean="0"/>
          </a:p>
          <a:p>
            <a:r>
              <a:rPr lang="en-US" dirty="0" smtClean="0"/>
              <a:t>Click on “Schoology” link, then click on link to schoology website</a:t>
            </a:r>
          </a:p>
          <a:p>
            <a:r>
              <a:rPr lang="en-US" dirty="0" smtClean="0"/>
              <a:t>Login to Schoology account Login: ID #   / Password: Disd@2016 or</a:t>
            </a:r>
          </a:p>
          <a:p>
            <a:r>
              <a:rPr lang="en-US" dirty="0" smtClean="0"/>
              <a:t>First name initial capitalized Last name first initial lower case dot month date year was born (remember 2 digits for month and date)</a:t>
            </a:r>
          </a:p>
          <a:p>
            <a:r>
              <a:rPr lang="en-US" dirty="0" smtClean="0"/>
              <a:t>Example: Kp.11241975</a:t>
            </a:r>
          </a:p>
          <a:p>
            <a:r>
              <a:rPr lang="en-US" dirty="0" smtClean="0"/>
              <a:t>Click on courses, then click on science</a:t>
            </a:r>
          </a:p>
          <a:p>
            <a:r>
              <a:rPr lang="en-US" dirty="0" smtClean="0"/>
              <a:t>Click on folder for Space </a:t>
            </a:r>
          </a:p>
          <a:p>
            <a:r>
              <a:rPr lang="en-US" dirty="0" smtClean="0"/>
              <a:t>Use information gathered from folder to complete flip book</a:t>
            </a:r>
            <a:endParaRPr lang="en-US" dirty="0"/>
          </a:p>
        </p:txBody>
      </p:sp>
    </p:spTree>
    <p:extLst>
      <p:ext uri="{BB962C8B-B14F-4D97-AF65-F5344CB8AC3E}">
        <p14:creationId xmlns:p14="http://schemas.microsoft.com/office/powerpoint/2010/main" val="5774814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46323" y="-223736"/>
            <a:ext cx="6235430" cy="1325563"/>
          </a:xfrm>
        </p:spPr>
        <p:txBody>
          <a:bodyPr>
            <a:normAutofit/>
          </a:bodyPr>
          <a:lstStyle/>
          <a:p>
            <a:pPr algn="r"/>
            <a:r>
              <a:rPr lang="en-US" sz="4800" i="1" u="sng" dirty="0" smtClean="0">
                <a:latin typeface="Algerian" panose="04020705040A02060702" pitchFamily="82" charset="0"/>
              </a:rPr>
              <a:t>Momentous Moment</a:t>
            </a:r>
            <a:endParaRPr lang="en-US" sz="4800" i="1" u="sng" dirty="0">
              <a:latin typeface="Algerian" panose="04020705040A02060702" pitchFamily="82" charset="0"/>
            </a:endParaRPr>
          </a:p>
        </p:txBody>
      </p:sp>
      <p:sp>
        <p:nvSpPr>
          <p:cNvPr id="3" name="Content Placeholder 2"/>
          <p:cNvSpPr>
            <a:spLocks noGrp="1"/>
          </p:cNvSpPr>
          <p:nvPr>
            <p:ph idx="1"/>
          </p:nvPr>
        </p:nvSpPr>
        <p:spPr>
          <a:xfrm>
            <a:off x="87549" y="758758"/>
            <a:ext cx="12104451" cy="6099242"/>
          </a:xfrm>
        </p:spPr>
        <p:txBody>
          <a:bodyPr>
            <a:normAutofit/>
          </a:bodyPr>
          <a:lstStyle/>
          <a:p>
            <a:r>
              <a:rPr lang="en-US" dirty="0" smtClean="0"/>
              <a:t>Activity Name: Color your emotions</a:t>
            </a:r>
          </a:p>
          <a:p>
            <a:r>
              <a:rPr lang="en-US" dirty="0" smtClean="0"/>
              <a:t>Teacher will explain step by step how to do the activity</a:t>
            </a:r>
          </a:p>
          <a:p>
            <a:r>
              <a:rPr lang="en-US" dirty="0" smtClean="0"/>
              <a:t>Once activity is complete, answers the questions below to the best of your ability. (Be Honest!)</a:t>
            </a:r>
          </a:p>
          <a:p>
            <a:r>
              <a:rPr lang="en-US" dirty="0" smtClean="0"/>
              <a:t>1. What was easy about this activity?</a:t>
            </a:r>
          </a:p>
          <a:p>
            <a:endParaRPr lang="en-US" dirty="0"/>
          </a:p>
          <a:p>
            <a:r>
              <a:rPr lang="en-US" dirty="0" smtClean="0"/>
              <a:t>2. What was hard about this activity?</a:t>
            </a:r>
          </a:p>
          <a:p>
            <a:endParaRPr lang="en-US" dirty="0"/>
          </a:p>
          <a:p>
            <a:r>
              <a:rPr lang="en-US" dirty="0" smtClean="0"/>
              <a:t>3. What did you notice about yourself?</a:t>
            </a:r>
          </a:p>
          <a:p>
            <a:endParaRPr lang="en-US" dirty="0"/>
          </a:p>
          <a:p>
            <a:r>
              <a:rPr lang="en-US" dirty="0" smtClean="0"/>
              <a:t>4. How will you share what you learned with a member of your family?</a:t>
            </a:r>
            <a:endParaRPr lang="en-US" dirty="0"/>
          </a:p>
        </p:txBody>
      </p:sp>
      <p:sp>
        <p:nvSpPr>
          <p:cNvPr id="4" name="TextBox 3"/>
          <p:cNvSpPr txBox="1"/>
          <p:nvPr/>
        </p:nvSpPr>
        <p:spPr>
          <a:xfrm>
            <a:off x="0" y="112427"/>
            <a:ext cx="6309359" cy="646331"/>
          </a:xfrm>
          <a:prstGeom prst="rect">
            <a:avLst/>
          </a:prstGeom>
          <a:noFill/>
        </p:spPr>
        <p:txBody>
          <a:bodyPr wrap="square" rtlCol="0">
            <a:spAutoFit/>
          </a:bodyPr>
          <a:lstStyle/>
          <a:p>
            <a:r>
              <a:rPr lang="en-US" dirty="0" smtClean="0"/>
              <a:t>Name: _____________________________________________  </a:t>
            </a:r>
          </a:p>
          <a:p>
            <a:r>
              <a:rPr lang="en-US" dirty="0" smtClean="0"/>
              <a:t>Class Period: ________</a:t>
            </a:r>
            <a:endParaRPr lang="en-US" dirty="0"/>
          </a:p>
        </p:txBody>
      </p:sp>
    </p:spTree>
    <p:extLst>
      <p:ext uri="{BB962C8B-B14F-4D97-AF65-F5344CB8AC3E}">
        <p14:creationId xmlns:p14="http://schemas.microsoft.com/office/powerpoint/2010/main" val="1570373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Lst>
          </a:blip>
          <a:stretch>
            <a:fillRect/>
          </a:stretch>
        </p:blipFill>
        <p:spPr>
          <a:xfrm>
            <a:off x="0" y="-36330"/>
            <a:ext cx="12192000" cy="6894329"/>
          </a:xfrm>
          <a:prstGeom prst="rect">
            <a:avLst/>
          </a:prstGeom>
        </p:spPr>
      </p:pic>
      <p:sp>
        <p:nvSpPr>
          <p:cNvPr id="5" name="Rounded Rectangle 4"/>
          <p:cNvSpPr/>
          <p:nvPr/>
        </p:nvSpPr>
        <p:spPr>
          <a:xfrm>
            <a:off x="274320" y="195943"/>
            <a:ext cx="11639005" cy="6439988"/>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pPr algn="ctr"/>
            <a:r>
              <a:rPr lang="en-US" u="sng" dirty="0" smtClean="0">
                <a:latin typeface="CHUCK" panose="00000504000000000004" pitchFamily="50" charset="0"/>
              </a:rPr>
              <a:t>7</a:t>
            </a:r>
            <a:r>
              <a:rPr lang="en-US" u="sng" baseline="30000" dirty="0" smtClean="0">
                <a:latin typeface="CHUCK" panose="00000504000000000004" pitchFamily="50" charset="0"/>
              </a:rPr>
              <a:t>th</a:t>
            </a:r>
            <a:r>
              <a:rPr lang="en-US" u="sng" dirty="0" smtClean="0">
                <a:latin typeface="CHUCK" panose="00000504000000000004" pitchFamily="50" charset="0"/>
              </a:rPr>
              <a:t> Grade PDN</a:t>
            </a:r>
            <a:endParaRPr lang="en-US" u="sng" dirty="0">
              <a:latin typeface="CHUCK" panose="00000504000000000004" pitchFamily="50" charset="0"/>
            </a:endParaRPr>
          </a:p>
        </p:txBody>
      </p:sp>
      <p:sp>
        <p:nvSpPr>
          <p:cNvPr id="3" name="Content Placeholder 2"/>
          <p:cNvSpPr>
            <a:spLocks noGrp="1"/>
          </p:cNvSpPr>
          <p:nvPr>
            <p:ph idx="1"/>
          </p:nvPr>
        </p:nvSpPr>
        <p:spPr>
          <a:xfrm>
            <a:off x="838200" y="1319842"/>
            <a:ext cx="10515600" cy="4857121"/>
          </a:xfrm>
        </p:spPr>
        <p:txBody>
          <a:bodyPr>
            <a:normAutofit/>
          </a:bodyPr>
          <a:lstStyle/>
          <a:p>
            <a:r>
              <a:rPr lang="en-US" sz="4400" dirty="0" smtClean="0"/>
              <a:t>PDN/DOL: Characteristics of Ecoregions in TX</a:t>
            </a:r>
          </a:p>
          <a:p>
            <a:r>
              <a:rPr lang="en-US" sz="4400" dirty="0" smtClean="0"/>
              <a:t>This is a quiz…. NO TEXTBOOK OR JOURNAL</a:t>
            </a:r>
          </a:p>
          <a:p>
            <a:r>
              <a:rPr lang="en-US" sz="4400" dirty="0" smtClean="0"/>
              <a:t>NO TALKING TO ANYONE / QUIZ</a:t>
            </a:r>
          </a:p>
          <a:p>
            <a:r>
              <a:rPr lang="en-US" sz="4400" dirty="0" smtClean="0"/>
              <a:t>Make sure you have your first and last name at top of paper.</a:t>
            </a:r>
            <a:endParaRPr lang="en-US" sz="4400" dirty="0"/>
          </a:p>
        </p:txBody>
      </p:sp>
    </p:spTree>
    <p:extLst>
      <p:ext uri="{BB962C8B-B14F-4D97-AF65-F5344CB8AC3E}">
        <p14:creationId xmlns:p14="http://schemas.microsoft.com/office/powerpoint/2010/main" val="1878301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Lst>
          </a:blip>
          <a:stretch>
            <a:fillRect/>
          </a:stretch>
        </p:blipFill>
        <p:spPr>
          <a:xfrm>
            <a:off x="0" y="-36330"/>
            <a:ext cx="12192000" cy="6894329"/>
          </a:xfrm>
          <a:prstGeom prst="rect">
            <a:avLst/>
          </a:prstGeom>
        </p:spPr>
      </p:pic>
      <p:sp>
        <p:nvSpPr>
          <p:cNvPr id="5" name="Rounded Rectangle 4"/>
          <p:cNvSpPr/>
          <p:nvPr/>
        </p:nvSpPr>
        <p:spPr>
          <a:xfrm>
            <a:off x="274320" y="195943"/>
            <a:ext cx="11639005" cy="6439988"/>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836022" y="277994"/>
            <a:ext cx="10515600" cy="1325563"/>
          </a:xfrm>
        </p:spPr>
        <p:txBody>
          <a:bodyPr/>
          <a:lstStyle/>
          <a:p>
            <a:pPr algn="ctr"/>
            <a:r>
              <a:rPr lang="en-US" u="sng" dirty="0" smtClean="0">
                <a:latin typeface="CHUCK" panose="00000504000000000004" pitchFamily="50" charset="0"/>
              </a:rPr>
              <a:t>6</a:t>
            </a:r>
            <a:r>
              <a:rPr lang="en-US" u="sng" baseline="30000" dirty="0" smtClean="0">
                <a:latin typeface="CHUCK" panose="00000504000000000004" pitchFamily="50" charset="0"/>
              </a:rPr>
              <a:t>th</a:t>
            </a:r>
            <a:r>
              <a:rPr lang="en-US" u="sng" dirty="0" smtClean="0">
                <a:latin typeface="CHUCK" panose="00000504000000000004" pitchFamily="50" charset="0"/>
              </a:rPr>
              <a:t> Grade PDN</a:t>
            </a:r>
            <a:endParaRPr lang="en-US" u="sng" dirty="0">
              <a:latin typeface="CHUCK" panose="00000504000000000004" pitchFamily="50" charset="0"/>
            </a:endParaRPr>
          </a:p>
        </p:txBody>
      </p:sp>
      <p:sp>
        <p:nvSpPr>
          <p:cNvPr id="3" name="Content Placeholder 2"/>
          <p:cNvSpPr>
            <a:spLocks noGrp="1"/>
          </p:cNvSpPr>
          <p:nvPr>
            <p:ph idx="1"/>
          </p:nvPr>
        </p:nvSpPr>
        <p:spPr>
          <a:xfrm>
            <a:off x="838200" y="1225685"/>
            <a:ext cx="10515600" cy="4951278"/>
          </a:xfrm>
        </p:spPr>
        <p:txBody>
          <a:bodyPr>
            <a:normAutofit fontScale="92500" lnSpcReduction="10000"/>
          </a:bodyPr>
          <a:lstStyle/>
          <a:p>
            <a:r>
              <a:rPr lang="en-US" sz="5400" dirty="0" smtClean="0"/>
              <a:t>Lesson: Energy, Forces, and Motion</a:t>
            </a:r>
          </a:p>
          <a:p>
            <a:r>
              <a:rPr lang="en-US" sz="5400" dirty="0" smtClean="0"/>
              <a:t>This is a quick quiz…no textbook or journal</a:t>
            </a:r>
          </a:p>
          <a:p>
            <a:r>
              <a:rPr lang="en-US" sz="5400" dirty="0" smtClean="0"/>
              <a:t>Please use all 6 strategies for completing each problem.</a:t>
            </a:r>
          </a:p>
          <a:p>
            <a:r>
              <a:rPr lang="en-US" sz="5400" dirty="0" smtClean="0"/>
              <a:t>Make sure your name and class period at the top of the paper.</a:t>
            </a:r>
            <a:endParaRPr lang="en-US" sz="5400" dirty="0"/>
          </a:p>
        </p:txBody>
      </p:sp>
    </p:spTree>
    <p:extLst>
      <p:ext uri="{BB962C8B-B14F-4D97-AF65-F5344CB8AC3E}">
        <p14:creationId xmlns:p14="http://schemas.microsoft.com/office/powerpoint/2010/main" val="2349042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Lst>
          </a:blip>
          <a:stretch>
            <a:fillRect/>
          </a:stretch>
        </p:blipFill>
        <p:spPr>
          <a:xfrm>
            <a:off x="0" y="-36330"/>
            <a:ext cx="12192000" cy="6894329"/>
          </a:xfrm>
          <a:prstGeom prst="rect">
            <a:avLst/>
          </a:prstGeom>
        </p:spPr>
      </p:pic>
      <p:sp>
        <p:nvSpPr>
          <p:cNvPr id="5" name="Rounded Rectangle 4"/>
          <p:cNvSpPr/>
          <p:nvPr/>
        </p:nvSpPr>
        <p:spPr>
          <a:xfrm>
            <a:off x="276497" y="190840"/>
            <a:ext cx="11639005" cy="6439988"/>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867591" y="190840"/>
            <a:ext cx="10515600" cy="1325563"/>
          </a:xfrm>
        </p:spPr>
        <p:txBody>
          <a:bodyPr/>
          <a:lstStyle/>
          <a:p>
            <a:pPr algn="ctr"/>
            <a:r>
              <a:rPr lang="en-US" u="sng" dirty="0" smtClean="0">
                <a:latin typeface="CHUCK" panose="00000504000000000004" pitchFamily="50" charset="0"/>
              </a:rPr>
              <a:t>7</a:t>
            </a:r>
            <a:r>
              <a:rPr lang="en-US" u="sng" baseline="30000" dirty="0" smtClean="0">
                <a:latin typeface="CHUCK" panose="00000504000000000004" pitchFamily="50" charset="0"/>
              </a:rPr>
              <a:t>th</a:t>
            </a:r>
            <a:r>
              <a:rPr lang="en-US" u="sng" dirty="0" smtClean="0">
                <a:latin typeface="CHUCK" panose="00000504000000000004" pitchFamily="50" charset="0"/>
              </a:rPr>
              <a:t> Grade TEK</a:t>
            </a:r>
            <a:endParaRPr lang="en-US" u="sng" dirty="0">
              <a:latin typeface="CHUCK" panose="00000504000000000004" pitchFamily="50" charset="0"/>
            </a:endParaRPr>
          </a:p>
        </p:txBody>
      </p:sp>
      <p:sp>
        <p:nvSpPr>
          <p:cNvPr id="3" name="Content Placeholder 2"/>
          <p:cNvSpPr>
            <a:spLocks noGrp="1"/>
          </p:cNvSpPr>
          <p:nvPr>
            <p:ph idx="1"/>
          </p:nvPr>
        </p:nvSpPr>
        <p:spPr>
          <a:xfrm>
            <a:off x="496389" y="1084217"/>
            <a:ext cx="11129553" cy="5092746"/>
          </a:xfrm>
        </p:spPr>
        <p:txBody>
          <a:bodyPr>
            <a:noAutofit/>
          </a:bodyPr>
          <a:lstStyle/>
          <a:p>
            <a:pPr algn="ctr"/>
            <a:r>
              <a:rPr lang="en-US" sz="4800" dirty="0" smtClean="0">
                <a:latin typeface="Arial Black" panose="020B0A04020102020204" pitchFamily="34" charset="0"/>
              </a:rPr>
              <a:t>7.9A: analyze the characteristics of objects in our solar system that allow life to exist such as the proximity of the sun, presence of water, and composition of the atmosphere.</a:t>
            </a:r>
            <a:endParaRPr lang="en-US" sz="4800" dirty="0">
              <a:latin typeface="Arial Black" panose="020B0A04020102020204" pitchFamily="34" charset="0"/>
            </a:endParaRPr>
          </a:p>
        </p:txBody>
      </p:sp>
    </p:spTree>
    <p:extLst>
      <p:ext uri="{BB962C8B-B14F-4D97-AF65-F5344CB8AC3E}">
        <p14:creationId xmlns:p14="http://schemas.microsoft.com/office/powerpoint/2010/main" val="28252180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Lst>
          </a:blip>
          <a:stretch>
            <a:fillRect/>
          </a:stretch>
        </p:blipFill>
        <p:spPr>
          <a:xfrm>
            <a:off x="0" y="-36330"/>
            <a:ext cx="12192000" cy="6894329"/>
          </a:xfrm>
          <a:prstGeom prst="rect">
            <a:avLst/>
          </a:prstGeom>
        </p:spPr>
      </p:pic>
      <p:sp>
        <p:nvSpPr>
          <p:cNvPr id="5" name="Rounded Rectangle 4"/>
          <p:cNvSpPr/>
          <p:nvPr/>
        </p:nvSpPr>
        <p:spPr>
          <a:xfrm>
            <a:off x="274319" y="190840"/>
            <a:ext cx="11639005" cy="6439988"/>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0" y="212362"/>
            <a:ext cx="12196355" cy="1325563"/>
          </a:xfrm>
        </p:spPr>
        <p:txBody>
          <a:bodyPr>
            <a:normAutofit/>
          </a:bodyPr>
          <a:lstStyle/>
          <a:p>
            <a:pPr algn="ctr"/>
            <a:r>
              <a:rPr lang="en-US" sz="3400" u="sng" dirty="0" smtClean="0">
                <a:latin typeface="CHUCK" panose="00000504000000000004" pitchFamily="50" charset="0"/>
              </a:rPr>
              <a:t>7</a:t>
            </a:r>
            <a:r>
              <a:rPr lang="en-US" sz="3400" u="sng" baseline="30000" dirty="0" smtClean="0">
                <a:latin typeface="CHUCK" panose="00000504000000000004" pitchFamily="50" charset="0"/>
              </a:rPr>
              <a:t>th</a:t>
            </a:r>
            <a:r>
              <a:rPr lang="en-US" sz="3400" u="sng" dirty="0" smtClean="0">
                <a:latin typeface="CHUCK" panose="00000504000000000004" pitchFamily="50" charset="0"/>
              </a:rPr>
              <a:t> Grade Essential Question</a:t>
            </a:r>
            <a:endParaRPr lang="en-US" sz="3400" u="sng" dirty="0">
              <a:latin typeface="CHUCK" panose="00000504000000000004" pitchFamily="50" charset="0"/>
            </a:endParaRPr>
          </a:p>
        </p:txBody>
      </p:sp>
      <p:sp>
        <p:nvSpPr>
          <p:cNvPr id="3" name="Content Placeholder 2"/>
          <p:cNvSpPr>
            <a:spLocks noGrp="1"/>
          </p:cNvSpPr>
          <p:nvPr>
            <p:ph idx="1"/>
          </p:nvPr>
        </p:nvSpPr>
        <p:spPr>
          <a:xfrm>
            <a:off x="431075" y="1136469"/>
            <a:ext cx="11103428" cy="4883740"/>
          </a:xfrm>
        </p:spPr>
        <p:txBody>
          <a:bodyPr>
            <a:noAutofit/>
          </a:bodyPr>
          <a:lstStyle/>
          <a:p>
            <a:pPr algn="ctr"/>
            <a:r>
              <a:rPr lang="en-US" sz="6000" dirty="0" smtClean="0">
                <a:latin typeface="Arial Black" panose="020B0A04020102020204" pitchFamily="34" charset="0"/>
              </a:rPr>
              <a:t>If you were told you would be going to live on another planet in our solar system what would you need to pack? Explain why.</a:t>
            </a:r>
            <a:endParaRPr lang="en-US" sz="6000" dirty="0">
              <a:latin typeface="Arial Black" panose="020B0A04020102020204" pitchFamily="34" charset="0"/>
            </a:endParaRPr>
          </a:p>
        </p:txBody>
      </p:sp>
    </p:spTree>
    <p:extLst>
      <p:ext uri="{BB962C8B-B14F-4D97-AF65-F5344CB8AC3E}">
        <p14:creationId xmlns:p14="http://schemas.microsoft.com/office/powerpoint/2010/main" val="4165167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Lst>
          </a:blip>
          <a:stretch>
            <a:fillRect/>
          </a:stretch>
        </p:blipFill>
        <p:spPr>
          <a:xfrm>
            <a:off x="0" y="-36330"/>
            <a:ext cx="12192000" cy="6894329"/>
          </a:xfrm>
          <a:prstGeom prst="rect">
            <a:avLst/>
          </a:prstGeom>
        </p:spPr>
      </p:pic>
      <p:sp>
        <p:nvSpPr>
          <p:cNvPr id="5" name="Rounded Rectangle 4"/>
          <p:cNvSpPr/>
          <p:nvPr/>
        </p:nvSpPr>
        <p:spPr>
          <a:xfrm>
            <a:off x="274320" y="195943"/>
            <a:ext cx="11639005" cy="6439988"/>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836022" y="195943"/>
            <a:ext cx="10515600" cy="1325563"/>
          </a:xfrm>
        </p:spPr>
        <p:txBody>
          <a:bodyPr>
            <a:normAutofit/>
          </a:bodyPr>
          <a:lstStyle/>
          <a:p>
            <a:pPr algn="ctr"/>
            <a:r>
              <a:rPr lang="en-US" sz="6000" u="sng" dirty="0" smtClean="0">
                <a:latin typeface="CHUCK" panose="00000504000000000004" pitchFamily="50" charset="0"/>
              </a:rPr>
              <a:t>7</a:t>
            </a:r>
            <a:r>
              <a:rPr lang="en-US" sz="6000" u="sng" baseline="30000" dirty="0" smtClean="0">
                <a:latin typeface="CHUCK" panose="00000504000000000004" pitchFamily="50" charset="0"/>
              </a:rPr>
              <a:t>th</a:t>
            </a:r>
            <a:r>
              <a:rPr lang="en-US" sz="6000" u="sng" dirty="0" smtClean="0">
                <a:latin typeface="CHUCK" panose="00000504000000000004" pitchFamily="50" charset="0"/>
              </a:rPr>
              <a:t> Grade LO</a:t>
            </a:r>
            <a:endParaRPr lang="en-US" sz="6000" u="sng" dirty="0">
              <a:latin typeface="CHUCK" panose="00000504000000000004" pitchFamily="50" charset="0"/>
            </a:endParaRPr>
          </a:p>
        </p:txBody>
      </p:sp>
      <p:sp>
        <p:nvSpPr>
          <p:cNvPr id="3" name="Content Placeholder 2"/>
          <p:cNvSpPr>
            <a:spLocks noGrp="1"/>
          </p:cNvSpPr>
          <p:nvPr>
            <p:ph idx="1"/>
          </p:nvPr>
        </p:nvSpPr>
        <p:spPr>
          <a:xfrm>
            <a:off x="483325" y="1227909"/>
            <a:ext cx="11234057" cy="5408022"/>
          </a:xfrm>
        </p:spPr>
        <p:txBody>
          <a:bodyPr>
            <a:normAutofit lnSpcReduction="10000"/>
          </a:bodyPr>
          <a:lstStyle/>
          <a:p>
            <a:pPr marL="0" indent="0" algn="ctr">
              <a:buNone/>
            </a:pPr>
            <a:r>
              <a:rPr lang="en-US" sz="4000" b="1" dirty="0" smtClean="0">
                <a:ln w="28575">
                  <a:solidFill>
                    <a:schemeClr val="tx1">
                      <a:lumMod val="75000"/>
                      <a:lumOff val="25000"/>
                    </a:schemeClr>
                  </a:solidFill>
                </a:ln>
                <a:solidFill>
                  <a:schemeClr val="accent1">
                    <a:lumMod val="50000"/>
                  </a:schemeClr>
                </a:solidFill>
                <a:latin typeface="Arial Black" panose="020B0A04020102020204" pitchFamily="34" charset="0"/>
              </a:rPr>
              <a:t>LO: </a:t>
            </a:r>
            <a:r>
              <a:rPr lang="en-US" sz="4000" dirty="0" smtClean="0">
                <a:latin typeface="Arial Black" panose="020B0A04020102020204" pitchFamily="34" charset="0"/>
              </a:rPr>
              <a:t>We will compare/contrast characteristics of objects in our solar system that allow life to exist through completion of a flip book/foldable.</a:t>
            </a:r>
          </a:p>
          <a:p>
            <a:pPr lvl="1" algn="ctr"/>
            <a:r>
              <a:rPr lang="en-US" sz="4000" dirty="0" smtClean="0">
                <a:ln w="38100">
                  <a:solidFill>
                    <a:schemeClr val="tx1">
                      <a:lumMod val="75000"/>
                      <a:lumOff val="25000"/>
                    </a:schemeClr>
                  </a:solidFill>
                </a:ln>
                <a:solidFill>
                  <a:schemeClr val="accent1">
                    <a:lumMod val="50000"/>
                  </a:schemeClr>
                </a:solidFill>
                <a:latin typeface="Arial Black" panose="020B0A04020102020204" pitchFamily="34" charset="0"/>
              </a:rPr>
              <a:t>TEK:</a:t>
            </a:r>
            <a:r>
              <a:rPr lang="en-US" sz="4000" dirty="0">
                <a:ln w="38100">
                  <a:solidFill>
                    <a:schemeClr val="tx1">
                      <a:lumMod val="75000"/>
                      <a:lumOff val="25000"/>
                    </a:schemeClr>
                  </a:solidFill>
                </a:ln>
                <a:solidFill>
                  <a:schemeClr val="accent1">
                    <a:lumMod val="50000"/>
                  </a:schemeClr>
                </a:solidFill>
                <a:latin typeface="Arial Black" panose="020B0A04020102020204" pitchFamily="34" charset="0"/>
              </a:rPr>
              <a:t>7.9A: </a:t>
            </a:r>
            <a:r>
              <a:rPr lang="en-US" sz="4000" dirty="0">
                <a:latin typeface="Arial Black" panose="020B0A04020102020204" pitchFamily="34" charset="0"/>
              </a:rPr>
              <a:t>analyze the characteristics of objects in our solar system that allow life to exist such as the proximity of the sun, presence of water, and composition of the atmosphere.</a:t>
            </a:r>
          </a:p>
          <a:p>
            <a:pPr lvl="1" algn="ctr"/>
            <a:endParaRPr lang="en-US" dirty="0"/>
          </a:p>
        </p:txBody>
      </p:sp>
    </p:spTree>
    <p:extLst>
      <p:ext uri="{BB962C8B-B14F-4D97-AF65-F5344CB8AC3E}">
        <p14:creationId xmlns:p14="http://schemas.microsoft.com/office/powerpoint/2010/main" val="8598720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Lst>
          </a:blip>
          <a:stretch>
            <a:fillRect/>
          </a:stretch>
        </p:blipFill>
        <p:spPr>
          <a:xfrm>
            <a:off x="0" y="-36330"/>
            <a:ext cx="12192000" cy="6894329"/>
          </a:xfrm>
          <a:prstGeom prst="rect">
            <a:avLst/>
          </a:prstGeom>
        </p:spPr>
      </p:pic>
      <p:sp>
        <p:nvSpPr>
          <p:cNvPr id="5" name="Rounded Rectangle 4"/>
          <p:cNvSpPr/>
          <p:nvPr/>
        </p:nvSpPr>
        <p:spPr>
          <a:xfrm>
            <a:off x="274320" y="195943"/>
            <a:ext cx="11639005" cy="6439988"/>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838200" y="195943"/>
            <a:ext cx="10515600" cy="1325563"/>
          </a:xfrm>
        </p:spPr>
        <p:txBody>
          <a:bodyPr/>
          <a:lstStyle/>
          <a:p>
            <a:pPr algn="ctr"/>
            <a:r>
              <a:rPr lang="en-US" u="sng" dirty="0" smtClean="0">
                <a:latin typeface="CHUCK" panose="00000504000000000004" pitchFamily="50" charset="0"/>
              </a:rPr>
              <a:t>7</a:t>
            </a:r>
            <a:r>
              <a:rPr lang="en-US" u="sng" baseline="30000" dirty="0" smtClean="0">
                <a:latin typeface="CHUCK" panose="00000504000000000004" pitchFamily="50" charset="0"/>
              </a:rPr>
              <a:t>th</a:t>
            </a:r>
            <a:r>
              <a:rPr lang="en-US" u="sng" dirty="0" smtClean="0">
                <a:latin typeface="CHUCK" panose="00000504000000000004" pitchFamily="50" charset="0"/>
              </a:rPr>
              <a:t> Grade DOL</a:t>
            </a:r>
            <a:endParaRPr lang="en-US" u="sng" dirty="0">
              <a:latin typeface="CHUCK" panose="00000504000000000004" pitchFamily="50" charset="0"/>
            </a:endParaRPr>
          </a:p>
        </p:txBody>
      </p:sp>
      <p:sp>
        <p:nvSpPr>
          <p:cNvPr id="3" name="Content Placeholder 2"/>
          <p:cNvSpPr>
            <a:spLocks noGrp="1"/>
          </p:cNvSpPr>
          <p:nvPr>
            <p:ph idx="1"/>
          </p:nvPr>
        </p:nvSpPr>
        <p:spPr>
          <a:xfrm>
            <a:off x="838200" y="1235165"/>
            <a:ext cx="10515600" cy="4351338"/>
          </a:xfrm>
        </p:spPr>
        <p:txBody>
          <a:bodyPr>
            <a:noAutofit/>
          </a:bodyPr>
          <a:lstStyle/>
          <a:p>
            <a:pPr algn="ctr"/>
            <a:r>
              <a:rPr lang="en-US" sz="5400" dirty="0" smtClean="0">
                <a:ln w="57150">
                  <a:solidFill>
                    <a:schemeClr val="tx1">
                      <a:lumMod val="85000"/>
                      <a:lumOff val="15000"/>
                    </a:schemeClr>
                  </a:solidFill>
                </a:ln>
                <a:solidFill>
                  <a:schemeClr val="accent1">
                    <a:lumMod val="50000"/>
                  </a:schemeClr>
                </a:solidFill>
                <a:latin typeface="Arial Black" panose="020B0A04020102020204" pitchFamily="34" charset="0"/>
              </a:rPr>
              <a:t>DOL: </a:t>
            </a:r>
            <a:r>
              <a:rPr lang="en-US" sz="5400" dirty="0" smtClean="0">
                <a:latin typeface="Arial Black" panose="020B0A04020102020204" pitchFamily="34" charset="0"/>
              </a:rPr>
              <a:t>I will complete written assessment questions over characteristics of objects in our solar system via the all in clickers.</a:t>
            </a:r>
            <a:endParaRPr lang="en-US" sz="5400" dirty="0">
              <a:latin typeface="Arial Black" panose="020B0A04020102020204" pitchFamily="34" charset="0"/>
            </a:endParaRPr>
          </a:p>
        </p:txBody>
      </p:sp>
    </p:spTree>
    <p:extLst>
      <p:ext uri="{BB962C8B-B14F-4D97-AF65-F5344CB8AC3E}">
        <p14:creationId xmlns:p14="http://schemas.microsoft.com/office/powerpoint/2010/main" val="10184878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Lst>
          </a:blip>
          <a:stretch>
            <a:fillRect/>
          </a:stretch>
        </p:blipFill>
        <p:spPr>
          <a:xfrm>
            <a:off x="0" y="-36330"/>
            <a:ext cx="12192000" cy="6894329"/>
          </a:xfrm>
          <a:prstGeom prst="rect">
            <a:avLst/>
          </a:prstGeom>
        </p:spPr>
      </p:pic>
      <p:sp>
        <p:nvSpPr>
          <p:cNvPr id="5" name="Rounded Rectangle 4"/>
          <p:cNvSpPr/>
          <p:nvPr/>
        </p:nvSpPr>
        <p:spPr>
          <a:xfrm>
            <a:off x="274320" y="195943"/>
            <a:ext cx="11639005" cy="6439988"/>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838200" y="195943"/>
            <a:ext cx="10515600" cy="1325563"/>
          </a:xfrm>
        </p:spPr>
        <p:txBody>
          <a:bodyPr/>
          <a:lstStyle/>
          <a:p>
            <a:pPr algn="ctr"/>
            <a:r>
              <a:rPr lang="en-US" u="sng" dirty="0" smtClean="0">
                <a:latin typeface="CHUCK" panose="00000504000000000004" pitchFamily="50" charset="0"/>
              </a:rPr>
              <a:t>6</a:t>
            </a:r>
            <a:r>
              <a:rPr lang="en-US" u="sng" baseline="30000" dirty="0" smtClean="0">
                <a:latin typeface="CHUCK" panose="00000504000000000004" pitchFamily="50" charset="0"/>
              </a:rPr>
              <a:t>th</a:t>
            </a:r>
            <a:r>
              <a:rPr lang="en-US" u="sng" dirty="0" smtClean="0">
                <a:latin typeface="CHUCK" panose="00000504000000000004" pitchFamily="50" charset="0"/>
              </a:rPr>
              <a:t> Grade TEK</a:t>
            </a:r>
            <a:endParaRPr lang="en-US" u="sng" dirty="0">
              <a:latin typeface="CHUCK" panose="00000504000000000004" pitchFamily="50" charset="0"/>
            </a:endParaRPr>
          </a:p>
        </p:txBody>
      </p:sp>
      <p:sp>
        <p:nvSpPr>
          <p:cNvPr id="3" name="Content Placeholder 2"/>
          <p:cNvSpPr>
            <a:spLocks noGrp="1"/>
          </p:cNvSpPr>
          <p:nvPr>
            <p:ph idx="1"/>
          </p:nvPr>
        </p:nvSpPr>
        <p:spPr>
          <a:xfrm>
            <a:off x="535577" y="1136469"/>
            <a:ext cx="11103429" cy="5277394"/>
          </a:xfrm>
        </p:spPr>
        <p:txBody>
          <a:bodyPr>
            <a:normAutofit/>
          </a:bodyPr>
          <a:lstStyle/>
          <a:p>
            <a:pPr algn="ctr"/>
            <a:r>
              <a:rPr lang="en-US" sz="4800" dirty="0" smtClean="0">
                <a:ln w="28575">
                  <a:solidFill>
                    <a:schemeClr val="tx1">
                      <a:lumMod val="75000"/>
                      <a:lumOff val="25000"/>
                    </a:schemeClr>
                  </a:solidFill>
                </a:ln>
                <a:solidFill>
                  <a:schemeClr val="accent1">
                    <a:lumMod val="50000"/>
                  </a:schemeClr>
                </a:solidFill>
                <a:latin typeface="Arial Black" panose="020B0A04020102020204" pitchFamily="34" charset="0"/>
              </a:rPr>
              <a:t>6.8B: </a:t>
            </a:r>
            <a:r>
              <a:rPr lang="en-US" sz="4800" dirty="0" smtClean="0">
                <a:latin typeface="Arial Black" panose="020B0A04020102020204" pitchFamily="34" charset="0"/>
              </a:rPr>
              <a:t>identify and describe the changes in position, direction and speed of an object when acted on by unbalanced forces</a:t>
            </a:r>
          </a:p>
          <a:p>
            <a:pPr algn="ctr"/>
            <a:r>
              <a:rPr lang="en-US" sz="4800" dirty="0" smtClean="0">
                <a:ln w="28575">
                  <a:solidFill>
                    <a:schemeClr val="tx1">
                      <a:lumMod val="75000"/>
                      <a:lumOff val="25000"/>
                    </a:schemeClr>
                  </a:solidFill>
                </a:ln>
                <a:solidFill>
                  <a:schemeClr val="accent1">
                    <a:lumMod val="50000"/>
                  </a:schemeClr>
                </a:solidFill>
                <a:latin typeface="Arial Black" panose="020B0A04020102020204" pitchFamily="34" charset="0"/>
              </a:rPr>
              <a:t>6.8C: </a:t>
            </a:r>
            <a:r>
              <a:rPr lang="en-US" sz="4800" dirty="0" smtClean="0">
                <a:latin typeface="Arial Black" panose="020B0A04020102020204" pitchFamily="34" charset="0"/>
              </a:rPr>
              <a:t>calculate average speed using distance and time measurements</a:t>
            </a:r>
          </a:p>
          <a:p>
            <a:pPr algn="ctr"/>
            <a:endParaRPr lang="en-US" dirty="0"/>
          </a:p>
        </p:txBody>
      </p:sp>
    </p:spTree>
    <p:extLst>
      <p:ext uri="{BB962C8B-B14F-4D97-AF65-F5344CB8AC3E}">
        <p14:creationId xmlns:p14="http://schemas.microsoft.com/office/powerpoint/2010/main" val="36668050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Lst>
          </a:blip>
          <a:stretch>
            <a:fillRect/>
          </a:stretch>
        </p:blipFill>
        <p:spPr>
          <a:xfrm>
            <a:off x="0" y="-36330"/>
            <a:ext cx="12192000" cy="6894329"/>
          </a:xfrm>
          <a:prstGeom prst="rect">
            <a:avLst/>
          </a:prstGeom>
        </p:spPr>
      </p:pic>
      <p:sp>
        <p:nvSpPr>
          <p:cNvPr id="5" name="Rounded Rectangle 4"/>
          <p:cNvSpPr/>
          <p:nvPr/>
        </p:nvSpPr>
        <p:spPr>
          <a:xfrm>
            <a:off x="274320" y="195943"/>
            <a:ext cx="11639005" cy="6439988"/>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356" y="195943"/>
            <a:ext cx="12196355" cy="1325563"/>
          </a:xfrm>
        </p:spPr>
        <p:txBody>
          <a:bodyPr>
            <a:normAutofit/>
          </a:bodyPr>
          <a:lstStyle/>
          <a:p>
            <a:pPr algn="ctr"/>
            <a:r>
              <a:rPr lang="en-US" sz="3400" u="sng" dirty="0" smtClean="0">
                <a:latin typeface="CHUCK" panose="00000504000000000004" pitchFamily="50" charset="0"/>
              </a:rPr>
              <a:t>6</a:t>
            </a:r>
            <a:r>
              <a:rPr lang="en-US" sz="3400" u="sng" baseline="30000" dirty="0" smtClean="0">
                <a:latin typeface="CHUCK" panose="00000504000000000004" pitchFamily="50" charset="0"/>
              </a:rPr>
              <a:t>th</a:t>
            </a:r>
            <a:r>
              <a:rPr lang="en-US" sz="3400" u="sng" dirty="0" smtClean="0">
                <a:latin typeface="CHUCK" panose="00000504000000000004" pitchFamily="50" charset="0"/>
              </a:rPr>
              <a:t> Grade Essential Question</a:t>
            </a:r>
            <a:endParaRPr lang="en-US" sz="3400" u="sng" dirty="0">
              <a:latin typeface="CHUCK" panose="00000504000000000004" pitchFamily="50" charset="0"/>
            </a:endParaRPr>
          </a:p>
        </p:txBody>
      </p:sp>
      <p:sp>
        <p:nvSpPr>
          <p:cNvPr id="3" name="Content Placeholder 2"/>
          <p:cNvSpPr>
            <a:spLocks noGrp="1"/>
          </p:cNvSpPr>
          <p:nvPr>
            <p:ph idx="1"/>
          </p:nvPr>
        </p:nvSpPr>
        <p:spPr>
          <a:xfrm>
            <a:off x="483325" y="1005840"/>
            <a:ext cx="11273245" cy="5408023"/>
          </a:xfrm>
        </p:spPr>
        <p:txBody>
          <a:bodyPr>
            <a:normAutofit/>
          </a:bodyPr>
          <a:lstStyle/>
          <a:p>
            <a:pPr algn="ctr"/>
            <a:r>
              <a:rPr lang="en-US" sz="4400" dirty="0" smtClean="0">
                <a:latin typeface="Arial Black" panose="020B0A04020102020204" pitchFamily="34" charset="0"/>
              </a:rPr>
              <a:t>When you were younger did you ever race your match box/hot wheels car against your friend’s match box/hot wheels car? How could you have determined whose car was moving at a higher average speed? Explain.</a:t>
            </a:r>
            <a:endParaRPr lang="en-US" sz="4400" dirty="0">
              <a:latin typeface="Arial Black" panose="020B0A04020102020204" pitchFamily="34" charset="0"/>
            </a:endParaRPr>
          </a:p>
        </p:txBody>
      </p:sp>
    </p:spTree>
    <p:extLst>
      <p:ext uri="{BB962C8B-B14F-4D97-AF65-F5344CB8AC3E}">
        <p14:creationId xmlns:p14="http://schemas.microsoft.com/office/powerpoint/2010/main" val="15338158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TotalTime>
  <Words>1154</Words>
  <Application>Microsoft Office PowerPoint</Application>
  <PresentationFormat>Widescreen</PresentationFormat>
  <Paragraphs>90</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Algerian</vt:lpstr>
      <vt:lpstr>Arial</vt:lpstr>
      <vt:lpstr>Arial Black</vt:lpstr>
      <vt:lpstr>Calibri</vt:lpstr>
      <vt:lpstr>Calibri Light</vt:lpstr>
      <vt:lpstr>CHUCK</vt:lpstr>
      <vt:lpstr>Office Theme</vt:lpstr>
      <vt:lpstr>October 25, 2016</vt:lpstr>
      <vt:lpstr>7th Grade PDN</vt:lpstr>
      <vt:lpstr>6th Grade PDN</vt:lpstr>
      <vt:lpstr>7th Grade TEK</vt:lpstr>
      <vt:lpstr>7th Grade Essential Question</vt:lpstr>
      <vt:lpstr>7th Grade LO</vt:lpstr>
      <vt:lpstr>7th Grade DOL</vt:lpstr>
      <vt:lpstr>6th Grade TEK</vt:lpstr>
      <vt:lpstr>6th Grade Essential Question</vt:lpstr>
      <vt:lpstr>6th Grade LO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Momentous Moment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October 24, 2016</dc:title>
  <dc:creator>Katherine Pease</dc:creator>
  <cp:lastModifiedBy>Pease, Katherine J</cp:lastModifiedBy>
  <cp:revision>14</cp:revision>
  <cp:lastPrinted>2016-10-24T23:02:50Z</cp:lastPrinted>
  <dcterms:created xsi:type="dcterms:W3CDTF">2016-10-23T14:31:40Z</dcterms:created>
  <dcterms:modified xsi:type="dcterms:W3CDTF">2016-10-24T23:03:40Z</dcterms:modified>
</cp:coreProperties>
</file>