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69" r:id="rId3"/>
    <p:sldId id="258" r:id="rId4"/>
    <p:sldId id="259" r:id="rId5"/>
    <p:sldId id="260" r:id="rId6"/>
    <p:sldId id="270" r:id="rId7"/>
    <p:sldId id="261" r:id="rId8"/>
    <p:sldId id="262" r:id="rId9"/>
    <p:sldId id="263" r:id="rId10"/>
    <p:sldId id="267" r:id="rId11"/>
    <p:sldId id="268" r:id="rId12"/>
    <p:sldId id="265" r:id="rId13"/>
    <p:sldId id="271" r:id="rId14"/>
    <p:sldId id="264" r:id="rId15"/>
    <p:sldId id="266" r:id="rId16"/>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6" autoAdjust="0"/>
    <p:restoredTop sz="94660"/>
  </p:normalViewPr>
  <p:slideViewPr>
    <p:cSldViewPr snapToGrid="0">
      <p:cViewPr>
        <p:scale>
          <a:sx n="89" d="100"/>
          <a:sy n="89" d="100"/>
        </p:scale>
        <p:origin x="466"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7251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95733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3026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5637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2213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4663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4150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27302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406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1919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220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5975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835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2989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9465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844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684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61BEF0D-F0BB-DE4B-95CE-6DB70DBA9567}" type="datetimeFigureOut">
              <a:rPr lang="en-US" smtClean="0"/>
              <a:pPr/>
              <a:t>10/14/2016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565789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93BqLewm3bA" TargetMode="External"/><Relationship Id="rId2" Type="http://schemas.openxmlformats.org/officeDocument/2006/relationships/hyperlink" Target="https://www.youtube.com/watch?v=PkSwGA_L-0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3.epa.gov/safewater/kids/wtp/flash/interactive.html" TargetMode="External"/><Relationship Id="rId2" Type="http://schemas.openxmlformats.org/officeDocument/2006/relationships/hyperlink" Target="https://www.youtube.com/watch?v=F1YdaY0DKP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IqV5L66EP2E" TargetMode="External"/><Relationship Id="rId2" Type="http://schemas.openxmlformats.org/officeDocument/2006/relationships/hyperlink" Target="https://www.youtube.com/watch?v=LlM1pIefpB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glencoe.com/sites/common_assets/science/virtual_labs/PS05/PS05.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504" y="-457200"/>
            <a:ext cx="11734890" cy="1436914"/>
          </a:xfrm>
        </p:spPr>
        <p:txBody>
          <a:bodyPr>
            <a:normAutofit/>
          </a:bodyPr>
          <a:lstStyle/>
          <a:p>
            <a:pPr algn="l"/>
            <a:r>
              <a:rPr lang="en-US" b="1" u="sng" dirty="0" smtClean="0">
                <a:latin typeface="Algerian" panose="04020705040A02060702" pitchFamily="82" charset="0"/>
              </a:rPr>
              <a:t>October </a:t>
            </a:r>
            <a:r>
              <a:rPr lang="en-US" b="1" u="sng" dirty="0" smtClean="0">
                <a:latin typeface="Algerian" panose="04020705040A02060702" pitchFamily="82" charset="0"/>
              </a:rPr>
              <a:t>14, </a:t>
            </a:r>
            <a:r>
              <a:rPr lang="en-US" b="1" u="sng" dirty="0" smtClean="0">
                <a:latin typeface="Algerian" panose="04020705040A02060702" pitchFamily="82" charset="0"/>
              </a:rPr>
              <a:t>2016</a:t>
            </a:r>
            <a:endParaRPr lang="en-US" b="1" u="sng" dirty="0">
              <a:latin typeface="Algerian" panose="04020705040A02060702" pitchFamily="82" charset="0"/>
            </a:endParaRPr>
          </a:p>
        </p:txBody>
      </p:sp>
      <p:sp>
        <p:nvSpPr>
          <p:cNvPr id="3" name="Subtitle 2"/>
          <p:cNvSpPr>
            <a:spLocks noGrp="1"/>
          </p:cNvSpPr>
          <p:nvPr>
            <p:ph type="subTitle" idx="1"/>
          </p:nvPr>
        </p:nvSpPr>
        <p:spPr>
          <a:xfrm>
            <a:off x="104504" y="979714"/>
            <a:ext cx="12087496" cy="5786846"/>
          </a:xfrm>
        </p:spPr>
        <p:txBody>
          <a:bodyPr>
            <a:normAutofit/>
          </a:bodyPr>
          <a:lstStyle/>
          <a:p>
            <a:pPr marL="342900" indent="-342900" algn="l">
              <a:buAutoNum type="arabicPeriod"/>
            </a:pPr>
            <a:r>
              <a:rPr lang="en-US" sz="4000" dirty="0" smtClean="0">
                <a:latin typeface="Arial Black" panose="020B0A04020102020204" pitchFamily="34" charset="0"/>
              </a:rPr>
              <a:t>Sharpen Pencil</a:t>
            </a:r>
          </a:p>
          <a:p>
            <a:pPr marL="342900" indent="-342900" algn="l">
              <a:buAutoNum type="arabicPeriod"/>
            </a:pPr>
            <a:r>
              <a:rPr lang="en-US" sz="4000" dirty="0" smtClean="0">
                <a:latin typeface="Arial Black" panose="020B0A04020102020204" pitchFamily="34" charset="0"/>
              </a:rPr>
              <a:t>Collect textbook</a:t>
            </a:r>
            <a:r>
              <a:rPr lang="en-US" sz="4000" dirty="0" smtClean="0">
                <a:latin typeface="Arial Black" panose="020B0A04020102020204" pitchFamily="34" charset="0"/>
              </a:rPr>
              <a:t>, </a:t>
            </a:r>
            <a:r>
              <a:rPr lang="en-US" sz="4000" dirty="0" err="1" smtClean="0">
                <a:latin typeface="Arial Black" panose="020B0A04020102020204" pitchFamily="34" charset="0"/>
              </a:rPr>
              <a:t>pdn</a:t>
            </a:r>
            <a:r>
              <a:rPr lang="en-US" sz="4000" dirty="0" smtClean="0">
                <a:latin typeface="Arial Black" panose="020B0A04020102020204" pitchFamily="34" charset="0"/>
              </a:rPr>
              <a:t>, clicker</a:t>
            </a:r>
          </a:p>
          <a:p>
            <a:pPr marL="342900" indent="-342900" algn="l">
              <a:buAutoNum type="arabicPeriod"/>
            </a:pPr>
            <a:r>
              <a:rPr lang="en-US" sz="4000" dirty="0" smtClean="0">
                <a:latin typeface="Arial Black" panose="020B0A04020102020204" pitchFamily="34" charset="0"/>
              </a:rPr>
              <a:t>Sit in assigned seat</a:t>
            </a:r>
          </a:p>
          <a:p>
            <a:pPr marL="342900" indent="-342900" algn="l">
              <a:buAutoNum type="arabicPeriod"/>
            </a:pPr>
            <a:r>
              <a:rPr lang="en-US" sz="4000" dirty="0" smtClean="0">
                <a:latin typeface="Arial Black" panose="020B0A04020102020204" pitchFamily="34" charset="0"/>
              </a:rPr>
              <a:t>Open </a:t>
            </a:r>
            <a:r>
              <a:rPr lang="en-US" sz="4000" dirty="0" smtClean="0">
                <a:latin typeface="Arial Black" panose="020B0A04020102020204" pitchFamily="34" charset="0"/>
              </a:rPr>
              <a:t>textbook and READ to complete the </a:t>
            </a:r>
            <a:r>
              <a:rPr lang="en-US" sz="4000" dirty="0" err="1" smtClean="0">
                <a:latin typeface="Arial Black" panose="020B0A04020102020204" pitchFamily="34" charset="0"/>
              </a:rPr>
              <a:t>pdn</a:t>
            </a:r>
            <a:r>
              <a:rPr lang="en-US" sz="4000" dirty="0" smtClean="0">
                <a:latin typeface="Arial Black" panose="020B0A04020102020204" pitchFamily="34" charset="0"/>
              </a:rPr>
              <a:t> / Do card sort</a:t>
            </a:r>
            <a:endParaRPr lang="en-US" sz="4000" dirty="0">
              <a:latin typeface="Arial Black" panose="020B0A04020102020204" pitchFamily="34" charset="0"/>
            </a:endParaRPr>
          </a:p>
        </p:txBody>
      </p:sp>
    </p:spTree>
    <p:extLst>
      <p:ext uri="{BB962C8B-B14F-4D97-AF65-F5344CB8AC3E}">
        <p14:creationId xmlns:p14="http://schemas.microsoft.com/office/powerpoint/2010/main" val="3146407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a:xfrm>
            <a:off x="457199" y="3733800"/>
            <a:ext cx="10958963" cy="2392363"/>
          </a:xfrm>
          <a:prstGeom prst="rect">
            <a:avLst/>
          </a:prstGeom>
        </p:spPr>
        <p:txBody>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altLang="en-US" dirty="0"/>
          </a:p>
        </p:txBody>
      </p:sp>
      <p:sp>
        <p:nvSpPr>
          <p:cNvPr id="2" name="Title 1"/>
          <p:cNvSpPr>
            <a:spLocks noGrp="1"/>
          </p:cNvSpPr>
          <p:nvPr>
            <p:ph type="title"/>
          </p:nvPr>
        </p:nvSpPr>
        <p:spPr/>
        <p:txBody>
          <a:bodyPr/>
          <a:lstStyle/>
          <a:p>
            <a:r>
              <a:rPr lang="en-US" dirty="0" smtClean="0"/>
              <a:t>What can you do to keep your water safe?</a:t>
            </a:r>
            <a:endParaRPr lang="en-US" dirty="0"/>
          </a:p>
        </p:txBody>
      </p:sp>
      <p:sp>
        <p:nvSpPr>
          <p:cNvPr id="3" name="Rectangle 2"/>
          <p:cNvSpPr/>
          <p:nvPr/>
        </p:nvSpPr>
        <p:spPr>
          <a:xfrm>
            <a:off x="1349860" y="1891528"/>
            <a:ext cx="9665788" cy="1754326"/>
          </a:xfrm>
          <a:prstGeom prst="rect">
            <a:avLst/>
          </a:prstGeom>
        </p:spPr>
        <p:txBody>
          <a:bodyPr wrap="none">
            <a:spAutoFit/>
          </a:bodyPr>
          <a:lstStyle/>
          <a:p>
            <a:r>
              <a:rPr lang="en-US" sz="3600" dirty="0">
                <a:hlinkClick r:id="rId2"/>
              </a:rPr>
              <a:t>https://</a:t>
            </a:r>
            <a:r>
              <a:rPr lang="en-US" sz="3600" dirty="0" smtClean="0">
                <a:hlinkClick r:id="rId2"/>
              </a:rPr>
              <a:t>www.youtube.com/watch?v=PkSwGA_L-0k</a:t>
            </a:r>
            <a:endParaRPr lang="en-US" sz="3600" dirty="0" smtClean="0"/>
          </a:p>
          <a:p>
            <a:r>
              <a:rPr lang="en-US" sz="3600" dirty="0">
                <a:hlinkClick r:id="rId3"/>
              </a:rPr>
              <a:t>https://</a:t>
            </a:r>
            <a:r>
              <a:rPr lang="en-US" sz="3600" dirty="0" smtClean="0">
                <a:hlinkClick r:id="rId3"/>
              </a:rPr>
              <a:t>www.youtube.com/watch?v=93BqLewm3bA</a:t>
            </a:r>
            <a:endParaRPr lang="en-US" sz="3600" dirty="0" smtClean="0"/>
          </a:p>
          <a:p>
            <a:endParaRPr lang="en-US" sz="3600" dirty="0"/>
          </a:p>
        </p:txBody>
      </p:sp>
    </p:spTree>
    <p:extLst>
      <p:ext uri="{BB962C8B-B14F-4D97-AF65-F5344CB8AC3E}">
        <p14:creationId xmlns:p14="http://schemas.microsoft.com/office/powerpoint/2010/main" val="95555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07255" y="0"/>
            <a:ext cx="10630251" cy="1470025"/>
          </a:xfrm>
          <a:prstGeom prst="rect">
            <a:avLst/>
          </a:prstGeom>
        </p:spPr>
        <p:txBody>
          <a:bodyPr anchor="ct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US" altLang="en-US" sz="4400" smtClean="0"/>
              <a:t>Explain in own words:</a:t>
            </a:r>
            <a:endParaRPr lang="en-US" altLang="en-US" sz="4400"/>
          </a:p>
        </p:txBody>
      </p:sp>
      <p:sp>
        <p:nvSpPr>
          <p:cNvPr id="3" name="Rectangle 3"/>
          <p:cNvSpPr txBox="1">
            <a:spLocks noChangeArrowheads="1"/>
          </p:cNvSpPr>
          <p:nvPr/>
        </p:nvSpPr>
        <p:spPr>
          <a:xfrm>
            <a:off x="195942" y="3962400"/>
            <a:ext cx="12155491" cy="3581400"/>
          </a:xfrm>
          <a:prstGeom prst="rect">
            <a:avLst/>
          </a:prstGeom>
        </p:spPr>
        <p:txBody>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609600" indent="-609600">
              <a:buFontTx/>
              <a:buAutoNum type="arabicPeriod"/>
            </a:pPr>
            <a:r>
              <a:rPr lang="en-US" altLang="en-US" sz="3200" dirty="0" smtClean="0"/>
              <a:t>What an aquifer is..</a:t>
            </a:r>
          </a:p>
          <a:p>
            <a:pPr marL="609600" indent="-609600">
              <a:buFontTx/>
              <a:buAutoNum type="arabicPeriod"/>
            </a:pPr>
            <a:r>
              <a:rPr lang="en-US" altLang="en-US" sz="3200" dirty="0" smtClean="0"/>
              <a:t>Why is it important to us…</a:t>
            </a:r>
          </a:p>
          <a:p>
            <a:pPr marL="609600" indent="-609600">
              <a:buFontTx/>
              <a:buAutoNum type="arabicPeriod"/>
            </a:pPr>
            <a:r>
              <a:rPr lang="en-US" altLang="en-US" sz="3200" dirty="0" smtClean="0"/>
              <a:t>Why it is important to take care of it..</a:t>
            </a:r>
          </a:p>
          <a:p>
            <a:pPr marL="609600" indent="-609600">
              <a:buFontTx/>
              <a:buAutoNum type="arabicPeriod"/>
            </a:pPr>
            <a:r>
              <a:rPr lang="en-US" altLang="en-US" sz="3200" dirty="0" smtClean="0"/>
              <a:t>What can you do to take care of it…</a:t>
            </a:r>
            <a:endParaRPr lang="en-US" altLang="en-US" sz="3200" dirty="0"/>
          </a:p>
        </p:txBody>
      </p:sp>
      <p:pic>
        <p:nvPicPr>
          <p:cNvPr id="4" name="Picture 7" descr="cross_section_lr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44" y="1143000"/>
            <a:ext cx="12506178"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141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91737"/>
            <a:ext cx="10131425" cy="1456267"/>
          </a:xfrm>
        </p:spPr>
        <p:txBody>
          <a:bodyPr/>
          <a:lstStyle/>
          <a:p>
            <a:pPr algn="ctr"/>
            <a:r>
              <a:rPr lang="en-US" u="sng" dirty="0" smtClean="0"/>
              <a:t>7</a:t>
            </a:r>
            <a:r>
              <a:rPr lang="en-US" u="sng" baseline="30000" dirty="0" smtClean="0"/>
              <a:t>th</a:t>
            </a:r>
            <a:r>
              <a:rPr lang="en-US" u="sng" dirty="0" smtClean="0"/>
              <a:t> Grade Video Clip</a:t>
            </a:r>
            <a:endParaRPr lang="en-US" u="sng" dirty="0"/>
          </a:p>
        </p:txBody>
      </p:sp>
      <p:sp>
        <p:nvSpPr>
          <p:cNvPr id="3" name="Content Placeholder 2"/>
          <p:cNvSpPr>
            <a:spLocks noGrp="1"/>
          </p:cNvSpPr>
          <p:nvPr>
            <p:ph sz="quarter" idx="13"/>
          </p:nvPr>
        </p:nvSpPr>
        <p:spPr>
          <a:xfrm>
            <a:off x="-143692" y="436396"/>
            <a:ext cx="12191999" cy="3649133"/>
          </a:xfrm>
        </p:spPr>
        <p:txBody>
          <a:bodyPr/>
          <a:lstStyle/>
          <a:p>
            <a:endParaRPr lang="en-US" dirty="0" smtClean="0"/>
          </a:p>
          <a:p>
            <a:endParaRPr lang="en-US" dirty="0"/>
          </a:p>
        </p:txBody>
      </p:sp>
      <p:sp>
        <p:nvSpPr>
          <p:cNvPr id="4" name="Rectangle 3"/>
          <p:cNvSpPr/>
          <p:nvPr/>
        </p:nvSpPr>
        <p:spPr>
          <a:xfrm>
            <a:off x="147919" y="1116000"/>
            <a:ext cx="11308976" cy="2185214"/>
          </a:xfrm>
          <a:prstGeom prst="rect">
            <a:avLst/>
          </a:prstGeom>
        </p:spPr>
        <p:txBody>
          <a:bodyPr wrap="square">
            <a:spAutoFit/>
          </a:bodyPr>
          <a:lstStyle/>
          <a:p>
            <a:r>
              <a:rPr lang="en-US" sz="3200" dirty="0">
                <a:hlinkClick r:id="rId2"/>
              </a:rPr>
              <a:t>https://www.youtube.com/watch?v=0w7nW7TSKVY</a:t>
            </a:r>
          </a:p>
          <a:p>
            <a:r>
              <a:rPr lang="en-US" sz="3200" dirty="0" smtClean="0">
                <a:hlinkClick r:id="rId2"/>
              </a:rPr>
              <a:t>https</a:t>
            </a:r>
            <a:r>
              <a:rPr lang="en-US" sz="3200" dirty="0">
                <a:hlinkClick r:id="rId2"/>
              </a:rPr>
              <a:t>://</a:t>
            </a:r>
            <a:r>
              <a:rPr lang="en-US" sz="3200" dirty="0" smtClean="0">
                <a:hlinkClick r:id="rId2"/>
              </a:rPr>
              <a:t>www.youtube.com/watch?v=LJ63xGJY4pM </a:t>
            </a:r>
          </a:p>
          <a:p>
            <a:r>
              <a:rPr lang="en-US" sz="3200" dirty="0" smtClean="0">
                <a:hlinkClick r:id="rId2"/>
              </a:rPr>
              <a:t>https</a:t>
            </a:r>
            <a:r>
              <a:rPr lang="en-US" sz="3200" dirty="0">
                <a:hlinkClick r:id="rId2"/>
              </a:rPr>
              <a:t>://</a:t>
            </a:r>
            <a:r>
              <a:rPr lang="en-US" sz="3200" dirty="0" smtClean="0">
                <a:hlinkClick r:id="rId2"/>
              </a:rPr>
              <a:t>www.youtube.com/watch?v=F1YdaY0DKPo</a:t>
            </a:r>
            <a:r>
              <a:rPr lang="en-US" sz="3200" dirty="0" smtClean="0"/>
              <a:t>   </a:t>
            </a:r>
            <a:r>
              <a:rPr lang="en-US" sz="2000" dirty="0" smtClean="0"/>
              <a:t>Trinity River Watershed</a:t>
            </a:r>
          </a:p>
          <a:p>
            <a:r>
              <a:rPr lang="en-US" sz="2000" dirty="0" smtClean="0"/>
              <a:t>Virtual Tour of Water </a:t>
            </a:r>
            <a:r>
              <a:rPr lang="en-US" sz="2000" dirty="0"/>
              <a:t>Treatment Plant  </a:t>
            </a:r>
            <a:r>
              <a:rPr lang="en-US" sz="2000" dirty="0">
                <a:hlinkClick r:id="rId3"/>
              </a:rPr>
              <a:t>https://</a:t>
            </a:r>
            <a:r>
              <a:rPr lang="en-US" sz="2000" dirty="0" smtClean="0">
                <a:hlinkClick r:id="rId3"/>
              </a:rPr>
              <a:t>www3.epa.gov/safewater/kids/wtp/flash/interactive.html</a:t>
            </a:r>
            <a:endParaRPr lang="en-US" sz="2000" dirty="0" smtClean="0"/>
          </a:p>
          <a:p>
            <a:endParaRPr lang="en-US" sz="2000" dirty="0"/>
          </a:p>
        </p:txBody>
      </p:sp>
    </p:spTree>
    <p:extLst>
      <p:ext uri="{BB962C8B-B14F-4D97-AF65-F5344CB8AC3E}">
        <p14:creationId xmlns:p14="http://schemas.microsoft.com/office/powerpoint/2010/main" val="954159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potential and kinetic energy work together?</a:t>
            </a:r>
            <a:endParaRPr lang="en-US" dirty="0"/>
          </a:p>
        </p:txBody>
      </p:sp>
      <p:sp>
        <p:nvSpPr>
          <p:cNvPr id="3" name="Content Placeholder 2"/>
          <p:cNvSpPr>
            <a:spLocks noGrp="1"/>
          </p:cNvSpPr>
          <p:nvPr>
            <p:ph sz="quarter" idx="13"/>
          </p:nvPr>
        </p:nvSpPr>
        <p:spPr/>
        <p:txBody>
          <a:bodyPr/>
          <a:lstStyle/>
          <a:p>
            <a:pPr marL="0" indent="0">
              <a:buNone/>
            </a:pPr>
            <a:endParaRPr lang="en-US" dirty="0" smtClean="0">
              <a:hlinkClick r:id="rId2"/>
            </a:endParaRPr>
          </a:p>
          <a:p>
            <a:r>
              <a:rPr lang="en-US" dirty="0" smtClean="0">
                <a:hlinkClick r:id="rId2"/>
              </a:rPr>
              <a:t>https</a:t>
            </a:r>
            <a:r>
              <a:rPr lang="en-US" dirty="0">
                <a:hlinkClick r:id="rId2"/>
              </a:rPr>
              <a:t>://</a:t>
            </a:r>
            <a:r>
              <a:rPr lang="en-US" dirty="0" smtClean="0">
                <a:hlinkClick r:id="rId2"/>
              </a:rPr>
              <a:t>www.youtube.com/watch?v=vl4g7T5gw1M </a:t>
            </a:r>
            <a:endParaRPr lang="en-US" u="sng" dirty="0" smtClean="0">
              <a:hlinkClick r:id="rId2"/>
            </a:endParaRPr>
          </a:p>
          <a:p>
            <a:r>
              <a:rPr lang="en-US" dirty="0" smtClean="0">
                <a:hlinkClick r:id="rId2"/>
              </a:rPr>
              <a:t>https</a:t>
            </a:r>
            <a:r>
              <a:rPr lang="en-US" dirty="0">
                <a:hlinkClick r:id="rId2"/>
              </a:rPr>
              <a:t>://</a:t>
            </a:r>
            <a:r>
              <a:rPr lang="en-US" dirty="0" smtClean="0">
                <a:hlinkClick r:id="rId2"/>
              </a:rPr>
              <a:t>www.youtube.com/watch?v=LlM1pIefpBM</a:t>
            </a:r>
            <a:endParaRPr lang="en-US" dirty="0" smtClean="0"/>
          </a:p>
          <a:p>
            <a:r>
              <a:rPr lang="en-US" dirty="0">
                <a:hlinkClick r:id="rId3"/>
              </a:rPr>
              <a:t>https://</a:t>
            </a:r>
            <a:r>
              <a:rPr lang="en-US" dirty="0" smtClean="0">
                <a:hlinkClick r:id="rId3"/>
              </a:rPr>
              <a:t>www.youtube.com/watch?v=IqV5L66EP2E</a:t>
            </a:r>
            <a:endParaRPr lang="en-US" dirty="0" smtClean="0"/>
          </a:p>
          <a:p>
            <a:endParaRPr lang="en-US" dirty="0" smtClean="0"/>
          </a:p>
          <a:p>
            <a:endParaRPr lang="en-US" dirty="0"/>
          </a:p>
        </p:txBody>
      </p:sp>
    </p:spTree>
    <p:extLst>
      <p:ext uri="{BB962C8B-B14F-4D97-AF65-F5344CB8AC3E}">
        <p14:creationId xmlns:p14="http://schemas.microsoft.com/office/powerpoint/2010/main" val="1006670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0114"/>
            <a:ext cx="12305211" cy="1456267"/>
          </a:xfrm>
        </p:spPr>
        <p:txBody>
          <a:bodyPr/>
          <a:lstStyle/>
          <a:p>
            <a:r>
              <a:rPr lang="en-US" b="1" u="sng" dirty="0" smtClean="0"/>
              <a:t>6</a:t>
            </a:r>
            <a:r>
              <a:rPr lang="en-US" b="1" u="sng" baseline="30000" dirty="0" smtClean="0"/>
              <a:t>th</a:t>
            </a:r>
            <a:r>
              <a:rPr lang="en-US" b="1" u="sng" dirty="0" smtClean="0"/>
              <a:t> Grade Glencoe Virtual Lab Kinetic Energy</a:t>
            </a:r>
            <a:endParaRPr lang="en-US" b="1" u="sng" dirty="0"/>
          </a:p>
        </p:txBody>
      </p:sp>
      <p:sp>
        <p:nvSpPr>
          <p:cNvPr id="3" name="Rectangle 2"/>
          <p:cNvSpPr/>
          <p:nvPr/>
        </p:nvSpPr>
        <p:spPr>
          <a:xfrm>
            <a:off x="2116183" y="576702"/>
            <a:ext cx="8804366" cy="646331"/>
          </a:xfrm>
          <a:prstGeom prst="rect">
            <a:avLst/>
          </a:prstGeom>
        </p:spPr>
        <p:txBody>
          <a:bodyPr wrap="square">
            <a:spAutoFit/>
          </a:bodyPr>
          <a:lstStyle/>
          <a:p>
            <a:r>
              <a:rPr lang="en-US" dirty="0">
                <a:hlinkClick r:id="rId2"/>
              </a:rPr>
              <a:t>http://</a:t>
            </a:r>
            <a:r>
              <a:rPr lang="en-US" dirty="0" smtClean="0">
                <a:hlinkClick r:id="rId2"/>
              </a:rPr>
              <a:t>www.glencoe.com/sites/common_assets/science/virtual_labs/PS05/PS05.html</a:t>
            </a:r>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2698717"/>
              </p:ext>
            </p:extLst>
          </p:nvPr>
        </p:nvGraphicFramePr>
        <p:xfrm>
          <a:off x="1084218" y="1086151"/>
          <a:ext cx="10868296" cy="5679617"/>
        </p:xfrm>
        <a:graphic>
          <a:graphicData uri="http://schemas.openxmlformats.org/drawingml/2006/table">
            <a:tbl>
              <a:tblPr firstRow="1" bandRow="1">
                <a:tableStyleId>{5940675A-B579-460E-94D1-54222C63F5DA}</a:tableStyleId>
              </a:tblPr>
              <a:tblGrid>
                <a:gridCol w="5114496">
                  <a:extLst>
                    <a:ext uri="{9D8B030D-6E8A-4147-A177-3AD203B41FA5}">
                      <a16:colId xmlns="" xmlns:a16="http://schemas.microsoft.com/office/drawing/2014/main" val="3922251407"/>
                    </a:ext>
                  </a:extLst>
                </a:gridCol>
                <a:gridCol w="5753800">
                  <a:extLst>
                    <a:ext uri="{9D8B030D-6E8A-4147-A177-3AD203B41FA5}">
                      <a16:colId xmlns="" xmlns:a16="http://schemas.microsoft.com/office/drawing/2014/main" val="1687966936"/>
                    </a:ext>
                  </a:extLst>
                </a:gridCol>
              </a:tblGrid>
              <a:tr h="567477">
                <a:tc>
                  <a:txBody>
                    <a:bodyPr/>
                    <a:lstStyle/>
                    <a:p>
                      <a:pPr algn="ctr"/>
                      <a:r>
                        <a:rPr lang="en-US" sz="2800" dirty="0" smtClean="0"/>
                        <a:t>Potential Energy (J)</a:t>
                      </a:r>
                      <a:endParaRPr lang="en-US" sz="2800" dirty="0"/>
                    </a:p>
                  </a:txBody>
                  <a:tcPr/>
                </a:tc>
                <a:tc>
                  <a:txBody>
                    <a:bodyPr/>
                    <a:lstStyle/>
                    <a:p>
                      <a:pPr algn="ctr"/>
                      <a:r>
                        <a:rPr lang="en-US" sz="2800" dirty="0" smtClean="0"/>
                        <a:t>Kinetic Energy (J)</a:t>
                      </a:r>
                      <a:endParaRPr lang="en-US" sz="2800" dirty="0"/>
                    </a:p>
                  </a:txBody>
                  <a:tcPr/>
                </a:tc>
                <a:extLst>
                  <a:ext uri="{0D108BD9-81ED-4DB2-BD59-A6C34878D82A}">
                    <a16:rowId xmlns="" xmlns:a16="http://schemas.microsoft.com/office/drawing/2014/main" val="1551440128"/>
                  </a:ext>
                </a:extLst>
              </a:tr>
              <a:tr h="511214">
                <a:tc>
                  <a:txBody>
                    <a:bodyPr/>
                    <a:lstStyle/>
                    <a:p>
                      <a:endParaRPr lang="en-US" dirty="0"/>
                    </a:p>
                  </a:txBody>
                  <a:tcPr/>
                </a:tc>
                <a:tc>
                  <a:txBody>
                    <a:bodyPr/>
                    <a:lstStyle/>
                    <a:p>
                      <a:endParaRPr lang="en-US"/>
                    </a:p>
                  </a:txBody>
                  <a:tcPr/>
                </a:tc>
                <a:extLst>
                  <a:ext uri="{0D108BD9-81ED-4DB2-BD59-A6C34878D82A}">
                    <a16:rowId xmlns="" xmlns:a16="http://schemas.microsoft.com/office/drawing/2014/main" val="3270371798"/>
                  </a:ext>
                </a:extLst>
              </a:tr>
              <a:tr h="511214">
                <a:tc>
                  <a:txBody>
                    <a:bodyPr/>
                    <a:lstStyle/>
                    <a:p>
                      <a:endParaRPr lang="en-US" dirty="0"/>
                    </a:p>
                  </a:txBody>
                  <a:tcPr/>
                </a:tc>
                <a:tc>
                  <a:txBody>
                    <a:bodyPr/>
                    <a:lstStyle/>
                    <a:p>
                      <a:endParaRPr lang="en-US"/>
                    </a:p>
                  </a:txBody>
                  <a:tcPr/>
                </a:tc>
                <a:extLst>
                  <a:ext uri="{0D108BD9-81ED-4DB2-BD59-A6C34878D82A}">
                    <a16:rowId xmlns="" xmlns:a16="http://schemas.microsoft.com/office/drawing/2014/main" val="2283687226"/>
                  </a:ext>
                </a:extLst>
              </a:tr>
              <a:tr h="511214">
                <a:tc>
                  <a:txBody>
                    <a:bodyPr/>
                    <a:lstStyle/>
                    <a:p>
                      <a:endParaRPr lang="en-US"/>
                    </a:p>
                  </a:txBody>
                  <a:tcPr/>
                </a:tc>
                <a:tc>
                  <a:txBody>
                    <a:bodyPr/>
                    <a:lstStyle/>
                    <a:p>
                      <a:endParaRPr lang="en-US"/>
                    </a:p>
                  </a:txBody>
                  <a:tcPr/>
                </a:tc>
                <a:extLst>
                  <a:ext uri="{0D108BD9-81ED-4DB2-BD59-A6C34878D82A}">
                    <a16:rowId xmlns="" xmlns:a16="http://schemas.microsoft.com/office/drawing/2014/main" val="4289990605"/>
                  </a:ext>
                </a:extLst>
              </a:tr>
              <a:tr h="511214">
                <a:tc>
                  <a:txBody>
                    <a:bodyPr/>
                    <a:lstStyle/>
                    <a:p>
                      <a:endParaRPr lang="en-US"/>
                    </a:p>
                  </a:txBody>
                  <a:tcPr/>
                </a:tc>
                <a:tc>
                  <a:txBody>
                    <a:bodyPr/>
                    <a:lstStyle/>
                    <a:p>
                      <a:endParaRPr lang="en-US"/>
                    </a:p>
                  </a:txBody>
                  <a:tcPr/>
                </a:tc>
                <a:extLst>
                  <a:ext uri="{0D108BD9-81ED-4DB2-BD59-A6C34878D82A}">
                    <a16:rowId xmlns="" xmlns:a16="http://schemas.microsoft.com/office/drawing/2014/main" val="494336537"/>
                  </a:ext>
                </a:extLst>
              </a:tr>
              <a:tr h="511214">
                <a:tc>
                  <a:txBody>
                    <a:bodyPr/>
                    <a:lstStyle/>
                    <a:p>
                      <a:endParaRPr lang="en-US"/>
                    </a:p>
                  </a:txBody>
                  <a:tcPr/>
                </a:tc>
                <a:tc>
                  <a:txBody>
                    <a:bodyPr/>
                    <a:lstStyle/>
                    <a:p>
                      <a:endParaRPr lang="en-US"/>
                    </a:p>
                  </a:txBody>
                  <a:tcPr/>
                </a:tc>
                <a:extLst>
                  <a:ext uri="{0D108BD9-81ED-4DB2-BD59-A6C34878D82A}">
                    <a16:rowId xmlns="" xmlns:a16="http://schemas.microsoft.com/office/drawing/2014/main" val="925696302"/>
                  </a:ext>
                </a:extLst>
              </a:tr>
              <a:tr h="511214">
                <a:tc>
                  <a:txBody>
                    <a:bodyPr/>
                    <a:lstStyle/>
                    <a:p>
                      <a:endParaRPr lang="en-US"/>
                    </a:p>
                  </a:txBody>
                  <a:tcPr/>
                </a:tc>
                <a:tc>
                  <a:txBody>
                    <a:bodyPr/>
                    <a:lstStyle/>
                    <a:p>
                      <a:endParaRPr lang="en-US"/>
                    </a:p>
                  </a:txBody>
                  <a:tcPr/>
                </a:tc>
                <a:extLst>
                  <a:ext uri="{0D108BD9-81ED-4DB2-BD59-A6C34878D82A}">
                    <a16:rowId xmlns="" xmlns:a16="http://schemas.microsoft.com/office/drawing/2014/main" val="183734098"/>
                  </a:ext>
                </a:extLst>
              </a:tr>
              <a:tr h="511214">
                <a:tc>
                  <a:txBody>
                    <a:bodyPr/>
                    <a:lstStyle/>
                    <a:p>
                      <a:endParaRPr lang="en-US"/>
                    </a:p>
                  </a:txBody>
                  <a:tcPr/>
                </a:tc>
                <a:tc>
                  <a:txBody>
                    <a:bodyPr/>
                    <a:lstStyle/>
                    <a:p>
                      <a:endParaRPr lang="en-US"/>
                    </a:p>
                  </a:txBody>
                  <a:tcPr/>
                </a:tc>
                <a:extLst>
                  <a:ext uri="{0D108BD9-81ED-4DB2-BD59-A6C34878D82A}">
                    <a16:rowId xmlns="" xmlns:a16="http://schemas.microsoft.com/office/drawing/2014/main" val="917609403"/>
                  </a:ext>
                </a:extLst>
              </a:tr>
              <a:tr h="511214">
                <a:tc>
                  <a:txBody>
                    <a:bodyPr/>
                    <a:lstStyle/>
                    <a:p>
                      <a:endParaRPr lang="en-US"/>
                    </a:p>
                  </a:txBody>
                  <a:tcPr/>
                </a:tc>
                <a:tc>
                  <a:txBody>
                    <a:bodyPr/>
                    <a:lstStyle/>
                    <a:p>
                      <a:endParaRPr lang="en-US"/>
                    </a:p>
                  </a:txBody>
                  <a:tcPr/>
                </a:tc>
                <a:extLst>
                  <a:ext uri="{0D108BD9-81ED-4DB2-BD59-A6C34878D82A}">
                    <a16:rowId xmlns="" xmlns:a16="http://schemas.microsoft.com/office/drawing/2014/main" val="1037303535"/>
                  </a:ext>
                </a:extLst>
              </a:tr>
              <a:tr h="511214">
                <a:tc>
                  <a:txBody>
                    <a:bodyPr/>
                    <a:lstStyle/>
                    <a:p>
                      <a:endParaRPr lang="en-US"/>
                    </a:p>
                  </a:txBody>
                  <a:tcPr/>
                </a:tc>
                <a:tc>
                  <a:txBody>
                    <a:bodyPr/>
                    <a:lstStyle/>
                    <a:p>
                      <a:endParaRPr lang="en-US"/>
                    </a:p>
                  </a:txBody>
                  <a:tcPr/>
                </a:tc>
                <a:extLst>
                  <a:ext uri="{0D108BD9-81ED-4DB2-BD59-A6C34878D82A}">
                    <a16:rowId xmlns="" xmlns:a16="http://schemas.microsoft.com/office/drawing/2014/main" val="68548528"/>
                  </a:ext>
                </a:extLst>
              </a:tr>
              <a:tr h="511214">
                <a:tc>
                  <a:txBody>
                    <a:bodyPr/>
                    <a:lstStyle/>
                    <a:p>
                      <a:endParaRPr lang="en-US"/>
                    </a:p>
                  </a:txBody>
                  <a:tcPr/>
                </a:tc>
                <a:tc>
                  <a:txBody>
                    <a:bodyPr/>
                    <a:lstStyle/>
                    <a:p>
                      <a:endParaRPr lang="en-US" dirty="0"/>
                    </a:p>
                  </a:txBody>
                  <a:tcPr/>
                </a:tc>
                <a:extLst>
                  <a:ext uri="{0D108BD9-81ED-4DB2-BD59-A6C34878D82A}">
                    <a16:rowId xmlns="" xmlns:a16="http://schemas.microsoft.com/office/drawing/2014/main" val="2678054957"/>
                  </a:ext>
                </a:extLst>
              </a:tr>
            </a:tbl>
          </a:graphicData>
        </a:graphic>
      </p:graphicFrame>
    </p:spTree>
    <p:extLst>
      <p:ext uri="{BB962C8B-B14F-4D97-AF65-F5344CB8AC3E}">
        <p14:creationId xmlns:p14="http://schemas.microsoft.com/office/powerpoint/2010/main" val="2497812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03813" y="718216"/>
            <a:ext cx="10131425" cy="3649133"/>
          </a:xfrm>
        </p:spPr>
        <p:txBody>
          <a:bodyPr/>
          <a:lstStyle/>
          <a:p>
            <a:endParaRPr lang="en-US" dirty="0" smtClean="0"/>
          </a:p>
          <a:p>
            <a:endParaRPr lang="en-US" dirty="0"/>
          </a:p>
        </p:txBody>
      </p:sp>
      <p:sp>
        <p:nvSpPr>
          <p:cNvPr id="6" name="Rectangle 5"/>
          <p:cNvSpPr/>
          <p:nvPr/>
        </p:nvSpPr>
        <p:spPr>
          <a:xfrm>
            <a:off x="248194" y="124097"/>
            <a:ext cx="11834950" cy="5940088"/>
          </a:xfrm>
          <a:prstGeom prst="rect">
            <a:avLst/>
          </a:prstGeom>
        </p:spPr>
        <p:txBody>
          <a:bodyPr wrap="square">
            <a:spAutoFit/>
          </a:bodyPr>
          <a:lstStyle/>
          <a:p>
            <a:r>
              <a:rPr lang="en-US" sz="2000" dirty="0"/>
              <a:t>Energy and Energy </a:t>
            </a:r>
            <a:r>
              <a:rPr lang="en-US" sz="2000" dirty="0" smtClean="0"/>
              <a:t>resources						Name: ________________________________  Period: ___</a:t>
            </a:r>
            <a:endParaRPr lang="en-US" sz="2000" dirty="0"/>
          </a:p>
          <a:p>
            <a:r>
              <a:rPr lang="en-US" sz="2000" dirty="0"/>
              <a:t>What are the relationships between kinetic energy and potential energy?</a:t>
            </a:r>
          </a:p>
          <a:p>
            <a:endParaRPr lang="en-US" sz="2000" dirty="0" smtClean="0"/>
          </a:p>
          <a:p>
            <a:endParaRPr lang="en-US" sz="2000" dirty="0"/>
          </a:p>
          <a:p>
            <a:r>
              <a:rPr lang="en-US" sz="2000" dirty="0" smtClean="0"/>
              <a:t>Question </a:t>
            </a:r>
            <a:r>
              <a:rPr lang="en-US" sz="2000" dirty="0"/>
              <a:t>1 :When do you think the clock pendulums and the swings where at there highest </a:t>
            </a:r>
            <a:r>
              <a:rPr lang="en-US" sz="2000" dirty="0" smtClean="0"/>
              <a:t>and lowest </a:t>
            </a:r>
            <a:r>
              <a:rPr lang="en-US" sz="2000" dirty="0"/>
              <a:t>kinetic and potential energy? Why?</a:t>
            </a:r>
          </a:p>
          <a:p>
            <a:endParaRPr lang="en-US" sz="2000" dirty="0" smtClean="0"/>
          </a:p>
          <a:p>
            <a:endParaRPr lang="en-US" sz="2000" dirty="0" smtClean="0"/>
          </a:p>
          <a:p>
            <a:endParaRPr lang="en-US" sz="2000" dirty="0"/>
          </a:p>
          <a:p>
            <a:r>
              <a:rPr lang="en-US" sz="2000" dirty="0" smtClean="0"/>
              <a:t>Question </a:t>
            </a:r>
            <a:r>
              <a:rPr lang="en-US" sz="2000" dirty="0"/>
              <a:t>2 :What happens to the total energy of the pendulums as it swings? What determines </a:t>
            </a:r>
            <a:r>
              <a:rPr lang="en-US" sz="2000" dirty="0" smtClean="0"/>
              <a:t>the maximum </a:t>
            </a:r>
            <a:r>
              <a:rPr lang="en-US" sz="2000" dirty="0"/>
              <a:t>total energy of the pendulum?</a:t>
            </a:r>
          </a:p>
          <a:p>
            <a:endParaRPr lang="en-US" sz="2000" dirty="0" smtClean="0"/>
          </a:p>
          <a:p>
            <a:endParaRPr lang="en-US" sz="2000" dirty="0" smtClean="0"/>
          </a:p>
          <a:p>
            <a:endParaRPr lang="en-US" sz="2000" dirty="0"/>
          </a:p>
          <a:p>
            <a:r>
              <a:rPr lang="en-US" sz="2000" dirty="0" smtClean="0"/>
              <a:t>Question </a:t>
            </a:r>
            <a:r>
              <a:rPr lang="en-US" sz="2000" dirty="0"/>
              <a:t>3 :How are potential energy and kinetic energy related?</a:t>
            </a:r>
          </a:p>
          <a:p>
            <a:endParaRPr lang="en-US" sz="2000" dirty="0" smtClean="0"/>
          </a:p>
          <a:p>
            <a:endParaRPr lang="en-US" sz="2000" dirty="0" smtClean="0"/>
          </a:p>
          <a:p>
            <a:endParaRPr lang="en-US" sz="2000" dirty="0"/>
          </a:p>
          <a:p>
            <a:r>
              <a:rPr lang="en-US" sz="2000" dirty="0" smtClean="0"/>
              <a:t>Question </a:t>
            </a:r>
            <a:r>
              <a:rPr lang="en-US" sz="2000" dirty="0"/>
              <a:t>4 :How does energy change from potential energy to kinetic energy?</a:t>
            </a:r>
          </a:p>
        </p:txBody>
      </p:sp>
    </p:spTree>
    <p:extLst>
      <p:ext uri="{BB962C8B-B14F-4D97-AF65-F5344CB8AC3E}">
        <p14:creationId xmlns:p14="http://schemas.microsoft.com/office/powerpoint/2010/main" val="658213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134045" y="0"/>
            <a:ext cx="5057954" cy="6858000"/>
          </a:xfrm>
          <a:prstGeom prst="rect">
            <a:avLst/>
          </a:prstGeom>
        </p:spPr>
      </p:pic>
      <p:sp>
        <p:nvSpPr>
          <p:cNvPr id="2" name="Title 1"/>
          <p:cNvSpPr>
            <a:spLocks noGrp="1"/>
          </p:cNvSpPr>
          <p:nvPr>
            <p:ph type="title"/>
          </p:nvPr>
        </p:nvSpPr>
        <p:spPr>
          <a:xfrm>
            <a:off x="0" y="-468412"/>
            <a:ext cx="10364450" cy="1596177"/>
          </a:xfrm>
        </p:spPr>
        <p:txBody>
          <a:bodyPr/>
          <a:lstStyle/>
          <a:p>
            <a:pPr algn="l"/>
            <a:r>
              <a:rPr lang="en-US" u="sng" dirty="0" smtClean="0"/>
              <a:t>Essential Question</a:t>
            </a:r>
            <a:endParaRPr lang="en-US" u="sng" dirty="0"/>
          </a:p>
        </p:txBody>
      </p:sp>
      <p:sp>
        <p:nvSpPr>
          <p:cNvPr id="3" name="Content Placeholder 2"/>
          <p:cNvSpPr>
            <a:spLocks noGrp="1"/>
          </p:cNvSpPr>
          <p:nvPr>
            <p:ph sz="quarter" idx="13"/>
          </p:nvPr>
        </p:nvSpPr>
        <p:spPr>
          <a:xfrm>
            <a:off x="0" y="483079"/>
            <a:ext cx="7565366" cy="6374921"/>
          </a:xfrm>
        </p:spPr>
        <p:txBody>
          <a:bodyPr>
            <a:noAutofit/>
          </a:bodyPr>
          <a:lstStyle/>
          <a:p>
            <a:r>
              <a:rPr lang="en-US" sz="4000" dirty="0" smtClean="0">
                <a:latin typeface="Arial Black" panose="020B0A04020102020204" pitchFamily="34" charset="0"/>
              </a:rPr>
              <a:t>If someone handed you a glass of water and told you that it was taken directly from the trinity river would you drink it? Why or Why not? Explain.</a:t>
            </a:r>
            <a:endParaRPr lang="en-US" sz="4000" dirty="0">
              <a:latin typeface="Arial Black" panose="020B0A04020102020204" pitchFamily="34" charset="0"/>
            </a:endParaRPr>
          </a:p>
        </p:txBody>
      </p:sp>
    </p:spTree>
    <p:extLst>
      <p:ext uri="{BB962C8B-B14F-4D97-AF65-F5344CB8AC3E}">
        <p14:creationId xmlns:p14="http://schemas.microsoft.com/office/powerpoint/2010/main" val="720523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35" y="-317863"/>
            <a:ext cx="10131425" cy="1456267"/>
          </a:xfrm>
        </p:spPr>
        <p:txBody>
          <a:bodyPr/>
          <a:lstStyle/>
          <a:p>
            <a:r>
              <a:rPr lang="en-US" b="1" u="sng" dirty="0" smtClean="0"/>
              <a:t>7</a:t>
            </a:r>
            <a:r>
              <a:rPr lang="en-US" b="1" u="sng" baseline="30000" dirty="0" smtClean="0"/>
              <a:t>th</a:t>
            </a:r>
            <a:r>
              <a:rPr lang="en-US" b="1" u="sng" dirty="0" smtClean="0"/>
              <a:t> Grade </a:t>
            </a:r>
            <a:r>
              <a:rPr lang="en-US" b="1" u="sng" dirty="0" err="1" smtClean="0"/>
              <a:t>TEk</a:t>
            </a:r>
            <a:endParaRPr lang="en-US" b="1" u="sng" dirty="0"/>
          </a:p>
        </p:txBody>
      </p:sp>
      <p:sp>
        <p:nvSpPr>
          <p:cNvPr id="3" name="Content Placeholder 2"/>
          <p:cNvSpPr>
            <a:spLocks noGrp="1"/>
          </p:cNvSpPr>
          <p:nvPr>
            <p:ph sz="quarter" idx="13"/>
          </p:nvPr>
        </p:nvSpPr>
        <p:spPr>
          <a:xfrm>
            <a:off x="0" y="731520"/>
            <a:ext cx="12191999" cy="6126479"/>
          </a:xfrm>
        </p:spPr>
        <p:txBody>
          <a:bodyPr>
            <a:normAutofit fontScale="70000" lnSpcReduction="20000"/>
          </a:bodyPr>
          <a:lstStyle/>
          <a:p>
            <a:r>
              <a:rPr lang="en-US" sz="6500" dirty="0" smtClean="0">
                <a:latin typeface="Arial Black" panose="020B0A04020102020204" pitchFamily="34" charset="0"/>
              </a:rPr>
              <a:t>7.8C Earth and Space. The student knows that natural events and human activity can impact earth systems. The student is expected to model the effects of human activity on groundwater and surface water in a watershed.</a:t>
            </a:r>
            <a:endParaRPr lang="en-US" sz="6500" dirty="0">
              <a:latin typeface="Arial Black" panose="020B0A04020102020204" pitchFamily="34" charset="0"/>
            </a:endParaRPr>
          </a:p>
          <a:p>
            <a:endParaRPr lang="en-US" dirty="0"/>
          </a:p>
        </p:txBody>
      </p:sp>
    </p:spTree>
    <p:extLst>
      <p:ext uri="{BB962C8B-B14F-4D97-AF65-F5344CB8AC3E}">
        <p14:creationId xmlns:p14="http://schemas.microsoft.com/office/powerpoint/2010/main" val="1327407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1" y="-448491"/>
            <a:ext cx="10131425" cy="1456267"/>
          </a:xfrm>
        </p:spPr>
        <p:txBody>
          <a:bodyPr/>
          <a:lstStyle/>
          <a:p>
            <a:r>
              <a:rPr lang="en-US" u="sng" dirty="0" smtClean="0"/>
              <a:t>7</a:t>
            </a:r>
            <a:r>
              <a:rPr lang="en-US" u="sng" baseline="30000" dirty="0" smtClean="0"/>
              <a:t>th</a:t>
            </a:r>
            <a:r>
              <a:rPr lang="en-US" u="sng" dirty="0" smtClean="0"/>
              <a:t> LO</a:t>
            </a:r>
            <a:endParaRPr lang="en-US" u="sng" dirty="0"/>
          </a:p>
        </p:txBody>
      </p:sp>
      <p:sp>
        <p:nvSpPr>
          <p:cNvPr id="3" name="Content Placeholder 2"/>
          <p:cNvSpPr>
            <a:spLocks noGrp="1"/>
          </p:cNvSpPr>
          <p:nvPr>
            <p:ph sz="quarter" idx="13"/>
          </p:nvPr>
        </p:nvSpPr>
        <p:spPr>
          <a:xfrm>
            <a:off x="0" y="496389"/>
            <a:ext cx="12191999" cy="6361611"/>
          </a:xfrm>
        </p:spPr>
        <p:txBody>
          <a:bodyPr>
            <a:normAutofit/>
          </a:bodyPr>
          <a:lstStyle/>
          <a:p>
            <a:r>
              <a:rPr lang="en-US" sz="4000" dirty="0" smtClean="0">
                <a:latin typeface="Arial Black" panose="020B0A04020102020204" pitchFamily="34" charset="0"/>
              </a:rPr>
              <a:t>LO: We will compare and contrast watersheds, ground water and surface water through completion of a foldable.</a:t>
            </a:r>
          </a:p>
          <a:p>
            <a:r>
              <a:rPr lang="en-US" sz="2900" dirty="0">
                <a:latin typeface="Arial Black" panose="020B0A04020102020204" pitchFamily="34" charset="0"/>
              </a:rPr>
              <a:t>7.8C Earth and Space. The student knows that natural events and human activity can impact earth systems. The student is expected to model the effects of human activity on groundwater and surface water in a watershed.</a:t>
            </a:r>
          </a:p>
          <a:p>
            <a:endParaRPr lang="en-US" dirty="0"/>
          </a:p>
        </p:txBody>
      </p:sp>
    </p:spTree>
    <p:extLst>
      <p:ext uri="{BB962C8B-B14F-4D97-AF65-F5344CB8AC3E}">
        <p14:creationId xmlns:p14="http://schemas.microsoft.com/office/powerpoint/2010/main" val="166453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36" y="-396240"/>
            <a:ext cx="10131425" cy="1456267"/>
          </a:xfrm>
        </p:spPr>
        <p:txBody>
          <a:bodyPr/>
          <a:lstStyle/>
          <a:p>
            <a:r>
              <a:rPr lang="en-US" b="1" u="sng" dirty="0" smtClean="0"/>
              <a:t>7</a:t>
            </a:r>
            <a:r>
              <a:rPr lang="en-US" b="1" u="sng" baseline="30000" dirty="0" smtClean="0"/>
              <a:t>th</a:t>
            </a:r>
            <a:r>
              <a:rPr lang="en-US" b="1" u="sng" dirty="0" smtClean="0"/>
              <a:t> DOL</a:t>
            </a:r>
            <a:endParaRPr lang="en-US" b="1" u="sng" dirty="0"/>
          </a:p>
        </p:txBody>
      </p:sp>
      <p:sp>
        <p:nvSpPr>
          <p:cNvPr id="3" name="Content Placeholder 2"/>
          <p:cNvSpPr>
            <a:spLocks noGrp="1"/>
          </p:cNvSpPr>
          <p:nvPr>
            <p:ph sz="quarter" idx="13"/>
          </p:nvPr>
        </p:nvSpPr>
        <p:spPr>
          <a:xfrm>
            <a:off x="111037" y="640081"/>
            <a:ext cx="11880666" cy="6048102"/>
          </a:xfrm>
        </p:spPr>
        <p:txBody>
          <a:bodyPr>
            <a:noAutofit/>
          </a:bodyPr>
          <a:lstStyle/>
          <a:p>
            <a:r>
              <a:rPr lang="en-US" sz="6000" dirty="0" smtClean="0"/>
              <a:t>DOL: I will complete 5 written assessment questions over ground water and surface water via the all in clickers.</a:t>
            </a:r>
            <a:endParaRPr lang="en-US" sz="6000" dirty="0"/>
          </a:p>
        </p:txBody>
      </p:sp>
    </p:spTree>
    <p:extLst>
      <p:ext uri="{BB962C8B-B14F-4D97-AF65-F5344CB8AC3E}">
        <p14:creationId xmlns:p14="http://schemas.microsoft.com/office/powerpoint/2010/main" val="1422087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304" y="-425280"/>
            <a:ext cx="10364451" cy="1596177"/>
          </a:xfrm>
        </p:spPr>
        <p:txBody>
          <a:bodyPr/>
          <a:lstStyle/>
          <a:p>
            <a:r>
              <a:rPr lang="en-US" dirty="0" smtClean="0"/>
              <a:t>6</a:t>
            </a:r>
            <a:r>
              <a:rPr lang="en-US" baseline="30000" dirty="0" smtClean="0"/>
              <a:t>th</a:t>
            </a:r>
            <a:r>
              <a:rPr lang="en-US" dirty="0" smtClean="0"/>
              <a:t> Grade TEK</a:t>
            </a:r>
            <a:endParaRPr lang="en-US" dirty="0"/>
          </a:p>
        </p:txBody>
      </p:sp>
      <p:sp>
        <p:nvSpPr>
          <p:cNvPr id="3" name="Content Placeholder 2"/>
          <p:cNvSpPr>
            <a:spLocks noGrp="1"/>
          </p:cNvSpPr>
          <p:nvPr>
            <p:ph sz="quarter" idx="13"/>
          </p:nvPr>
        </p:nvSpPr>
        <p:spPr>
          <a:xfrm>
            <a:off x="0" y="828136"/>
            <a:ext cx="12192000" cy="6625087"/>
          </a:xfrm>
        </p:spPr>
        <p:txBody>
          <a:bodyPr>
            <a:noAutofit/>
          </a:bodyPr>
          <a:lstStyle/>
          <a:p>
            <a:r>
              <a:rPr lang="en-US" sz="4800" dirty="0" smtClean="0"/>
              <a:t>6.8Force, motion, and energy. The student knows force and motion are related to potential and kinetic energy.</a:t>
            </a:r>
          </a:p>
          <a:p>
            <a:r>
              <a:rPr lang="en-US" sz="4800" dirty="0" smtClean="0"/>
              <a:t>6.8A The student is expected to compare and contrast potential and kinetic energy.</a:t>
            </a:r>
            <a:endParaRPr lang="en-US" sz="4800" dirty="0"/>
          </a:p>
        </p:txBody>
      </p:sp>
    </p:spTree>
    <p:extLst>
      <p:ext uri="{BB962C8B-B14F-4D97-AF65-F5344CB8AC3E}">
        <p14:creationId xmlns:p14="http://schemas.microsoft.com/office/powerpoint/2010/main" val="58428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0925"/>
            <a:ext cx="10131425" cy="1456267"/>
          </a:xfrm>
        </p:spPr>
        <p:txBody>
          <a:bodyPr/>
          <a:lstStyle/>
          <a:p>
            <a:r>
              <a:rPr lang="en-US" b="1" u="sng" dirty="0" smtClean="0"/>
              <a:t>6</a:t>
            </a:r>
            <a:r>
              <a:rPr lang="en-US" b="1" u="sng" baseline="30000" dirty="0" smtClean="0"/>
              <a:t>th</a:t>
            </a:r>
            <a:r>
              <a:rPr lang="en-US" b="1" u="sng" dirty="0" smtClean="0"/>
              <a:t> TEK</a:t>
            </a:r>
            <a:endParaRPr lang="en-US" b="1" u="sng" dirty="0"/>
          </a:p>
        </p:txBody>
      </p:sp>
      <p:sp>
        <p:nvSpPr>
          <p:cNvPr id="3" name="Content Placeholder 2"/>
          <p:cNvSpPr>
            <a:spLocks noGrp="1"/>
          </p:cNvSpPr>
          <p:nvPr>
            <p:ph sz="quarter" idx="13"/>
          </p:nvPr>
        </p:nvSpPr>
        <p:spPr>
          <a:xfrm>
            <a:off x="0" y="640080"/>
            <a:ext cx="12191999" cy="5812477"/>
          </a:xfrm>
        </p:spPr>
        <p:txBody>
          <a:bodyPr>
            <a:noAutofit/>
          </a:bodyPr>
          <a:lstStyle/>
          <a:p>
            <a:r>
              <a:rPr lang="en-US" sz="4800" dirty="0" smtClean="0"/>
              <a:t>LO: We will compare and contrast potential energy to kinetic energy through completion of an inter-active lab.</a:t>
            </a:r>
          </a:p>
          <a:p>
            <a:pPr lvl="1"/>
            <a:r>
              <a:rPr lang="en-US" sz="4800" dirty="0" smtClean="0"/>
              <a:t>TEK6.8A Compare and contrast potential and kinetic energy</a:t>
            </a:r>
            <a:endParaRPr lang="en-US" sz="4800" dirty="0"/>
          </a:p>
        </p:txBody>
      </p:sp>
    </p:spTree>
    <p:extLst>
      <p:ext uri="{BB962C8B-B14F-4D97-AF65-F5344CB8AC3E}">
        <p14:creationId xmlns:p14="http://schemas.microsoft.com/office/powerpoint/2010/main" val="1389918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1" y="-396240"/>
            <a:ext cx="10131425" cy="1456267"/>
          </a:xfrm>
        </p:spPr>
        <p:txBody>
          <a:bodyPr/>
          <a:lstStyle/>
          <a:p>
            <a:r>
              <a:rPr lang="en-US" b="1" u="sng" dirty="0" smtClean="0"/>
              <a:t>6</a:t>
            </a:r>
            <a:r>
              <a:rPr lang="en-US" b="1" u="sng" baseline="30000" dirty="0" smtClean="0"/>
              <a:t>th</a:t>
            </a:r>
            <a:r>
              <a:rPr lang="en-US" b="1" u="sng" dirty="0" smtClean="0"/>
              <a:t> DOL</a:t>
            </a:r>
            <a:endParaRPr lang="en-US" b="1" u="sng" dirty="0"/>
          </a:p>
        </p:txBody>
      </p:sp>
      <p:sp>
        <p:nvSpPr>
          <p:cNvPr id="3" name="Content Placeholder 2"/>
          <p:cNvSpPr>
            <a:spLocks noGrp="1"/>
          </p:cNvSpPr>
          <p:nvPr>
            <p:ph sz="quarter" idx="13"/>
          </p:nvPr>
        </p:nvSpPr>
        <p:spPr>
          <a:xfrm>
            <a:off x="137161" y="613954"/>
            <a:ext cx="11841479" cy="6035039"/>
          </a:xfrm>
        </p:spPr>
        <p:txBody>
          <a:bodyPr>
            <a:noAutofit/>
          </a:bodyPr>
          <a:lstStyle/>
          <a:p>
            <a:r>
              <a:rPr lang="en-US" sz="5400" b="1" dirty="0" smtClean="0">
                <a:latin typeface="Arial Black" panose="020B0A04020102020204" pitchFamily="34" charset="0"/>
              </a:rPr>
              <a:t>DOL: I will complete 5 written assessment questions over potential and kinetic energy via the all in clickers.</a:t>
            </a:r>
            <a:endParaRPr lang="en-US" sz="5400" b="1" dirty="0">
              <a:latin typeface="Arial Black" panose="020B0A04020102020204" pitchFamily="34" charset="0"/>
            </a:endParaRPr>
          </a:p>
        </p:txBody>
      </p:sp>
    </p:spTree>
    <p:extLst>
      <p:ext uri="{BB962C8B-B14F-4D97-AF65-F5344CB8AC3E}">
        <p14:creationId xmlns:p14="http://schemas.microsoft.com/office/powerpoint/2010/main" val="2695910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8674"/>
            <a:ext cx="10131425" cy="1062445"/>
          </a:xfrm>
        </p:spPr>
        <p:txBody>
          <a:bodyPr>
            <a:normAutofit/>
          </a:bodyPr>
          <a:lstStyle/>
          <a:p>
            <a:r>
              <a:rPr lang="en-US" sz="3200" u="sng" dirty="0" smtClean="0"/>
              <a:t>7</a:t>
            </a:r>
            <a:r>
              <a:rPr lang="en-US" sz="3200" u="sng" baseline="30000" dirty="0" smtClean="0"/>
              <a:t>th</a:t>
            </a:r>
            <a:r>
              <a:rPr lang="en-US" sz="3200" u="sng" dirty="0" smtClean="0"/>
              <a:t> Grade Foldable (inside of foldable)</a:t>
            </a:r>
            <a:endParaRPr lang="en-US" sz="3200" u="sng" dirty="0"/>
          </a:p>
        </p:txBody>
      </p:sp>
      <p:sp>
        <p:nvSpPr>
          <p:cNvPr id="3" name="Control 2"/>
          <p:cNvSpPr>
            <a:spLocks noChangeArrowheads="1" noChangeShapeType="1"/>
          </p:cNvSpPr>
          <p:nvPr/>
        </p:nvSpPr>
        <p:spPr bwMode="auto">
          <a:xfrm>
            <a:off x="635733" y="5257800"/>
            <a:ext cx="10039350" cy="3662484"/>
          </a:xfrm>
          <a:prstGeom prst="rect">
            <a:avLst/>
          </a:prstGeom>
          <a:noFill/>
          <a:ln>
            <a:noFill/>
          </a:ln>
          <a:effectLst/>
          <a:extLst>
            <a:ext uri="{91240B29-F687-4F45-9708-019B960494DF}">
              <a14:hiddenLine xmlns:a14="http://schemas.microsoft.com/office/drawing/2010/main" w="25400" algn="ctr">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WordArt 3"/>
          <p:cNvSpPr>
            <a:spLocks noChangeArrowheads="1" noChangeShapeType="1" noTextEdit="1"/>
          </p:cNvSpPr>
          <p:nvPr/>
        </p:nvSpPr>
        <p:spPr bwMode="auto">
          <a:xfrm>
            <a:off x="727808" y="5118948"/>
            <a:ext cx="1341438" cy="223012"/>
          </a:xfrm>
          <a:prstGeom prst="rect">
            <a:avLst/>
          </a:prstGeom>
        </p:spPr>
        <p:txBody>
          <a:bodyPr wrap="none" fromWordArt="1">
            <a:prstTxWarp prst="textPlain">
              <a:avLst>
                <a:gd name="adj" fmla="val 50000"/>
              </a:avLst>
            </a:prstTxWarp>
          </a:bodyPr>
          <a:lstStyle/>
          <a:p>
            <a:pPr algn="ctr" rtl="0">
              <a:buNone/>
            </a:pPr>
            <a:r>
              <a:rPr lang="en-US" sz="3600" b="1" kern="10" spc="0" smtClean="0">
                <a:ln w="15875">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Watershed</a:t>
            </a:r>
            <a:endParaRPr lang="en-US" sz="3600" b="1" kern="10" spc="0">
              <a:ln w="15875">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5" name="WordArt 4"/>
          <p:cNvSpPr>
            <a:spLocks noChangeArrowheads="1" noChangeShapeType="1" noTextEdit="1"/>
          </p:cNvSpPr>
          <p:nvPr/>
        </p:nvSpPr>
        <p:spPr bwMode="auto">
          <a:xfrm>
            <a:off x="2269271" y="5118948"/>
            <a:ext cx="1341438" cy="223012"/>
          </a:xfrm>
          <a:prstGeom prst="rect">
            <a:avLst/>
          </a:prstGeom>
        </p:spPr>
        <p:txBody>
          <a:bodyPr wrap="none" fromWordArt="1">
            <a:prstTxWarp prst="textPlain">
              <a:avLst>
                <a:gd name="adj" fmla="val 50000"/>
              </a:avLst>
            </a:prstTxWarp>
          </a:bodyPr>
          <a:lstStyle/>
          <a:p>
            <a:pPr algn="ctr" rtl="0">
              <a:buNone/>
            </a:pPr>
            <a:r>
              <a:rPr lang="en-US" sz="3600" b="1" kern="10" spc="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Ground Water</a:t>
            </a:r>
            <a:endParaRPr lang="en-US" sz="3600" b="1" kern="10" spc="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6" name="WordArt 5"/>
          <p:cNvSpPr>
            <a:spLocks noChangeArrowheads="1" noChangeShapeType="1" noTextEdit="1"/>
          </p:cNvSpPr>
          <p:nvPr/>
        </p:nvSpPr>
        <p:spPr bwMode="auto">
          <a:xfrm>
            <a:off x="3986946" y="5118948"/>
            <a:ext cx="1341438" cy="223012"/>
          </a:xfrm>
          <a:prstGeom prst="rect">
            <a:avLst/>
          </a:prstGeom>
        </p:spPr>
        <p:txBody>
          <a:bodyPr wrap="none" fromWordArt="1">
            <a:prstTxWarp prst="textPlain">
              <a:avLst>
                <a:gd name="adj" fmla="val 50000"/>
              </a:avLst>
            </a:prstTxWarp>
          </a:bodyPr>
          <a:lstStyle/>
          <a:p>
            <a:pPr algn="ctr" rtl="0">
              <a:buNone/>
            </a:pPr>
            <a:r>
              <a:rPr lang="en-US" sz="3600" b="1" kern="10" spc="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Surface Water</a:t>
            </a:r>
            <a:endParaRPr lang="en-US" sz="3600" b="1" kern="10" spc="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7" name="WordArt 6"/>
          <p:cNvSpPr>
            <a:spLocks noChangeArrowheads="1" noChangeShapeType="1" noTextEdit="1"/>
          </p:cNvSpPr>
          <p:nvPr/>
        </p:nvSpPr>
        <p:spPr bwMode="auto">
          <a:xfrm>
            <a:off x="5590321" y="5118948"/>
            <a:ext cx="1341438" cy="223012"/>
          </a:xfrm>
          <a:prstGeom prst="rect">
            <a:avLst/>
          </a:prstGeom>
        </p:spPr>
        <p:txBody>
          <a:bodyPr wrap="none" fromWordArt="1">
            <a:prstTxWarp prst="textPlain">
              <a:avLst>
                <a:gd name="adj" fmla="val 50000"/>
              </a:avLst>
            </a:prstTxWarp>
          </a:bodyPr>
          <a:lstStyle/>
          <a:p>
            <a:pPr algn="ctr" rtl="0">
              <a:buNone/>
            </a:pPr>
            <a:r>
              <a:rPr lang="en-US" sz="3600" b="1" kern="10" spc="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Aquifer</a:t>
            </a:r>
            <a:endParaRPr lang="en-US" sz="3600" b="1" kern="10" spc="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8" name="WordArt 7"/>
          <p:cNvSpPr>
            <a:spLocks noChangeArrowheads="1" noChangeShapeType="1" noTextEdit="1"/>
          </p:cNvSpPr>
          <p:nvPr/>
        </p:nvSpPr>
        <p:spPr bwMode="auto">
          <a:xfrm>
            <a:off x="7225446" y="5103073"/>
            <a:ext cx="1341438" cy="223012"/>
          </a:xfrm>
          <a:prstGeom prst="rect">
            <a:avLst/>
          </a:prstGeom>
        </p:spPr>
        <p:txBody>
          <a:bodyPr wrap="none" fromWordArt="1">
            <a:prstTxWarp prst="textPlain">
              <a:avLst>
                <a:gd name="adj" fmla="val 50000"/>
              </a:avLst>
            </a:prstTxWarp>
          </a:bodyPr>
          <a:lstStyle/>
          <a:p>
            <a:pPr algn="ctr" rtl="0">
              <a:buNone/>
            </a:pPr>
            <a:r>
              <a:rPr lang="en-US" sz="3600" b="1" kern="10" spc="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Water Table</a:t>
            </a:r>
            <a:endParaRPr lang="en-US" sz="3600" b="1" kern="10" spc="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9" name="WordArt 8"/>
          <p:cNvSpPr>
            <a:spLocks noChangeArrowheads="1" noChangeShapeType="1" noTextEdit="1"/>
          </p:cNvSpPr>
          <p:nvPr/>
        </p:nvSpPr>
        <p:spPr bwMode="auto">
          <a:xfrm>
            <a:off x="8881209" y="5103073"/>
            <a:ext cx="1341437" cy="223012"/>
          </a:xfrm>
          <a:prstGeom prst="rect">
            <a:avLst/>
          </a:prstGeom>
        </p:spPr>
        <p:txBody>
          <a:bodyPr wrap="none" fromWordArt="1">
            <a:prstTxWarp prst="textPlain">
              <a:avLst>
                <a:gd name="adj" fmla="val 50000"/>
              </a:avLst>
            </a:prstTxWarp>
          </a:bodyPr>
          <a:lstStyle/>
          <a:p>
            <a:pPr algn="ctr" rtl="0">
              <a:buNone/>
            </a:pPr>
            <a:r>
              <a:rPr lang="en-US" sz="3600" b="1" kern="10" spc="0" smtClean="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rPr>
              <a:t>Water Pollution</a:t>
            </a:r>
            <a:endParaRPr lang="en-US" sz="3600" b="1" kern="10" spc="0">
              <a:ln w="15875" algn="ctr">
                <a:solidFill>
                  <a:srgbClr val="1F497D"/>
                </a:solidFill>
                <a:round/>
                <a:headEnd/>
                <a:tailEnd/>
              </a:ln>
              <a:solidFill>
                <a:srgbClr val="EEECE1"/>
              </a:solidFill>
              <a:effectLst>
                <a:outerShdw dist="29783" dir="1514402" algn="ctr" rotWithShape="0">
                  <a:srgbClr val="D8D8D8">
                    <a:alpha val="74998"/>
                  </a:srgbClr>
                </a:outerShdw>
              </a:effectLst>
              <a:latin typeface="Arial Black" panose="020B0A04020102020204" pitchFamily="34" charset="0"/>
            </a:endParaRPr>
          </a:p>
        </p:txBody>
      </p:sp>
      <p:sp>
        <p:nvSpPr>
          <p:cNvPr id="10" name="Text Box 9"/>
          <p:cNvSpPr txBox="1">
            <a:spLocks noChangeArrowheads="1"/>
          </p:cNvSpPr>
          <p:nvPr/>
        </p:nvSpPr>
        <p:spPr bwMode="auto">
          <a:xfrm>
            <a:off x="800833" y="4753123"/>
            <a:ext cx="1284287" cy="9204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Text Box 10"/>
          <p:cNvSpPr txBox="1">
            <a:spLocks noChangeArrowheads="1"/>
          </p:cNvSpPr>
          <p:nvPr/>
        </p:nvSpPr>
        <p:spPr bwMode="auto">
          <a:xfrm>
            <a:off x="635733" y="2631414"/>
            <a:ext cx="1428750" cy="129317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Calibri" panose="020F0502020204030204" pitchFamily="34" charset="0"/>
              </a:rPr>
              <a:t>Definition in own words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Text Box 11"/>
          <p:cNvSpPr txBox="1">
            <a:spLocks noChangeArrowheads="1"/>
          </p:cNvSpPr>
          <p:nvPr/>
        </p:nvSpPr>
        <p:spPr bwMode="auto">
          <a:xfrm>
            <a:off x="2354996" y="2663164"/>
            <a:ext cx="1428750" cy="129317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Calibri" panose="020F0502020204030204" pitchFamily="34" charset="0"/>
              </a:rPr>
              <a:t>Definition in own words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Text Box 12"/>
          <p:cNvSpPr txBox="1">
            <a:spLocks noChangeArrowheads="1"/>
          </p:cNvSpPr>
          <p:nvPr/>
        </p:nvSpPr>
        <p:spPr bwMode="auto">
          <a:xfrm>
            <a:off x="3998059" y="2685389"/>
            <a:ext cx="1428750" cy="129317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Calibri" panose="020F0502020204030204" pitchFamily="34" charset="0"/>
              </a:rPr>
              <a:t>Definition in own words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Text Box 13"/>
          <p:cNvSpPr txBox="1">
            <a:spLocks noChangeArrowheads="1"/>
          </p:cNvSpPr>
          <p:nvPr/>
        </p:nvSpPr>
        <p:spPr bwMode="auto">
          <a:xfrm>
            <a:off x="5590321" y="2685389"/>
            <a:ext cx="1427163" cy="129317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Calibri" panose="020F0502020204030204" pitchFamily="34" charset="0"/>
              </a:rPr>
              <a:t>Definition in own words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Text Box 14"/>
          <p:cNvSpPr txBox="1">
            <a:spLocks noChangeArrowheads="1"/>
          </p:cNvSpPr>
          <p:nvPr/>
        </p:nvSpPr>
        <p:spPr bwMode="auto">
          <a:xfrm>
            <a:off x="7369909" y="2685389"/>
            <a:ext cx="1428750" cy="129317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Calibri" panose="020F0502020204030204" pitchFamily="34" charset="0"/>
              </a:rPr>
              <a:t>Definition in own words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Text Box 15"/>
          <p:cNvSpPr txBox="1">
            <a:spLocks noChangeArrowheads="1"/>
          </p:cNvSpPr>
          <p:nvPr/>
        </p:nvSpPr>
        <p:spPr bwMode="auto">
          <a:xfrm>
            <a:off x="9005034" y="2631414"/>
            <a:ext cx="1428750" cy="129317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Calibri" panose="020F0502020204030204" pitchFamily="34" charset="0"/>
              </a:rPr>
              <a:t>Definition in own words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cxnSp>
        <p:nvCxnSpPr>
          <p:cNvPr id="1040" name="AutoShape 16"/>
          <p:cNvCxnSpPr>
            <a:cxnSpLocks noChangeShapeType="1"/>
          </p:cNvCxnSpPr>
          <p:nvPr/>
        </p:nvCxnSpPr>
        <p:spPr bwMode="auto">
          <a:xfrm>
            <a:off x="500796" y="2530644"/>
            <a:ext cx="10058400" cy="31750"/>
          </a:xfrm>
          <a:prstGeom prst="straightConnector1">
            <a:avLst/>
          </a:prstGeom>
          <a:noFill/>
          <a:ln w="762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1" name="AutoShape 17"/>
          <p:cNvCxnSpPr>
            <a:cxnSpLocks noChangeShapeType="1"/>
          </p:cNvCxnSpPr>
          <p:nvPr/>
        </p:nvCxnSpPr>
        <p:spPr bwMode="auto">
          <a:xfrm flipH="1">
            <a:off x="2258158" y="819802"/>
            <a:ext cx="4763" cy="1603740"/>
          </a:xfrm>
          <a:prstGeom prst="straightConnector1">
            <a:avLst/>
          </a:prstGeom>
          <a:noFill/>
          <a:ln w="762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2" name="AutoShape 18"/>
          <p:cNvCxnSpPr>
            <a:cxnSpLocks noChangeShapeType="1"/>
          </p:cNvCxnSpPr>
          <p:nvPr/>
        </p:nvCxnSpPr>
        <p:spPr bwMode="auto">
          <a:xfrm flipH="1">
            <a:off x="4094713" y="819802"/>
            <a:ext cx="5556" cy="1603740"/>
          </a:xfrm>
          <a:prstGeom prst="straightConnector1">
            <a:avLst/>
          </a:prstGeom>
          <a:noFill/>
          <a:ln w="76200" cap="rnd" algn="ctr">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3" name="AutoShape 19"/>
          <p:cNvCxnSpPr>
            <a:cxnSpLocks noChangeShapeType="1"/>
          </p:cNvCxnSpPr>
          <p:nvPr/>
        </p:nvCxnSpPr>
        <p:spPr bwMode="auto">
          <a:xfrm flipH="1">
            <a:off x="5698697" y="958654"/>
            <a:ext cx="5557" cy="1603740"/>
          </a:xfrm>
          <a:prstGeom prst="straightConnector1">
            <a:avLst/>
          </a:prstGeom>
          <a:noFill/>
          <a:ln w="76200" cap="rnd" algn="ctr">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4" name="AutoShape 20"/>
          <p:cNvCxnSpPr>
            <a:cxnSpLocks noChangeShapeType="1"/>
          </p:cNvCxnSpPr>
          <p:nvPr/>
        </p:nvCxnSpPr>
        <p:spPr bwMode="auto">
          <a:xfrm flipH="1">
            <a:off x="7524444" y="855711"/>
            <a:ext cx="4763" cy="1602992"/>
          </a:xfrm>
          <a:prstGeom prst="straightConnector1">
            <a:avLst/>
          </a:prstGeom>
          <a:noFill/>
          <a:ln w="76200" cap="rnd" algn="ctr">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5" name="AutoShape 21"/>
          <p:cNvCxnSpPr>
            <a:cxnSpLocks noChangeShapeType="1"/>
          </p:cNvCxnSpPr>
          <p:nvPr/>
        </p:nvCxnSpPr>
        <p:spPr bwMode="auto">
          <a:xfrm flipH="1">
            <a:off x="9064564" y="854963"/>
            <a:ext cx="5557" cy="1603740"/>
          </a:xfrm>
          <a:prstGeom prst="straightConnector1">
            <a:avLst/>
          </a:prstGeom>
          <a:noFill/>
          <a:ln w="76200" cap="rnd" algn="ctr">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Tree>
    <p:extLst>
      <p:ext uri="{BB962C8B-B14F-4D97-AF65-F5344CB8AC3E}">
        <p14:creationId xmlns:p14="http://schemas.microsoft.com/office/powerpoint/2010/main" val="124783922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160</TotalTime>
  <Words>439</Words>
  <Application>Microsoft Office PowerPoint</Application>
  <PresentationFormat>Widescreen</PresentationFormat>
  <Paragraphs>90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Algerian</vt:lpstr>
      <vt:lpstr>Arial</vt:lpstr>
      <vt:lpstr>Arial Black</vt:lpstr>
      <vt:lpstr>Calibri</vt:lpstr>
      <vt:lpstr>Tw Cen MT</vt:lpstr>
      <vt:lpstr>Droplet</vt:lpstr>
      <vt:lpstr>October 14, 2016</vt:lpstr>
      <vt:lpstr>Essential Question</vt:lpstr>
      <vt:lpstr>7th Grade TEk</vt:lpstr>
      <vt:lpstr>7th LO</vt:lpstr>
      <vt:lpstr>7th DOL</vt:lpstr>
      <vt:lpstr>6th Grade TEK</vt:lpstr>
      <vt:lpstr>6th TEK</vt:lpstr>
      <vt:lpstr>6th DOL</vt:lpstr>
      <vt:lpstr>7th Grade Foldable (inside of foldable)</vt:lpstr>
      <vt:lpstr>What can you do to keep your water safe?</vt:lpstr>
      <vt:lpstr>PowerPoint Presentation</vt:lpstr>
      <vt:lpstr>7th Grade Video Clip</vt:lpstr>
      <vt:lpstr>How does potential and kinetic energy work together?</vt:lpstr>
      <vt:lpstr>6th Grade Glencoe Virtual Lab Kinetic Energy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12, 2016</dc:title>
  <dc:creator>Katherine Pease</dc:creator>
  <cp:lastModifiedBy>Pease, Katherine J</cp:lastModifiedBy>
  <cp:revision>22</cp:revision>
  <cp:lastPrinted>2016-10-13T12:35:18Z</cp:lastPrinted>
  <dcterms:created xsi:type="dcterms:W3CDTF">2016-10-12T02:55:23Z</dcterms:created>
  <dcterms:modified xsi:type="dcterms:W3CDTF">2016-10-14T12:41:43Z</dcterms:modified>
</cp:coreProperties>
</file>