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57" r:id="rId3"/>
    <p:sldId id="269" r:id="rId4"/>
    <p:sldId id="258" r:id="rId5"/>
    <p:sldId id="259" r:id="rId6"/>
    <p:sldId id="260" r:id="rId7"/>
    <p:sldId id="261" r:id="rId8"/>
    <p:sldId id="262" r:id="rId9"/>
    <p:sldId id="263" r:id="rId10"/>
    <p:sldId id="267" r:id="rId11"/>
    <p:sldId id="268" r:id="rId12"/>
    <p:sldId id="265" r:id="rId13"/>
    <p:sldId id="264" r:id="rId14"/>
    <p:sldId id="266" r:id="rId15"/>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p:scale>
          <a:sx n="87" d="100"/>
          <a:sy n="87" d="100"/>
        </p:scale>
        <p:origin x="528"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725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573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3026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6373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2213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4663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415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2730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406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191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220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597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355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298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946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844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6844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10/13/2016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565789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roundwater.org/kc/groundwater_animation.html"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ater.epa.gov/learn/kids/drinkingwater/gamesandactivies.cf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3.epa.gov/safewater/kids/wtp/flash/interactive.html" TargetMode="External"/><Relationship Id="rId2" Type="http://schemas.openxmlformats.org/officeDocument/2006/relationships/hyperlink" Target="https://www.youtube.com/watch?v=F1YdaY0DKP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glencoe.com/sites/common_assets/science/virtual_labs/PS05/PS05.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504" y="-457200"/>
            <a:ext cx="11734890" cy="1436914"/>
          </a:xfrm>
        </p:spPr>
        <p:txBody>
          <a:bodyPr>
            <a:normAutofit/>
          </a:bodyPr>
          <a:lstStyle/>
          <a:p>
            <a:pPr algn="l"/>
            <a:r>
              <a:rPr lang="en-US" b="1" u="sng" dirty="0" smtClean="0">
                <a:latin typeface="Algerian" panose="04020705040A02060702" pitchFamily="82" charset="0"/>
              </a:rPr>
              <a:t>October 13, 2016</a:t>
            </a:r>
            <a:endParaRPr lang="en-US" b="1" u="sng" dirty="0">
              <a:latin typeface="Algerian" panose="04020705040A02060702" pitchFamily="82" charset="0"/>
            </a:endParaRPr>
          </a:p>
        </p:txBody>
      </p:sp>
      <p:sp>
        <p:nvSpPr>
          <p:cNvPr id="3" name="Subtitle 2"/>
          <p:cNvSpPr>
            <a:spLocks noGrp="1"/>
          </p:cNvSpPr>
          <p:nvPr>
            <p:ph type="subTitle" idx="1"/>
          </p:nvPr>
        </p:nvSpPr>
        <p:spPr>
          <a:xfrm>
            <a:off x="104504" y="979714"/>
            <a:ext cx="12087496" cy="5786846"/>
          </a:xfrm>
        </p:spPr>
        <p:txBody>
          <a:bodyPr>
            <a:normAutofit fontScale="92500" lnSpcReduction="10000"/>
          </a:bodyPr>
          <a:lstStyle/>
          <a:p>
            <a:pPr marL="342900" indent="-342900" algn="l">
              <a:buAutoNum type="arabicPeriod"/>
            </a:pPr>
            <a:r>
              <a:rPr lang="en-US" sz="4000" dirty="0" smtClean="0">
                <a:latin typeface="Arial Black" panose="020B0A04020102020204" pitchFamily="34" charset="0"/>
              </a:rPr>
              <a:t>Sharpen Pencil</a:t>
            </a:r>
          </a:p>
          <a:p>
            <a:pPr marL="342900" indent="-342900" algn="l">
              <a:buAutoNum type="arabicPeriod"/>
            </a:pPr>
            <a:r>
              <a:rPr lang="en-US" sz="4000" dirty="0" smtClean="0">
                <a:latin typeface="Arial Black" panose="020B0A04020102020204" pitchFamily="34" charset="0"/>
              </a:rPr>
              <a:t>(7</a:t>
            </a:r>
            <a:r>
              <a:rPr lang="en-US" sz="4000" baseline="30000" dirty="0" smtClean="0">
                <a:latin typeface="Arial Black" panose="020B0A04020102020204" pitchFamily="34" charset="0"/>
              </a:rPr>
              <a:t>th</a:t>
            </a:r>
            <a:r>
              <a:rPr lang="en-US" sz="4000" dirty="0" smtClean="0">
                <a:latin typeface="Arial Black" panose="020B0A04020102020204" pitchFamily="34" charset="0"/>
              </a:rPr>
              <a:t> Grade)Collect textbook, </a:t>
            </a:r>
            <a:r>
              <a:rPr lang="en-US" sz="4000" dirty="0" err="1" smtClean="0">
                <a:latin typeface="Arial Black" panose="020B0A04020102020204" pitchFamily="34" charset="0"/>
              </a:rPr>
              <a:t>pdn</a:t>
            </a:r>
            <a:r>
              <a:rPr lang="en-US" sz="4000" dirty="0" smtClean="0">
                <a:latin typeface="Arial Black" panose="020B0A04020102020204" pitchFamily="34" charset="0"/>
              </a:rPr>
              <a:t>, clicker</a:t>
            </a:r>
          </a:p>
          <a:p>
            <a:pPr algn="l"/>
            <a:r>
              <a:rPr lang="en-US" sz="4000" dirty="0">
                <a:latin typeface="Arial Black" panose="020B0A04020102020204" pitchFamily="34" charset="0"/>
              </a:rPr>
              <a:t> </a:t>
            </a:r>
            <a:r>
              <a:rPr lang="en-US" sz="4000" dirty="0" smtClean="0">
                <a:latin typeface="Arial Black" panose="020B0A04020102020204" pitchFamily="34" charset="0"/>
              </a:rPr>
              <a:t>   (6</a:t>
            </a:r>
            <a:r>
              <a:rPr lang="en-US" sz="4000" baseline="30000" dirty="0" smtClean="0">
                <a:latin typeface="Arial Black" panose="020B0A04020102020204" pitchFamily="34" charset="0"/>
              </a:rPr>
              <a:t>th</a:t>
            </a:r>
            <a:r>
              <a:rPr lang="en-US" sz="4000" dirty="0" smtClean="0">
                <a:latin typeface="Arial Black" panose="020B0A04020102020204" pitchFamily="34" charset="0"/>
              </a:rPr>
              <a:t> Grade) Collect PDN, Card Sort  	  on Table</a:t>
            </a:r>
          </a:p>
          <a:p>
            <a:pPr marL="342900" indent="-342900" algn="l">
              <a:buAutoNum type="arabicPeriod"/>
            </a:pPr>
            <a:r>
              <a:rPr lang="en-US" sz="4000" dirty="0" smtClean="0">
                <a:latin typeface="Arial Black" panose="020B0A04020102020204" pitchFamily="34" charset="0"/>
              </a:rPr>
              <a:t>Sit in assigned seat</a:t>
            </a:r>
          </a:p>
          <a:p>
            <a:pPr marL="342900" indent="-342900" algn="l">
              <a:buAutoNum type="arabicPeriod"/>
            </a:pPr>
            <a:r>
              <a:rPr lang="en-US" sz="4000" dirty="0" smtClean="0">
                <a:latin typeface="Arial Black" panose="020B0A04020102020204" pitchFamily="34" charset="0"/>
              </a:rPr>
              <a:t>Open textbook and READ to complete the </a:t>
            </a:r>
            <a:r>
              <a:rPr lang="en-US" sz="4000" dirty="0" err="1" smtClean="0">
                <a:latin typeface="Arial Black" panose="020B0A04020102020204" pitchFamily="34" charset="0"/>
              </a:rPr>
              <a:t>pdn</a:t>
            </a:r>
            <a:r>
              <a:rPr lang="en-US" sz="4000" dirty="0" smtClean="0">
                <a:latin typeface="Arial Black" panose="020B0A04020102020204" pitchFamily="34" charset="0"/>
              </a:rPr>
              <a:t> / Do card sort</a:t>
            </a:r>
            <a:endParaRPr lang="en-US" sz="4000" dirty="0">
              <a:latin typeface="Arial Black" panose="020B0A04020102020204" pitchFamily="34" charset="0"/>
            </a:endParaRPr>
          </a:p>
        </p:txBody>
      </p:sp>
    </p:spTree>
    <p:extLst>
      <p:ext uri="{BB962C8B-B14F-4D97-AF65-F5344CB8AC3E}">
        <p14:creationId xmlns:p14="http://schemas.microsoft.com/office/powerpoint/2010/main" val="314640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j02017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76625"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1" y="762000"/>
            <a:ext cx="12379569" cy="2514600"/>
          </a:xfrm>
        </p:spPr>
        <p:txBody>
          <a:bodyPr/>
          <a:lstStyle/>
          <a:p>
            <a:r>
              <a:rPr lang="en-US" altLang="en-US" sz="5400" b="1">
                <a:solidFill>
                  <a:schemeClr val="bg1"/>
                </a:solidFill>
                <a:effectLst>
                  <a:outerShdw blurRad="38100" dist="38100" dir="2700000" algn="tl">
                    <a:srgbClr val="C0C0C0"/>
                  </a:outerShdw>
                </a:effectLst>
                <a:latin typeface="Arial Black" panose="020B0A04020102020204" pitchFamily="34" charset="0"/>
              </a:rPr>
              <a:t>What is an aquifer?</a:t>
            </a:r>
            <a:br>
              <a:rPr lang="en-US" altLang="en-US" sz="5400" b="1">
                <a:solidFill>
                  <a:schemeClr val="bg1"/>
                </a:solidFill>
                <a:effectLst>
                  <a:outerShdw blurRad="38100" dist="38100" dir="2700000" algn="tl">
                    <a:srgbClr val="C0C0C0"/>
                  </a:outerShdw>
                </a:effectLst>
                <a:latin typeface="Arial Black" panose="020B0A04020102020204" pitchFamily="34" charset="0"/>
              </a:rPr>
            </a:br>
            <a:r>
              <a:rPr lang="en-US" altLang="en-US" sz="5400" b="1">
                <a:solidFill>
                  <a:schemeClr val="bg1"/>
                </a:solidFill>
                <a:effectLst>
                  <a:outerShdw blurRad="38100" dist="38100" dir="2700000" algn="tl">
                    <a:srgbClr val="C0C0C0"/>
                  </a:outerShdw>
                </a:effectLst>
                <a:latin typeface="Arial Black" panose="020B0A04020102020204" pitchFamily="34" charset="0"/>
              </a:rPr>
              <a:t>What is ground water?</a:t>
            </a:r>
          </a:p>
        </p:txBody>
      </p:sp>
      <p:sp>
        <p:nvSpPr>
          <p:cNvPr id="6" name="Rectangle 3"/>
          <p:cNvSpPr txBox="1">
            <a:spLocks noChangeArrowheads="1"/>
          </p:cNvSpPr>
          <p:nvPr/>
        </p:nvSpPr>
        <p:spPr>
          <a:xfrm>
            <a:off x="457199" y="3733800"/>
            <a:ext cx="10958963" cy="2392363"/>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altLang="en-US" smtClean="0">
                <a:hlinkClick r:id="rId3"/>
              </a:rPr>
              <a:t>http://www.groundwater.org/kc/groundwater_animation.html</a:t>
            </a:r>
            <a:endParaRPr lang="en-US" altLang="en-US" smtClean="0"/>
          </a:p>
          <a:p>
            <a:r>
              <a:rPr lang="en-US" altLang="en-US" smtClean="0">
                <a:hlinkClick r:id="rId4"/>
              </a:rPr>
              <a:t>http://water.epa.gov/learn/kids/drinkingwater/gamesandactivies.cfm</a:t>
            </a:r>
            <a:endParaRPr lang="en-US" altLang="en-US"/>
          </a:p>
        </p:txBody>
      </p:sp>
    </p:spTree>
    <p:extLst>
      <p:ext uri="{BB962C8B-B14F-4D97-AF65-F5344CB8AC3E}">
        <p14:creationId xmlns:p14="http://schemas.microsoft.com/office/powerpoint/2010/main" val="955555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7255" y="0"/>
            <a:ext cx="10630251" cy="1470025"/>
          </a:xfrm>
          <a:prstGeom prst="rect">
            <a:avLst/>
          </a:prstGeom>
        </p:spPr>
        <p:txBody>
          <a:bodyPr anchor="ct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en-US" sz="4400" smtClean="0"/>
              <a:t>Explain in own words:</a:t>
            </a:r>
            <a:endParaRPr lang="en-US" altLang="en-US" sz="4400"/>
          </a:p>
        </p:txBody>
      </p:sp>
      <p:sp>
        <p:nvSpPr>
          <p:cNvPr id="3" name="Rectangle 3"/>
          <p:cNvSpPr txBox="1">
            <a:spLocks noChangeArrowheads="1"/>
          </p:cNvSpPr>
          <p:nvPr/>
        </p:nvSpPr>
        <p:spPr>
          <a:xfrm>
            <a:off x="195942" y="3962400"/>
            <a:ext cx="12155491" cy="3581400"/>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609600" indent="-609600">
              <a:buFontTx/>
              <a:buAutoNum type="arabicPeriod"/>
            </a:pPr>
            <a:r>
              <a:rPr lang="en-US" altLang="en-US" sz="3200" dirty="0" smtClean="0"/>
              <a:t>What an aquifer is..</a:t>
            </a:r>
          </a:p>
          <a:p>
            <a:pPr marL="609600" indent="-609600">
              <a:buFontTx/>
              <a:buAutoNum type="arabicPeriod"/>
            </a:pPr>
            <a:r>
              <a:rPr lang="en-US" altLang="en-US" sz="3200" dirty="0" smtClean="0"/>
              <a:t>Why is it important to us…</a:t>
            </a:r>
          </a:p>
          <a:p>
            <a:pPr marL="609600" indent="-609600">
              <a:buFontTx/>
              <a:buAutoNum type="arabicPeriod"/>
            </a:pPr>
            <a:r>
              <a:rPr lang="en-US" altLang="en-US" sz="3200" dirty="0" smtClean="0"/>
              <a:t>Why it is important to take care of it..</a:t>
            </a:r>
          </a:p>
          <a:p>
            <a:pPr marL="609600" indent="-609600">
              <a:buFontTx/>
              <a:buAutoNum type="arabicPeriod"/>
            </a:pPr>
            <a:r>
              <a:rPr lang="en-US" altLang="en-US" sz="3200" dirty="0" smtClean="0"/>
              <a:t>What can you do to take care of it…</a:t>
            </a:r>
            <a:endParaRPr lang="en-US" altLang="en-US" sz="3200" dirty="0"/>
          </a:p>
        </p:txBody>
      </p:sp>
      <p:pic>
        <p:nvPicPr>
          <p:cNvPr id="4" name="Picture 7" descr="cross_section_l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44" y="1143000"/>
            <a:ext cx="12506178"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4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91737"/>
            <a:ext cx="10131425" cy="1456267"/>
          </a:xfrm>
        </p:spPr>
        <p:txBody>
          <a:bodyPr/>
          <a:lstStyle/>
          <a:p>
            <a:pPr algn="ctr"/>
            <a:r>
              <a:rPr lang="en-US" u="sng" dirty="0" smtClean="0"/>
              <a:t>7</a:t>
            </a:r>
            <a:r>
              <a:rPr lang="en-US" u="sng" baseline="30000" dirty="0" smtClean="0"/>
              <a:t>th</a:t>
            </a:r>
            <a:r>
              <a:rPr lang="en-US" u="sng" dirty="0" smtClean="0"/>
              <a:t> Grade Video Clip</a:t>
            </a:r>
            <a:endParaRPr lang="en-US" u="sng" dirty="0"/>
          </a:p>
        </p:txBody>
      </p:sp>
      <p:sp>
        <p:nvSpPr>
          <p:cNvPr id="3" name="Content Placeholder 2"/>
          <p:cNvSpPr>
            <a:spLocks noGrp="1"/>
          </p:cNvSpPr>
          <p:nvPr>
            <p:ph sz="quarter" idx="13"/>
          </p:nvPr>
        </p:nvSpPr>
        <p:spPr>
          <a:xfrm>
            <a:off x="-143692" y="436396"/>
            <a:ext cx="12191999" cy="3649133"/>
          </a:xfrm>
        </p:spPr>
        <p:txBody>
          <a:bodyPr/>
          <a:lstStyle/>
          <a:p>
            <a:endParaRPr lang="en-US" dirty="0" smtClean="0"/>
          </a:p>
          <a:p>
            <a:endParaRPr lang="en-US" dirty="0"/>
          </a:p>
        </p:txBody>
      </p:sp>
      <p:sp>
        <p:nvSpPr>
          <p:cNvPr id="4" name="Rectangle 3"/>
          <p:cNvSpPr/>
          <p:nvPr/>
        </p:nvSpPr>
        <p:spPr>
          <a:xfrm>
            <a:off x="147919" y="1116000"/>
            <a:ext cx="11308976" cy="2185214"/>
          </a:xfrm>
          <a:prstGeom prst="rect">
            <a:avLst/>
          </a:prstGeom>
        </p:spPr>
        <p:txBody>
          <a:bodyPr wrap="square">
            <a:spAutoFit/>
          </a:bodyPr>
          <a:lstStyle/>
          <a:p>
            <a:r>
              <a:rPr lang="en-US" sz="3200" dirty="0">
                <a:hlinkClick r:id="rId2"/>
              </a:rPr>
              <a:t>https://www.youtube.com/watch?v=0w7nW7TSKVY</a:t>
            </a:r>
          </a:p>
          <a:p>
            <a:r>
              <a:rPr lang="en-US" sz="3200" dirty="0" smtClean="0">
                <a:hlinkClick r:id="rId2"/>
              </a:rPr>
              <a:t>https</a:t>
            </a:r>
            <a:r>
              <a:rPr lang="en-US" sz="3200" dirty="0">
                <a:hlinkClick r:id="rId2"/>
              </a:rPr>
              <a:t>://</a:t>
            </a:r>
            <a:r>
              <a:rPr lang="en-US" sz="3200" dirty="0" smtClean="0">
                <a:hlinkClick r:id="rId2"/>
              </a:rPr>
              <a:t>www.youtube.com/watch?v=LJ63xGJY4pM </a:t>
            </a:r>
          </a:p>
          <a:p>
            <a:r>
              <a:rPr lang="en-US" sz="3200" dirty="0" smtClean="0">
                <a:hlinkClick r:id="rId2"/>
              </a:rPr>
              <a:t>https</a:t>
            </a:r>
            <a:r>
              <a:rPr lang="en-US" sz="3200" dirty="0">
                <a:hlinkClick r:id="rId2"/>
              </a:rPr>
              <a:t>://</a:t>
            </a:r>
            <a:r>
              <a:rPr lang="en-US" sz="3200" dirty="0" smtClean="0">
                <a:hlinkClick r:id="rId2"/>
              </a:rPr>
              <a:t>www.youtube.com/watch?v=F1YdaY0DKPo</a:t>
            </a:r>
            <a:r>
              <a:rPr lang="en-US" sz="3200" dirty="0" smtClean="0"/>
              <a:t>   </a:t>
            </a:r>
            <a:r>
              <a:rPr lang="en-US" sz="2000" dirty="0" smtClean="0"/>
              <a:t>Trinity River Watershed</a:t>
            </a:r>
          </a:p>
          <a:p>
            <a:r>
              <a:rPr lang="en-US" sz="2000" dirty="0" smtClean="0"/>
              <a:t>Virtual Tour of Water </a:t>
            </a:r>
            <a:r>
              <a:rPr lang="en-US" sz="2000" dirty="0"/>
              <a:t>Treatment Plant  </a:t>
            </a:r>
            <a:r>
              <a:rPr lang="en-US" sz="2000" dirty="0">
                <a:hlinkClick r:id="rId3"/>
              </a:rPr>
              <a:t>https://</a:t>
            </a:r>
            <a:r>
              <a:rPr lang="en-US" sz="2000" dirty="0" smtClean="0">
                <a:hlinkClick r:id="rId3"/>
              </a:rPr>
              <a:t>www3.epa.gov/safewater/kids/wtp/flash/interactive.html</a:t>
            </a:r>
            <a:endParaRPr lang="en-US" sz="2000" dirty="0" smtClean="0"/>
          </a:p>
          <a:p>
            <a:endParaRPr lang="en-US" sz="2000" dirty="0"/>
          </a:p>
        </p:txBody>
      </p:sp>
    </p:spTree>
    <p:extLst>
      <p:ext uri="{BB962C8B-B14F-4D97-AF65-F5344CB8AC3E}">
        <p14:creationId xmlns:p14="http://schemas.microsoft.com/office/powerpoint/2010/main" val="95415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114"/>
            <a:ext cx="12305211" cy="1456267"/>
          </a:xfrm>
        </p:spPr>
        <p:txBody>
          <a:bodyPr/>
          <a:lstStyle/>
          <a:p>
            <a:r>
              <a:rPr lang="en-US" b="1" u="sng" dirty="0" smtClean="0"/>
              <a:t>6</a:t>
            </a:r>
            <a:r>
              <a:rPr lang="en-US" b="1" u="sng" baseline="30000" dirty="0" smtClean="0"/>
              <a:t>th</a:t>
            </a:r>
            <a:r>
              <a:rPr lang="en-US" b="1" u="sng" dirty="0" smtClean="0"/>
              <a:t> Grade Glencoe Virtual Lab Kinetic Energy</a:t>
            </a:r>
            <a:endParaRPr lang="en-US" b="1" u="sng" dirty="0"/>
          </a:p>
        </p:txBody>
      </p:sp>
      <p:sp>
        <p:nvSpPr>
          <p:cNvPr id="3" name="Rectangle 2"/>
          <p:cNvSpPr/>
          <p:nvPr/>
        </p:nvSpPr>
        <p:spPr>
          <a:xfrm>
            <a:off x="2116183" y="576702"/>
            <a:ext cx="8804366" cy="646331"/>
          </a:xfrm>
          <a:prstGeom prst="rect">
            <a:avLst/>
          </a:prstGeom>
        </p:spPr>
        <p:txBody>
          <a:bodyPr wrap="square">
            <a:spAutoFit/>
          </a:bodyPr>
          <a:lstStyle/>
          <a:p>
            <a:r>
              <a:rPr lang="en-US" dirty="0">
                <a:hlinkClick r:id="rId2"/>
              </a:rPr>
              <a:t>http://</a:t>
            </a:r>
            <a:r>
              <a:rPr lang="en-US" dirty="0" smtClean="0">
                <a:hlinkClick r:id="rId2"/>
              </a:rPr>
              <a:t>www.glencoe.com/sites/common_assets/science/virtual_labs/PS05/PS05.html</a:t>
            </a:r>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2698717"/>
              </p:ext>
            </p:extLst>
          </p:nvPr>
        </p:nvGraphicFramePr>
        <p:xfrm>
          <a:off x="1084218" y="1086151"/>
          <a:ext cx="10868296" cy="5679617"/>
        </p:xfrm>
        <a:graphic>
          <a:graphicData uri="http://schemas.openxmlformats.org/drawingml/2006/table">
            <a:tbl>
              <a:tblPr firstRow="1" bandRow="1">
                <a:tableStyleId>{5940675A-B579-460E-94D1-54222C63F5DA}</a:tableStyleId>
              </a:tblPr>
              <a:tblGrid>
                <a:gridCol w="5114496">
                  <a:extLst>
                    <a:ext uri="{9D8B030D-6E8A-4147-A177-3AD203B41FA5}">
                      <a16:colId xmlns:a16="http://schemas.microsoft.com/office/drawing/2014/main" xmlns="" val="3922251407"/>
                    </a:ext>
                  </a:extLst>
                </a:gridCol>
                <a:gridCol w="5753800">
                  <a:extLst>
                    <a:ext uri="{9D8B030D-6E8A-4147-A177-3AD203B41FA5}">
                      <a16:colId xmlns:a16="http://schemas.microsoft.com/office/drawing/2014/main" xmlns="" val="1687966936"/>
                    </a:ext>
                  </a:extLst>
                </a:gridCol>
              </a:tblGrid>
              <a:tr h="567477">
                <a:tc>
                  <a:txBody>
                    <a:bodyPr/>
                    <a:lstStyle/>
                    <a:p>
                      <a:pPr algn="ctr"/>
                      <a:r>
                        <a:rPr lang="en-US" sz="2800" dirty="0" smtClean="0"/>
                        <a:t>Potential Energy (J)</a:t>
                      </a:r>
                      <a:endParaRPr lang="en-US" sz="2800" dirty="0"/>
                    </a:p>
                  </a:txBody>
                  <a:tcPr/>
                </a:tc>
                <a:tc>
                  <a:txBody>
                    <a:bodyPr/>
                    <a:lstStyle/>
                    <a:p>
                      <a:pPr algn="ctr"/>
                      <a:r>
                        <a:rPr lang="en-US" sz="2800" dirty="0" smtClean="0"/>
                        <a:t>Kinetic Energy (J)</a:t>
                      </a:r>
                      <a:endParaRPr lang="en-US" sz="2800" dirty="0"/>
                    </a:p>
                  </a:txBody>
                  <a:tcPr/>
                </a:tc>
                <a:extLst>
                  <a:ext uri="{0D108BD9-81ED-4DB2-BD59-A6C34878D82A}">
                    <a16:rowId xmlns:a16="http://schemas.microsoft.com/office/drawing/2014/main" xmlns="" val="1551440128"/>
                  </a:ext>
                </a:extLst>
              </a:tr>
              <a:tr h="511214">
                <a:tc>
                  <a:txBody>
                    <a:bodyPr/>
                    <a:lstStyle/>
                    <a:p>
                      <a:endParaRPr lang="en-US" dirty="0"/>
                    </a:p>
                  </a:txBody>
                  <a:tcPr/>
                </a:tc>
                <a:tc>
                  <a:txBody>
                    <a:bodyPr/>
                    <a:lstStyle/>
                    <a:p>
                      <a:endParaRPr lang="en-US"/>
                    </a:p>
                  </a:txBody>
                  <a:tcPr/>
                </a:tc>
                <a:extLst>
                  <a:ext uri="{0D108BD9-81ED-4DB2-BD59-A6C34878D82A}">
                    <a16:rowId xmlns:a16="http://schemas.microsoft.com/office/drawing/2014/main" xmlns="" val="3270371798"/>
                  </a:ext>
                </a:extLst>
              </a:tr>
              <a:tr h="511214">
                <a:tc>
                  <a:txBody>
                    <a:bodyPr/>
                    <a:lstStyle/>
                    <a:p>
                      <a:endParaRPr lang="en-US" dirty="0"/>
                    </a:p>
                  </a:txBody>
                  <a:tcPr/>
                </a:tc>
                <a:tc>
                  <a:txBody>
                    <a:bodyPr/>
                    <a:lstStyle/>
                    <a:p>
                      <a:endParaRPr lang="en-US"/>
                    </a:p>
                  </a:txBody>
                  <a:tcPr/>
                </a:tc>
                <a:extLst>
                  <a:ext uri="{0D108BD9-81ED-4DB2-BD59-A6C34878D82A}">
                    <a16:rowId xmlns:a16="http://schemas.microsoft.com/office/drawing/2014/main" xmlns="" val="2283687226"/>
                  </a:ext>
                </a:extLst>
              </a:tr>
              <a:tr h="511214">
                <a:tc>
                  <a:txBody>
                    <a:bodyPr/>
                    <a:lstStyle/>
                    <a:p>
                      <a:endParaRPr lang="en-US"/>
                    </a:p>
                  </a:txBody>
                  <a:tcPr/>
                </a:tc>
                <a:tc>
                  <a:txBody>
                    <a:bodyPr/>
                    <a:lstStyle/>
                    <a:p>
                      <a:endParaRPr lang="en-US"/>
                    </a:p>
                  </a:txBody>
                  <a:tcPr/>
                </a:tc>
                <a:extLst>
                  <a:ext uri="{0D108BD9-81ED-4DB2-BD59-A6C34878D82A}">
                    <a16:rowId xmlns:a16="http://schemas.microsoft.com/office/drawing/2014/main" xmlns="" val="4289990605"/>
                  </a:ext>
                </a:extLst>
              </a:tr>
              <a:tr h="511214">
                <a:tc>
                  <a:txBody>
                    <a:bodyPr/>
                    <a:lstStyle/>
                    <a:p>
                      <a:endParaRPr lang="en-US"/>
                    </a:p>
                  </a:txBody>
                  <a:tcPr/>
                </a:tc>
                <a:tc>
                  <a:txBody>
                    <a:bodyPr/>
                    <a:lstStyle/>
                    <a:p>
                      <a:endParaRPr lang="en-US"/>
                    </a:p>
                  </a:txBody>
                  <a:tcPr/>
                </a:tc>
                <a:extLst>
                  <a:ext uri="{0D108BD9-81ED-4DB2-BD59-A6C34878D82A}">
                    <a16:rowId xmlns:a16="http://schemas.microsoft.com/office/drawing/2014/main" xmlns="" val="494336537"/>
                  </a:ext>
                </a:extLst>
              </a:tr>
              <a:tr h="511214">
                <a:tc>
                  <a:txBody>
                    <a:bodyPr/>
                    <a:lstStyle/>
                    <a:p>
                      <a:endParaRPr lang="en-US"/>
                    </a:p>
                  </a:txBody>
                  <a:tcPr/>
                </a:tc>
                <a:tc>
                  <a:txBody>
                    <a:bodyPr/>
                    <a:lstStyle/>
                    <a:p>
                      <a:endParaRPr lang="en-US"/>
                    </a:p>
                  </a:txBody>
                  <a:tcPr/>
                </a:tc>
                <a:extLst>
                  <a:ext uri="{0D108BD9-81ED-4DB2-BD59-A6C34878D82A}">
                    <a16:rowId xmlns:a16="http://schemas.microsoft.com/office/drawing/2014/main" xmlns="" val="925696302"/>
                  </a:ext>
                </a:extLst>
              </a:tr>
              <a:tr h="511214">
                <a:tc>
                  <a:txBody>
                    <a:bodyPr/>
                    <a:lstStyle/>
                    <a:p>
                      <a:endParaRPr lang="en-US"/>
                    </a:p>
                  </a:txBody>
                  <a:tcPr/>
                </a:tc>
                <a:tc>
                  <a:txBody>
                    <a:bodyPr/>
                    <a:lstStyle/>
                    <a:p>
                      <a:endParaRPr lang="en-US"/>
                    </a:p>
                  </a:txBody>
                  <a:tcPr/>
                </a:tc>
                <a:extLst>
                  <a:ext uri="{0D108BD9-81ED-4DB2-BD59-A6C34878D82A}">
                    <a16:rowId xmlns:a16="http://schemas.microsoft.com/office/drawing/2014/main" xmlns="" val="183734098"/>
                  </a:ext>
                </a:extLst>
              </a:tr>
              <a:tr h="511214">
                <a:tc>
                  <a:txBody>
                    <a:bodyPr/>
                    <a:lstStyle/>
                    <a:p>
                      <a:endParaRPr lang="en-US"/>
                    </a:p>
                  </a:txBody>
                  <a:tcPr/>
                </a:tc>
                <a:tc>
                  <a:txBody>
                    <a:bodyPr/>
                    <a:lstStyle/>
                    <a:p>
                      <a:endParaRPr lang="en-US"/>
                    </a:p>
                  </a:txBody>
                  <a:tcPr/>
                </a:tc>
                <a:extLst>
                  <a:ext uri="{0D108BD9-81ED-4DB2-BD59-A6C34878D82A}">
                    <a16:rowId xmlns:a16="http://schemas.microsoft.com/office/drawing/2014/main" xmlns="" val="917609403"/>
                  </a:ext>
                </a:extLst>
              </a:tr>
              <a:tr h="511214">
                <a:tc>
                  <a:txBody>
                    <a:bodyPr/>
                    <a:lstStyle/>
                    <a:p>
                      <a:endParaRPr lang="en-US"/>
                    </a:p>
                  </a:txBody>
                  <a:tcPr/>
                </a:tc>
                <a:tc>
                  <a:txBody>
                    <a:bodyPr/>
                    <a:lstStyle/>
                    <a:p>
                      <a:endParaRPr lang="en-US"/>
                    </a:p>
                  </a:txBody>
                  <a:tcPr/>
                </a:tc>
                <a:extLst>
                  <a:ext uri="{0D108BD9-81ED-4DB2-BD59-A6C34878D82A}">
                    <a16:rowId xmlns:a16="http://schemas.microsoft.com/office/drawing/2014/main" xmlns="" val="1037303535"/>
                  </a:ext>
                </a:extLst>
              </a:tr>
              <a:tr h="511214">
                <a:tc>
                  <a:txBody>
                    <a:bodyPr/>
                    <a:lstStyle/>
                    <a:p>
                      <a:endParaRPr lang="en-US"/>
                    </a:p>
                  </a:txBody>
                  <a:tcPr/>
                </a:tc>
                <a:tc>
                  <a:txBody>
                    <a:bodyPr/>
                    <a:lstStyle/>
                    <a:p>
                      <a:endParaRPr lang="en-US"/>
                    </a:p>
                  </a:txBody>
                  <a:tcPr/>
                </a:tc>
                <a:extLst>
                  <a:ext uri="{0D108BD9-81ED-4DB2-BD59-A6C34878D82A}">
                    <a16:rowId xmlns:a16="http://schemas.microsoft.com/office/drawing/2014/main" xmlns="" val="68548528"/>
                  </a:ext>
                </a:extLst>
              </a:tr>
              <a:tr h="511214">
                <a:tc>
                  <a:txBody>
                    <a:bodyPr/>
                    <a:lstStyle/>
                    <a:p>
                      <a:endParaRPr lang="en-US"/>
                    </a:p>
                  </a:txBody>
                  <a:tcPr/>
                </a:tc>
                <a:tc>
                  <a:txBody>
                    <a:bodyPr/>
                    <a:lstStyle/>
                    <a:p>
                      <a:endParaRPr lang="en-US" dirty="0"/>
                    </a:p>
                  </a:txBody>
                  <a:tcPr/>
                </a:tc>
                <a:extLst>
                  <a:ext uri="{0D108BD9-81ED-4DB2-BD59-A6C34878D82A}">
                    <a16:rowId xmlns:a16="http://schemas.microsoft.com/office/drawing/2014/main" xmlns="" val="2678054957"/>
                  </a:ext>
                </a:extLst>
              </a:tr>
            </a:tbl>
          </a:graphicData>
        </a:graphic>
      </p:graphicFrame>
    </p:spTree>
    <p:extLst>
      <p:ext uri="{BB962C8B-B14F-4D97-AF65-F5344CB8AC3E}">
        <p14:creationId xmlns:p14="http://schemas.microsoft.com/office/powerpoint/2010/main" val="2497812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03813" y="718216"/>
            <a:ext cx="10131425" cy="3649133"/>
          </a:xfrm>
        </p:spPr>
        <p:txBody>
          <a:bodyPr/>
          <a:lstStyle/>
          <a:p>
            <a:endParaRPr lang="en-US" dirty="0" smtClean="0"/>
          </a:p>
          <a:p>
            <a:endParaRPr lang="en-US" dirty="0"/>
          </a:p>
        </p:txBody>
      </p:sp>
      <p:sp>
        <p:nvSpPr>
          <p:cNvPr id="6" name="Rectangle 5"/>
          <p:cNvSpPr/>
          <p:nvPr/>
        </p:nvSpPr>
        <p:spPr>
          <a:xfrm>
            <a:off x="248194" y="124097"/>
            <a:ext cx="11834950" cy="5940088"/>
          </a:xfrm>
          <a:prstGeom prst="rect">
            <a:avLst/>
          </a:prstGeom>
        </p:spPr>
        <p:txBody>
          <a:bodyPr wrap="square">
            <a:spAutoFit/>
          </a:bodyPr>
          <a:lstStyle/>
          <a:p>
            <a:r>
              <a:rPr lang="en-US" sz="2000" dirty="0"/>
              <a:t>Energy and Energy </a:t>
            </a:r>
            <a:r>
              <a:rPr lang="en-US" sz="2000" dirty="0" smtClean="0"/>
              <a:t>resources						Name: ________________________________  Period: ___</a:t>
            </a:r>
            <a:endParaRPr lang="en-US" sz="2000" dirty="0"/>
          </a:p>
          <a:p>
            <a:r>
              <a:rPr lang="en-US" sz="2000" dirty="0"/>
              <a:t>What are the relationships between kinetic energy and potential energy?</a:t>
            </a:r>
          </a:p>
          <a:p>
            <a:endParaRPr lang="en-US" sz="2000" dirty="0" smtClean="0"/>
          </a:p>
          <a:p>
            <a:endParaRPr lang="en-US" sz="2000" dirty="0"/>
          </a:p>
          <a:p>
            <a:r>
              <a:rPr lang="en-US" sz="2000" dirty="0" smtClean="0"/>
              <a:t>Question </a:t>
            </a:r>
            <a:r>
              <a:rPr lang="en-US" sz="2000" dirty="0"/>
              <a:t>1 :When do you think the clock pendulums and the swings where at there highest </a:t>
            </a:r>
            <a:r>
              <a:rPr lang="en-US" sz="2000" dirty="0" smtClean="0"/>
              <a:t>and lowest </a:t>
            </a:r>
            <a:r>
              <a:rPr lang="en-US" sz="2000" dirty="0"/>
              <a:t>kinetic and potential energy? Why?</a:t>
            </a:r>
          </a:p>
          <a:p>
            <a:endParaRPr lang="en-US" sz="2000" dirty="0" smtClean="0"/>
          </a:p>
          <a:p>
            <a:endParaRPr lang="en-US" sz="2000" dirty="0" smtClean="0"/>
          </a:p>
          <a:p>
            <a:endParaRPr lang="en-US" sz="2000" dirty="0"/>
          </a:p>
          <a:p>
            <a:r>
              <a:rPr lang="en-US" sz="2000" dirty="0" smtClean="0"/>
              <a:t>Question </a:t>
            </a:r>
            <a:r>
              <a:rPr lang="en-US" sz="2000" dirty="0"/>
              <a:t>2 :What happens to the total energy of the pendulums as it swings? What determines </a:t>
            </a:r>
            <a:r>
              <a:rPr lang="en-US" sz="2000" dirty="0" smtClean="0"/>
              <a:t>the maximum </a:t>
            </a:r>
            <a:r>
              <a:rPr lang="en-US" sz="2000" dirty="0"/>
              <a:t>total energy of the pendulum?</a:t>
            </a:r>
          </a:p>
          <a:p>
            <a:endParaRPr lang="en-US" sz="2000" dirty="0" smtClean="0"/>
          </a:p>
          <a:p>
            <a:endParaRPr lang="en-US" sz="2000" dirty="0" smtClean="0"/>
          </a:p>
          <a:p>
            <a:endParaRPr lang="en-US" sz="2000" dirty="0"/>
          </a:p>
          <a:p>
            <a:r>
              <a:rPr lang="en-US" sz="2000" dirty="0" smtClean="0"/>
              <a:t>Question </a:t>
            </a:r>
            <a:r>
              <a:rPr lang="en-US" sz="2000" dirty="0"/>
              <a:t>3 :How are potential energy and kinetic energy related?</a:t>
            </a:r>
          </a:p>
          <a:p>
            <a:endParaRPr lang="en-US" sz="2000" dirty="0" smtClean="0"/>
          </a:p>
          <a:p>
            <a:endParaRPr lang="en-US" sz="2000" dirty="0" smtClean="0"/>
          </a:p>
          <a:p>
            <a:endParaRPr lang="en-US" sz="2000" dirty="0"/>
          </a:p>
          <a:p>
            <a:r>
              <a:rPr lang="en-US" sz="2000" dirty="0" smtClean="0"/>
              <a:t>Question </a:t>
            </a:r>
            <a:r>
              <a:rPr lang="en-US" sz="2000" dirty="0"/>
              <a:t>4 :How does energy change from potential energy to kinetic energy?</a:t>
            </a:r>
          </a:p>
        </p:txBody>
      </p:sp>
    </p:spTree>
    <p:extLst>
      <p:ext uri="{BB962C8B-B14F-4D97-AF65-F5344CB8AC3E}">
        <p14:creationId xmlns:p14="http://schemas.microsoft.com/office/powerpoint/2010/main" val="65821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25" y="-343989"/>
            <a:ext cx="2874330" cy="1456267"/>
          </a:xfrm>
        </p:spPr>
        <p:txBody>
          <a:bodyPr/>
          <a:lstStyle/>
          <a:p>
            <a:r>
              <a:rPr lang="en-US" b="1" u="sng" dirty="0" smtClean="0"/>
              <a:t>7</a:t>
            </a:r>
            <a:r>
              <a:rPr lang="en-US" b="1" u="sng" baseline="30000" dirty="0" smtClean="0"/>
              <a:t>th</a:t>
            </a:r>
            <a:r>
              <a:rPr lang="en-US" b="1" u="sng" dirty="0" smtClean="0"/>
              <a:t> Grade </a:t>
            </a:r>
            <a:endParaRPr lang="en-US" b="1" u="sng" dirty="0"/>
          </a:p>
        </p:txBody>
      </p:sp>
      <p:sp>
        <p:nvSpPr>
          <p:cNvPr id="4" name="Title 1"/>
          <p:cNvSpPr txBox="1">
            <a:spLocks/>
          </p:cNvSpPr>
          <p:nvPr/>
        </p:nvSpPr>
        <p:spPr>
          <a:xfrm>
            <a:off x="2958738" y="66686"/>
            <a:ext cx="9144000" cy="954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smtClean="0"/>
              <a:t>PDN: Erosion/Deposition</a:t>
            </a:r>
            <a:endParaRPr lang="en-US" u="sng" dirty="0"/>
          </a:p>
        </p:txBody>
      </p:sp>
      <p:sp>
        <p:nvSpPr>
          <p:cNvPr id="5" name="Subtitle 2"/>
          <p:cNvSpPr txBox="1">
            <a:spLocks/>
          </p:cNvSpPr>
          <p:nvPr/>
        </p:nvSpPr>
        <p:spPr>
          <a:xfrm>
            <a:off x="0" y="954631"/>
            <a:ext cx="11952514" cy="3777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800" dirty="0" smtClean="0"/>
              <a:t>Directions: Open your textbook to pg. 566-567 and use the information to answer the questions below.</a:t>
            </a:r>
            <a:endParaRPr lang="en-US" sz="1800" dirty="0"/>
          </a:p>
        </p:txBody>
      </p:sp>
      <p:graphicFrame>
        <p:nvGraphicFramePr>
          <p:cNvPr id="6" name="Table 5"/>
          <p:cNvGraphicFramePr>
            <a:graphicFrameLocks noGrp="1"/>
          </p:cNvGraphicFramePr>
          <p:nvPr>
            <p:extLst>
              <p:ext uri="{D42A27DB-BD31-4B8C-83A1-F6EECF244321}">
                <p14:modId xmlns:p14="http://schemas.microsoft.com/office/powerpoint/2010/main" val="4261957745"/>
              </p:ext>
            </p:extLst>
          </p:nvPr>
        </p:nvGraphicFramePr>
        <p:xfrm>
          <a:off x="255451" y="1504264"/>
          <a:ext cx="2513875" cy="2128520"/>
        </p:xfrm>
        <a:graphic>
          <a:graphicData uri="http://schemas.openxmlformats.org/drawingml/2006/table">
            <a:tbl>
              <a:tblPr firstRow="1" bandRow="1">
                <a:tableStyleId>{5940675A-B579-460E-94D1-54222C63F5DA}</a:tableStyleId>
              </a:tblPr>
              <a:tblGrid>
                <a:gridCol w="685075">
                  <a:extLst>
                    <a:ext uri="{9D8B030D-6E8A-4147-A177-3AD203B41FA5}">
                      <a16:colId xmlns:a16="http://schemas.microsoft.com/office/drawing/2014/main" xmlns="" val="960399609"/>
                    </a:ext>
                  </a:extLst>
                </a:gridCol>
                <a:gridCol w="1828800">
                  <a:extLst>
                    <a:ext uri="{9D8B030D-6E8A-4147-A177-3AD203B41FA5}">
                      <a16:colId xmlns:a16="http://schemas.microsoft.com/office/drawing/2014/main" xmlns="" val="3003239173"/>
                    </a:ext>
                  </a:extLst>
                </a:gridCol>
              </a:tblGrid>
              <a:tr h="222069">
                <a:tc>
                  <a:txBody>
                    <a:bodyPr/>
                    <a:lstStyle/>
                    <a:p>
                      <a:r>
                        <a:rPr lang="en-US" sz="1200" dirty="0" smtClean="0"/>
                        <a:t>Answer</a:t>
                      </a:r>
                      <a:endParaRPr lang="en-US" sz="1200" dirty="0"/>
                    </a:p>
                  </a:txBody>
                  <a:tcPr/>
                </a:tc>
                <a:tc>
                  <a:txBody>
                    <a:bodyPr/>
                    <a:lstStyle/>
                    <a:p>
                      <a:r>
                        <a:rPr lang="en-US" sz="1200" dirty="0" smtClean="0"/>
                        <a:t>Key</a:t>
                      </a:r>
                      <a:r>
                        <a:rPr lang="en-US" sz="1200" baseline="0" dirty="0" smtClean="0"/>
                        <a:t> Word Bank</a:t>
                      </a:r>
                      <a:endParaRPr lang="en-US" sz="1200" dirty="0"/>
                    </a:p>
                  </a:txBody>
                  <a:tcPr/>
                </a:tc>
                <a:extLst>
                  <a:ext uri="{0D108BD9-81ED-4DB2-BD59-A6C34878D82A}">
                    <a16:rowId xmlns:a16="http://schemas.microsoft.com/office/drawing/2014/main" xmlns="" val="2261601449"/>
                  </a:ext>
                </a:extLst>
              </a:tr>
              <a:tr h="370840">
                <a:tc>
                  <a:txBody>
                    <a:bodyPr/>
                    <a:lstStyle/>
                    <a:p>
                      <a:r>
                        <a:rPr lang="en-US" dirty="0" smtClean="0"/>
                        <a:t>A</a:t>
                      </a:r>
                      <a:endParaRPr lang="en-US" dirty="0"/>
                    </a:p>
                  </a:txBody>
                  <a:tcPr/>
                </a:tc>
                <a:tc>
                  <a:txBody>
                    <a:bodyPr/>
                    <a:lstStyle/>
                    <a:p>
                      <a:r>
                        <a:rPr lang="en-US" dirty="0" smtClean="0"/>
                        <a:t>Erosion</a:t>
                      </a:r>
                      <a:endParaRPr lang="en-US" dirty="0"/>
                    </a:p>
                  </a:txBody>
                  <a:tcPr/>
                </a:tc>
                <a:extLst>
                  <a:ext uri="{0D108BD9-81ED-4DB2-BD59-A6C34878D82A}">
                    <a16:rowId xmlns:a16="http://schemas.microsoft.com/office/drawing/2014/main" xmlns="" val="3413128469"/>
                  </a:ext>
                </a:extLst>
              </a:tr>
              <a:tr h="370840">
                <a:tc>
                  <a:txBody>
                    <a:bodyPr/>
                    <a:lstStyle/>
                    <a:p>
                      <a:r>
                        <a:rPr lang="en-US" dirty="0" smtClean="0"/>
                        <a:t>B</a:t>
                      </a:r>
                      <a:endParaRPr lang="en-US" dirty="0"/>
                    </a:p>
                  </a:txBody>
                  <a:tcPr/>
                </a:tc>
                <a:tc>
                  <a:txBody>
                    <a:bodyPr/>
                    <a:lstStyle/>
                    <a:p>
                      <a:r>
                        <a:rPr lang="en-US" dirty="0" smtClean="0"/>
                        <a:t>Gradient</a:t>
                      </a:r>
                      <a:endParaRPr lang="en-US" dirty="0"/>
                    </a:p>
                  </a:txBody>
                  <a:tcPr/>
                </a:tc>
                <a:extLst>
                  <a:ext uri="{0D108BD9-81ED-4DB2-BD59-A6C34878D82A}">
                    <a16:rowId xmlns:a16="http://schemas.microsoft.com/office/drawing/2014/main" xmlns="" val="1846848084"/>
                  </a:ext>
                </a:extLst>
              </a:tr>
              <a:tr h="370840">
                <a:tc>
                  <a:txBody>
                    <a:bodyPr/>
                    <a:lstStyle/>
                    <a:p>
                      <a:r>
                        <a:rPr lang="en-US" dirty="0" smtClean="0"/>
                        <a:t>C</a:t>
                      </a:r>
                      <a:endParaRPr lang="en-US" dirty="0"/>
                    </a:p>
                  </a:txBody>
                  <a:tcPr/>
                </a:tc>
                <a:tc>
                  <a:txBody>
                    <a:bodyPr/>
                    <a:lstStyle/>
                    <a:p>
                      <a:r>
                        <a:rPr lang="en-US" dirty="0" smtClean="0"/>
                        <a:t>Discharge</a:t>
                      </a:r>
                      <a:endParaRPr lang="en-US" dirty="0"/>
                    </a:p>
                  </a:txBody>
                  <a:tcPr/>
                </a:tc>
                <a:extLst>
                  <a:ext uri="{0D108BD9-81ED-4DB2-BD59-A6C34878D82A}">
                    <a16:rowId xmlns:a16="http://schemas.microsoft.com/office/drawing/2014/main" xmlns="" val="2489776294"/>
                  </a:ext>
                </a:extLst>
              </a:tr>
              <a:tr h="370840">
                <a:tc>
                  <a:txBody>
                    <a:bodyPr/>
                    <a:lstStyle/>
                    <a:p>
                      <a:r>
                        <a:rPr lang="en-US" dirty="0" smtClean="0"/>
                        <a:t>D</a:t>
                      </a:r>
                      <a:endParaRPr lang="en-US" dirty="0"/>
                    </a:p>
                  </a:txBody>
                  <a:tcPr/>
                </a:tc>
                <a:tc>
                  <a:txBody>
                    <a:bodyPr/>
                    <a:lstStyle/>
                    <a:p>
                      <a:r>
                        <a:rPr lang="en-US" dirty="0" smtClean="0"/>
                        <a:t>Deposition</a:t>
                      </a:r>
                      <a:endParaRPr lang="en-US" dirty="0"/>
                    </a:p>
                  </a:txBody>
                  <a:tcPr/>
                </a:tc>
                <a:extLst>
                  <a:ext uri="{0D108BD9-81ED-4DB2-BD59-A6C34878D82A}">
                    <a16:rowId xmlns:a16="http://schemas.microsoft.com/office/drawing/2014/main" xmlns="" val="2974221291"/>
                  </a:ext>
                </a:extLst>
              </a:tr>
              <a:tr h="370840">
                <a:tc>
                  <a:txBody>
                    <a:bodyPr/>
                    <a:lstStyle/>
                    <a:p>
                      <a:r>
                        <a:rPr lang="en-US" dirty="0" smtClean="0"/>
                        <a:t>E</a:t>
                      </a:r>
                      <a:endParaRPr lang="en-US" dirty="0"/>
                    </a:p>
                  </a:txBody>
                  <a:tcPr/>
                </a:tc>
                <a:tc>
                  <a:txBody>
                    <a:bodyPr/>
                    <a:lstStyle/>
                    <a:p>
                      <a:r>
                        <a:rPr lang="en-US" dirty="0" smtClean="0"/>
                        <a:t>Load</a:t>
                      </a:r>
                      <a:endParaRPr lang="en-US" dirty="0"/>
                    </a:p>
                  </a:txBody>
                  <a:tcPr/>
                </a:tc>
                <a:extLst>
                  <a:ext uri="{0D108BD9-81ED-4DB2-BD59-A6C34878D82A}">
                    <a16:rowId xmlns:a16="http://schemas.microsoft.com/office/drawing/2014/main" xmlns="" val="259793133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25749638"/>
              </p:ext>
            </p:extLst>
          </p:nvPr>
        </p:nvGraphicFramePr>
        <p:xfrm>
          <a:off x="2958738" y="1332411"/>
          <a:ext cx="8786222" cy="5290460"/>
        </p:xfrm>
        <a:graphic>
          <a:graphicData uri="http://schemas.openxmlformats.org/drawingml/2006/table">
            <a:tbl>
              <a:tblPr firstRow="1" bandRow="1">
                <a:tableStyleId>{5940675A-B579-460E-94D1-54222C63F5DA}</a:tableStyleId>
              </a:tblPr>
              <a:tblGrid>
                <a:gridCol w="453432">
                  <a:extLst>
                    <a:ext uri="{9D8B030D-6E8A-4147-A177-3AD203B41FA5}">
                      <a16:colId xmlns:a16="http://schemas.microsoft.com/office/drawing/2014/main" xmlns="" val="4067280329"/>
                    </a:ext>
                  </a:extLst>
                </a:gridCol>
                <a:gridCol w="7300409">
                  <a:extLst>
                    <a:ext uri="{9D8B030D-6E8A-4147-A177-3AD203B41FA5}">
                      <a16:colId xmlns:a16="http://schemas.microsoft.com/office/drawing/2014/main" xmlns="" val="3809216177"/>
                    </a:ext>
                  </a:extLst>
                </a:gridCol>
                <a:gridCol w="1032381">
                  <a:extLst>
                    <a:ext uri="{9D8B030D-6E8A-4147-A177-3AD203B41FA5}">
                      <a16:colId xmlns:a16="http://schemas.microsoft.com/office/drawing/2014/main" xmlns="" val="2798514267"/>
                    </a:ext>
                  </a:extLst>
                </a:gridCol>
              </a:tblGrid>
              <a:tr h="441990">
                <a:tc>
                  <a:txBody>
                    <a:bodyPr/>
                    <a:lstStyle/>
                    <a:p>
                      <a:r>
                        <a:rPr lang="en-US" dirty="0" smtClean="0"/>
                        <a:t>#</a:t>
                      </a:r>
                      <a:endParaRPr lang="en-US" dirty="0"/>
                    </a:p>
                  </a:txBody>
                  <a:tcPr/>
                </a:tc>
                <a:tc>
                  <a:txBody>
                    <a:bodyPr/>
                    <a:lstStyle/>
                    <a:p>
                      <a:r>
                        <a:rPr lang="en-US" dirty="0" smtClean="0"/>
                        <a:t>Question / Statement</a:t>
                      </a:r>
                      <a:endParaRPr lang="en-US" dirty="0"/>
                    </a:p>
                  </a:txBody>
                  <a:tcPr/>
                </a:tc>
                <a:tc>
                  <a:txBody>
                    <a:bodyPr/>
                    <a:lstStyle/>
                    <a:p>
                      <a:r>
                        <a:rPr lang="en-US" dirty="0" smtClean="0"/>
                        <a:t>Answer</a:t>
                      </a:r>
                      <a:endParaRPr lang="en-US" dirty="0"/>
                    </a:p>
                  </a:txBody>
                  <a:tcPr/>
                </a:tc>
                <a:extLst>
                  <a:ext uri="{0D108BD9-81ED-4DB2-BD59-A6C34878D82A}">
                    <a16:rowId xmlns:a16="http://schemas.microsoft.com/office/drawing/2014/main" xmlns="" val="2340893096"/>
                  </a:ext>
                </a:extLst>
              </a:tr>
              <a:tr h="969694">
                <a:tc>
                  <a:txBody>
                    <a:bodyPr/>
                    <a:lstStyle/>
                    <a:p>
                      <a:r>
                        <a:rPr lang="en-US" dirty="0" smtClean="0"/>
                        <a:t>1</a:t>
                      </a:r>
                      <a:endParaRPr lang="en-US" dirty="0"/>
                    </a:p>
                  </a:txBody>
                  <a:tcPr/>
                </a:tc>
                <a:tc>
                  <a:txBody>
                    <a:bodyPr/>
                    <a:lstStyle/>
                    <a:p>
                      <a:r>
                        <a:rPr lang="en-US" sz="2000" dirty="0" smtClean="0"/>
                        <a:t>The change in elevation over a certain</a:t>
                      </a:r>
                      <a:r>
                        <a:rPr lang="en-US" sz="2000" baseline="0" dirty="0" smtClean="0"/>
                        <a:t> distance is measured in  the ____________ of the a slope’s steepness.</a:t>
                      </a:r>
                      <a:endParaRPr lang="en-US" sz="2000" dirty="0"/>
                    </a:p>
                  </a:txBody>
                  <a:tcPr/>
                </a:tc>
                <a:tc>
                  <a:txBody>
                    <a:bodyPr/>
                    <a:lstStyle/>
                    <a:p>
                      <a:endParaRPr lang="en-US" dirty="0"/>
                    </a:p>
                  </a:txBody>
                  <a:tcPr/>
                </a:tc>
                <a:extLst>
                  <a:ext uri="{0D108BD9-81ED-4DB2-BD59-A6C34878D82A}">
                    <a16:rowId xmlns:a16="http://schemas.microsoft.com/office/drawing/2014/main" xmlns="" val="1648254528"/>
                  </a:ext>
                </a:extLst>
              </a:tr>
              <a:tr h="969694">
                <a:tc>
                  <a:txBody>
                    <a:bodyPr/>
                    <a:lstStyle/>
                    <a:p>
                      <a:r>
                        <a:rPr lang="en-US" dirty="0" smtClean="0"/>
                        <a:t>2</a:t>
                      </a:r>
                      <a:endParaRPr lang="en-US" dirty="0"/>
                    </a:p>
                  </a:txBody>
                  <a:tcPr/>
                </a:tc>
                <a:tc>
                  <a:txBody>
                    <a:bodyPr/>
                    <a:lstStyle/>
                    <a:p>
                      <a:r>
                        <a:rPr lang="en-US" sz="2000" dirty="0" smtClean="0"/>
                        <a:t>The process of dropping or depositin</a:t>
                      </a:r>
                      <a:r>
                        <a:rPr lang="en-US" sz="2000" baseline="0" dirty="0" smtClean="0"/>
                        <a:t>g eroded materials downstream is called?</a:t>
                      </a:r>
                      <a:endParaRPr lang="en-US" sz="2000" dirty="0"/>
                    </a:p>
                  </a:txBody>
                  <a:tcPr/>
                </a:tc>
                <a:tc>
                  <a:txBody>
                    <a:bodyPr/>
                    <a:lstStyle/>
                    <a:p>
                      <a:endParaRPr lang="en-US" dirty="0"/>
                    </a:p>
                  </a:txBody>
                  <a:tcPr/>
                </a:tc>
                <a:extLst>
                  <a:ext uri="{0D108BD9-81ED-4DB2-BD59-A6C34878D82A}">
                    <a16:rowId xmlns:a16="http://schemas.microsoft.com/office/drawing/2014/main" xmlns="" val="3968545840"/>
                  </a:ext>
                </a:extLst>
              </a:tr>
              <a:tr h="969694">
                <a:tc>
                  <a:txBody>
                    <a:bodyPr/>
                    <a:lstStyle/>
                    <a:p>
                      <a:r>
                        <a:rPr lang="en-US" dirty="0" smtClean="0"/>
                        <a:t>3</a:t>
                      </a:r>
                      <a:endParaRPr lang="en-US" dirty="0"/>
                    </a:p>
                  </a:txBody>
                  <a:tcPr/>
                </a:tc>
                <a:tc>
                  <a:txBody>
                    <a:bodyPr/>
                    <a:lstStyle/>
                    <a:p>
                      <a:r>
                        <a:rPr lang="en-US" sz="2000" dirty="0" smtClean="0"/>
                        <a:t>What type of process can cause items, such as sediment to move form one place to another called?</a:t>
                      </a:r>
                      <a:endParaRPr lang="en-US" sz="2000" dirty="0"/>
                    </a:p>
                  </a:txBody>
                  <a:tcPr/>
                </a:tc>
                <a:tc>
                  <a:txBody>
                    <a:bodyPr/>
                    <a:lstStyle/>
                    <a:p>
                      <a:endParaRPr lang="en-US" dirty="0"/>
                    </a:p>
                  </a:txBody>
                  <a:tcPr/>
                </a:tc>
                <a:extLst>
                  <a:ext uri="{0D108BD9-81ED-4DB2-BD59-A6C34878D82A}">
                    <a16:rowId xmlns:a16="http://schemas.microsoft.com/office/drawing/2014/main" xmlns="" val="1872954619"/>
                  </a:ext>
                </a:extLst>
              </a:tr>
              <a:tr h="969694">
                <a:tc>
                  <a:txBody>
                    <a:bodyPr/>
                    <a:lstStyle/>
                    <a:p>
                      <a:r>
                        <a:rPr lang="en-US" dirty="0" smtClean="0"/>
                        <a:t>4</a:t>
                      </a:r>
                      <a:endParaRPr lang="en-US" dirty="0"/>
                    </a:p>
                  </a:txBody>
                  <a:tcPr/>
                </a:tc>
                <a:tc>
                  <a:txBody>
                    <a:bodyPr/>
                    <a:lstStyle/>
                    <a:p>
                      <a:r>
                        <a:rPr lang="en-US" sz="2000" dirty="0" smtClean="0"/>
                        <a:t>Fast moving streams have a higher erosion rate due to having a higher ______ of particles.</a:t>
                      </a:r>
                      <a:endParaRPr lang="en-US" sz="2000" dirty="0"/>
                    </a:p>
                  </a:txBody>
                  <a:tcPr/>
                </a:tc>
                <a:tc>
                  <a:txBody>
                    <a:bodyPr/>
                    <a:lstStyle/>
                    <a:p>
                      <a:endParaRPr lang="en-US" dirty="0"/>
                    </a:p>
                  </a:txBody>
                  <a:tcPr/>
                </a:tc>
                <a:extLst>
                  <a:ext uri="{0D108BD9-81ED-4DB2-BD59-A6C34878D82A}">
                    <a16:rowId xmlns:a16="http://schemas.microsoft.com/office/drawing/2014/main" xmlns="" val="837374879"/>
                  </a:ext>
                </a:extLst>
              </a:tr>
              <a:tr h="969694">
                <a:tc>
                  <a:txBody>
                    <a:bodyPr/>
                    <a:lstStyle/>
                    <a:p>
                      <a:r>
                        <a:rPr lang="en-US" dirty="0" smtClean="0"/>
                        <a:t>5</a:t>
                      </a:r>
                      <a:endParaRPr lang="en-US" dirty="0"/>
                    </a:p>
                  </a:txBody>
                  <a:tcPr/>
                </a:tc>
                <a:tc>
                  <a:txBody>
                    <a:bodyPr/>
                    <a:lstStyle/>
                    <a:p>
                      <a:r>
                        <a:rPr lang="en-US" sz="2000" dirty="0" smtClean="0"/>
                        <a:t>Flooding can</a:t>
                      </a:r>
                      <a:r>
                        <a:rPr lang="en-US" sz="2000" baseline="0" dirty="0" smtClean="0"/>
                        <a:t> occur due to a stream’s major increase in it’s _______ during a server thunderstorm.</a:t>
                      </a:r>
                      <a:endParaRPr lang="en-US" sz="2000" dirty="0"/>
                    </a:p>
                  </a:txBody>
                  <a:tcPr/>
                </a:tc>
                <a:tc>
                  <a:txBody>
                    <a:bodyPr/>
                    <a:lstStyle/>
                    <a:p>
                      <a:endParaRPr lang="en-US" dirty="0"/>
                    </a:p>
                  </a:txBody>
                  <a:tcPr/>
                </a:tc>
                <a:extLst>
                  <a:ext uri="{0D108BD9-81ED-4DB2-BD59-A6C34878D82A}">
                    <a16:rowId xmlns:a16="http://schemas.microsoft.com/office/drawing/2014/main" xmlns="" val="482281136"/>
                  </a:ext>
                </a:extLst>
              </a:tr>
            </a:tbl>
          </a:graphicData>
        </a:graphic>
      </p:graphicFrame>
      <p:cxnSp>
        <p:nvCxnSpPr>
          <p:cNvPr id="11" name="Straight Connector 10"/>
          <p:cNvCxnSpPr/>
          <p:nvPr/>
        </p:nvCxnSpPr>
        <p:spPr>
          <a:xfrm flipH="1" flipV="1">
            <a:off x="458270" y="274850"/>
            <a:ext cx="1" cy="366997"/>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957788" y="1645194"/>
            <a:ext cx="57259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Rectangle 12"/>
          <p:cNvSpPr/>
          <p:nvPr/>
        </p:nvSpPr>
        <p:spPr>
          <a:xfrm>
            <a:off x="10957788" y="2709454"/>
            <a:ext cx="620684"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Rectangle 13"/>
          <p:cNvSpPr/>
          <p:nvPr/>
        </p:nvSpPr>
        <p:spPr>
          <a:xfrm>
            <a:off x="10974859" y="3632784"/>
            <a:ext cx="60465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5" name="Rectangle 14"/>
          <p:cNvSpPr/>
          <p:nvPr/>
        </p:nvSpPr>
        <p:spPr>
          <a:xfrm>
            <a:off x="10974859" y="4602055"/>
            <a:ext cx="522900"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Rectangle 15"/>
          <p:cNvSpPr/>
          <p:nvPr/>
        </p:nvSpPr>
        <p:spPr>
          <a:xfrm>
            <a:off x="10974859" y="5571326"/>
            <a:ext cx="55175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5383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34045" y="0"/>
            <a:ext cx="5057954" cy="6858000"/>
          </a:xfrm>
          <a:prstGeom prst="rect">
            <a:avLst/>
          </a:prstGeom>
        </p:spPr>
      </p:pic>
      <p:sp>
        <p:nvSpPr>
          <p:cNvPr id="2" name="Title 1"/>
          <p:cNvSpPr>
            <a:spLocks noGrp="1"/>
          </p:cNvSpPr>
          <p:nvPr>
            <p:ph type="title"/>
          </p:nvPr>
        </p:nvSpPr>
        <p:spPr>
          <a:xfrm>
            <a:off x="0" y="-468412"/>
            <a:ext cx="10364450" cy="1596177"/>
          </a:xfrm>
        </p:spPr>
        <p:txBody>
          <a:bodyPr/>
          <a:lstStyle/>
          <a:p>
            <a:pPr algn="l"/>
            <a:r>
              <a:rPr lang="en-US" u="sng" dirty="0" smtClean="0"/>
              <a:t>Essential Question</a:t>
            </a:r>
            <a:endParaRPr lang="en-US" u="sng" dirty="0"/>
          </a:p>
        </p:txBody>
      </p:sp>
      <p:sp>
        <p:nvSpPr>
          <p:cNvPr id="3" name="Content Placeholder 2"/>
          <p:cNvSpPr>
            <a:spLocks noGrp="1"/>
          </p:cNvSpPr>
          <p:nvPr>
            <p:ph sz="quarter" idx="13"/>
          </p:nvPr>
        </p:nvSpPr>
        <p:spPr>
          <a:xfrm>
            <a:off x="0" y="483079"/>
            <a:ext cx="7565366" cy="6374921"/>
          </a:xfrm>
        </p:spPr>
        <p:txBody>
          <a:bodyPr>
            <a:noAutofit/>
          </a:bodyPr>
          <a:lstStyle/>
          <a:p>
            <a:r>
              <a:rPr lang="en-US" sz="4000" dirty="0" smtClean="0">
                <a:latin typeface="Arial Black" panose="020B0A04020102020204" pitchFamily="34" charset="0"/>
              </a:rPr>
              <a:t>If someone handed you a glass of water and told you that it was taken directly from the trinity river would you drink it? Why or Why not? Explain.</a:t>
            </a:r>
            <a:endParaRPr lang="en-US" sz="4000" dirty="0">
              <a:latin typeface="Arial Black" panose="020B0A04020102020204" pitchFamily="34" charset="0"/>
            </a:endParaRPr>
          </a:p>
        </p:txBody>
      </p:sp>
    </p:spTree>
    <p:extLst>
      <p:ext uri="{BB962C8B-B14F-4D97-AF65-F5344CB8AC3E}">
        <p14:creationId xmlns:p14="http://schemas.microsoft.com/office/powerpoint/2010/main" val="72052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5" y="-317863"/>
            <a:ext cx="10131425" cy="1456267"/>
          </a:xfrm>
        </p:spPr>
        <p:txBody>
          <a:bodyPr/>
          <a:lstStyle/>
          <a:p>
            <a:r>
              <a:rPr lang="en-US" b="1" u="sng" dirty="0" smtClean="0"/>
              <a:t>7</a:t>
            </a:r>
            <a:r>
              <a:rPr lang="en-US" b="1" u="sng" baseline="30000" dirty="0" smtClean="0"/>
              <a:t>th</a:t>
            </a:r>
            <a:r>
              <a:rPr lang="en-US" b="1" u="sng" dirty="0" smtClean="0"/>
              <a:t> Grade </a:t>
            </a:r>
            <a:r>
              <a:rPr lang="en-US" b="1" u="sng" dirty="0" err="1" smtClean="0"/>
              <a:t>TEk</a:t>
            </a:r>
            <a:endParaRPr lang="en-US" b="1" u="sng" dirty="0"/>
          </a:p>
        </p:txBody>
      </p:sp>
      <p:sp>
        <p:nvSpPr>
          <p:cNvPr id="3" name="Content Placeholder 2"/>
          <p:cNvSpPr>
            <a:spLocks noGrp="1"/>
          </p:cNvSpPr>
          <p:nvPr>
            <p:ph sz="quarter" idx="13"/>
          </p:nvPr>
        </p:nvSpPr>
        <p:spPr>
          <a:xfrm>
            <a:off x="0" y="731520"/>
            <a:ext cx="12191999" cy="6126479"/>
          </a:xfrm>
        </p:spPr>
        <p:txBody>
          <a:bodyPr>
            <a:normAutofit fontScale="70000" lnSpcReduction="20000"/>
          </a:bodyPr>
          <a:lstStyle/>
          <a:p>
            <a:r>
              <a:rPr lang="en-US" sz="6500" dirty="0" smtClean="0">
                <a:latin typeface="Arial Black" panose="020B0A04020102020204" pitchFamily="34" charset="0"/>
              </a:rPr>
              <a:t>7.8C Earth and Space. The student knows that natural events and human activity can impact earth systems. The student is expected to model the effects of human activity on groundwater and surface water in a watershed.</a:t>
            </a:r>
            <a:endParaRPr lang="en-US" sz="6500" dirty="0">
              <a:latin typeface="Arial Black" panose="020B0A04020102020204" pitchFamily="34" charset="0"/>
            </a:endParaRPr>
          </a:p>
          <a:p>
            <a:endParaRPr lang="en-US" dirty="0"/>
          </a:p>
        </p:txBody>
      </p:sp>
    </p:spTree>
    <p:extLst>
      <p:ext uri="{BB962C8B-B14F-4D97-AF65-F5344CB8AC3E}">
        <p14:creationId xmlns:p14="http://schemas.microsoft.com/office/powerpoint/2010/main" val="132740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1" y="-448491"/>
            <a:ext cx="10131425" cy="1456267"/>
          </a:xfrm>
        </p:spPr>
        <p:txBody>
          <a:bodyPr/>
          <a:lstStyle/>
          <a:p>
            <a:r>
              <a:rPr lang="en-US" u="sng" dirty="0" smtClean="0"/>
              <a:t>7</a:t>
            </a:r>
            <a:r>
              <a:rPr lang="en-US" u="sng" baseline="30000" dirty="0" smtClean="0"/>
              <a:t>th</a:t>
            </a:r>
            <a:r>
              <a:rPr lang="en-US" u="sng" dirty="0" smtClean="0"/>
              <a:t> LO</a:t>
            </a:r>
            <a:endParaRPr lang="en-US" u="sng" dirty="0"/>
          </a:p>
        </p:txBody>
      </p:sp>
      <p:sp>
        <p:nvSpPr>
          <p:cNvPr id="3" name="Content Placeholder 2"/>
          <p:cNvSpPr>
            <a:spLocks noGrp="1"/>
          </p:cNvSpPr>
          <p:nvPr>
            <p:ph sz="quarter" idx="13"/>
          </p:nvPr>
        </p:nvSpPr>
        <p:spPr>
          <a:xfrm>
            <a:off x="0" y="496389"/>
            <a:ext cx="12191999" cy="6361611"/>
          </a:xfrm>
        </p:spPr>
        <p:txBody>
          <a:bodyPr>
            <a:normAutofit/>
          </a:bodyPr>
          <a:lstStyle/>
          <a:p>
            <a:r>
              <a:rPr lang="en-US" sz="4000" dirty="0" smtClean="0">
                <a:latin typeface="Arial Black" panose="020B0A04020102020204" pitchFamily="34" charset="0"/>
              </a:rPr>
              <a:t>LO: We will compare and contrast watersheds, ground water and surface water through completion of a foldable.</a:t>
            </a:r>
          </a:p>
          <a:p>
            <a:r>
              <a:rPr lang="en-US" sz="2900" dirty="0">
                <a:latin typeface="Arial Black" panose="020B0A04020102020204" pitchFamily="34" charset="0"/>
              </a:rPr>
              <a:t>7.8C Earth and Space. The student knows that natural events and human activity can impact earth systems. The student is expected to model the effects of human activity on groundwater and surface water in a watershed.</a:t>
            </a:r>
          </a:p>
          <a:p>
            <a:endParaRPr lang="en-US" dirty="0"/>
          </a:p>
        </p:txBody>
      </p:sp>
    </p:spTree>
    <p:extLst>
      <p:ext uri="{BB962C8B-B14F-4D97-AF65-F5344CB8AC3E}">
        <p14:creationId xmlns:p14="http://schemas.microsoft.com/office/powerpoint/2010/main" val="166453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36" y="-396240"/>
            <a:ext cx="10131425" cy="1456267"/>
          </a:xfrm>
        </p:spPr>
        <p:txBody>
          <a:bodyPr/>
          <a:lstStyle/>
          <a:p>
            <a:r>
              <a:rPr lang="en-US" b="1" u="sng" dirty="0" smtClean="0"/>
              <a:t>7</a:t>
            </a:r>
            <a:r>
              <a:rPr lang="en-US" b="1" u="sng" baseline="30000" dirty="0" smtClean="0"/>
              <a:t>th</a:t>
            </a:r>
            <a:r>
              <a:rPr lang="en-US" b="1" u="sng" dirty="0" smtClean="0"/>
              <a:t> DOL</a:t>
            </a:r>
            <a:endParaRPr lang="en-US" b="1" u="sng" dirty="0"/>
          </a:p>
        </p:txBody>
      </p:sp>
      <p:sp>
        <p:nvSpPr>
          <p:cNvPr id="3" name="Content Placeholder 2"/>
          <p:cNvSpPr>
            <a:spLocks noGrp="1"/>
          </p:cNvSpPr>
          <p:nvPr>
            <p:ph sz="quarter" idx="13"/>
          </p:nvPr>
        </p:nvSpPr>
        <p:spPr>
          <a:xfrm>
            <a:off x="111037" y="640081"/>
            <a:ext cx="11880666" cy="6048102"/>
          </a:xfrm>
        </p:spPr>
        <p:txBody>
          <a:bodyPr>
            <a:noAutofit/>
          </a:bodyPr>
          <a:lstStyle/>
          <a:p>
            <a:r>
              <a:rPr lang="en-US" sz="6000" dirty="0" smtClean="0"/>
              <a:t>DOL: I will complete 5 written assessment questions over ground water and surface water via the all in clickers.</a:t>
            </a:r>
            <a:endParaRPr lang="en-US" sz="6000" dirty="0"/>
          </a:p>
        </p:txBody>
      </p:sp>
    </p:spTree>
    <p:extLst>
      <p:ext uri="{BB962C8B-B14F-4D97-AF65-F5344CB8AC3E}">
        <p14:creationId xmlns:p14="http://schemas.microsoft.com/office/powerpoint/2010/main" val="142208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925"/>
            <a:ext cx="10131425" cy="1456267"/>
          </a:xfrm>
        </p:spPr>
        <p:txBody>
          <a:bodyPr/>
          <a:lstStyle/>
          <a:p>
            <a:r>
              <a:rPr lang="en-US" b="1" u="sng" dirty="0" smtClean="0"/>
              <a:t>6</a:t>
            </a:r>
            <a:r>
              <a:rPr lang="en-US" b="1" u="sng" baseline="30000" dirty="0" smtClean="0"/>
              <a:t>th</a:t>
            </a:r>
            <a:r>
              <a:rPr lang="en-US" b="1" u="sng" dirty="0" smtClean="0"/>
              <a:t> TEK</a:t>
            </a:r>
            <a:endParaRPr lang="en-US" b="1" u="sng" dirty="0"/>
          </a:p>
        </p:txBody>
      </p:sp>
      <p:sp>
        <p:nvSpPr>
          <p:cNvPr id="3" name="Content Placeholder 2"/>
          <p:cNvSpPr>
            <a:spLocks noGrp="1"/>
          </p:cNvSpPr>
          <p:nvPr>
            <p:ph sz="quarter" idx="13"/>
          </p:nvPr>
        </p:nvSpPr>
        <p:spPr>
          <a:xfrm>
            <a:off x="0" y="640081"/>
            <a:ext cx="12191999" cy="5151120"/>
          </a:xfrm>
        </p:spPr>
        <p:txBody>
          <a:bodyPr>
            <a:noAutofit/>
          </a:bodyPr>
          <a:lstStyle/>
          <a:p>
            <a:r>
              <a:rPr lang="en-US" sz="4800" dirty="0" smtClean="0"/>
              <a:t>LO: We will compare and contrast potential energy to kinetic energy through completion of an inter-active lab.</a:t>
            </a:r>
          </a:p>
          <a:p>
            <a:pPr lvl="1"/>
            <a:r>
              <a:rPr lang="en-US" sz="4800" dirty="0" smtClean="0"/>
              <a:t>TEK</a:t>
            </a:r>
            <a:endParaRPr lang="en-US" sz="4800" dirty="0"/>
          </a:p>
        </p:txBody>
      </p:sp>
    </p:spTree>
    <p:extLst>
      <p:ext uri="{BB962C8B-B14F-4D97-AF65-F5344CB8AC3E}">
        <p14:creationId xmlns:p14="http://schemas.microsoft.com/office/powerpoint/2010/main" val="138991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1" y="-396240"/>
            <a:ext cx="10131425" cy="1456267"/>
          </a:xfrm>
        </p:spPr>
        <p:txBody>
          <a:bodyPr/>
          <a:lstStyle/>
          <a:p>
            <a:r>
              <a:rPr lang="en-US" b="1" u="sng" dirty="0" smtClean="0"/>
              <a:t>6</a:t>
            </a:r>
            <a:r>
              <a:rPr lang="en-US" b="1" u="sng" baseline="30000" dirty="0" smtClean="0"/>
              <a:t>th</a:t>
            </a:r>
            <a:r>
              <a:rPr lang="en-US" b="1" u="sng" dirty="0" smtClean="0"/>
              <a:t> DOL</a:t>
            </a:r>
            <a:endParaRPr lang="en-US" b="1" u="sng" dirty="0"/>
          </a:p>
        </p:txBody>
      </p:sp>
      <p:sp>
        <p:nvSpPr>
          <p:cNvPr id="3" name="Content Placeholder 2"/>
          <p:cNvSpPr>
            <a:spLocks noGrp="1"/>
          </p:cNvSpPr>
          <p:nvPr>
            <p:ph sz="quarter" idx="13"/>
          </p:nvPr>
        </p:nvSpPr>
        <p:spPr>
          <a:xfrm>
            <a:off x="137161" y="613954"/>
            <a:ext cx="11841479" cy="6035039"/>
          </a:xfrm>
        </p:spPr>
        <p:txBody>
          <a:bodyPr>
            <a:noAutofit/>
          </a:bodyPr>
          <a:lstStyle/>
          <a:p>
            <a:r>
              <a:rPr lang="en-US" sz="5400" b="1" dirty="0" smtClean="0">
                <a:latin typeface="Arial Black" panose="020B0A04020102020204" pitchFamily="34" charset="0"/>
              </a:rPr>
              <a:t>DOL: I will complete 5 written assessment questions over potential and kinetic energy via the all in clickers.</a:t>
            </a:r>
            <a:endParaRPr lang="en-US" sz="5400" b="1" dirty="0">
              <a:latin typeface="Arial Black" panose="020B0A04020102020204" pitchFamily="34" charset="0"/>
            </a:endParaRPr>
          </a:p>
        </p:txBody>
      </p:sp>
    </p:spTree>
    <p:extLst>
      <p:ext uri="{BB962C8B-B14F-4D97-AF65-F5344CB8AC3E}">
        <p14:creationId xmlns:p14="http://schemas.microsoft.com/office/powerpoint/2010/main" val="269591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674"/>
            <a:ext cx="10131425" cy="1062445"/>
          </a:xfrm>
        </p:spPr>
        <p:txBody>
          <a:bodyPr>
            <a:normAutofit/>
          </a:bodyPr>
          <a:lstStyle/>
          <a:p>
            <a:r>
              <a:rPr lang="en-US" sz="3200" u="sng" dirty="0" smtClean="0"/>
              <a:t>7</a:t>
            </a:r>
            <a:r>
              <a:rPr lang="en-US" sz="3200" u="sng" baseline="30000" dirty="0" smtClean="0"/>
              <a:t>th</a:t>
            </a:r>
            <a:r>
              <a:rPr lang="en-US" sz="3200" u="sng" dirty="0" smtClean="0"/>
              <a:t> Grade </a:t>
            </a:r>
            <a:r>
              <a:rPr lang="en-US" sz="3200" u="sng" dirty="0" smtClean="0"/>
              <a:t>Foldable (inside of foldable)</a:t>
            </a:r>
            <a:endParaRPr lang="en-US" sz="3200" u="sng" dirty="0"/>
          </a:p>
        </p:txBody>
      </p:sp>
      <p:sp>
        <p:nvSpPr>
          <p:cNvPr id="3" name="Control 2"/>
          <p:cNvSpPr>
            <a:spLocks noChangeArrowheads="1" noChangeShapeType="1"/>
          </p:cNvSpPr>
          <p:nvPr/>
        </p:nvSpPr>
        <p:spPr bwMode="auto">
          <a:xfrm>
            <a:off x="635733" y="5257800"/>
            <a:ext cx="10039350" cy="366248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WordArt 3"/>
          <p:cNvSpPr>
            <a:spLocks noChangeArrowheads="1" noChangeShapeType="1" noTextEdit="1"/>
          </p:cNvSpPr>
          <p:nvPr/>
        </p:nvSpPr>
        <p:spPr bwMode="auto">
          <a:xfrm>
            <a:off x="727808" y="5118948"/>
            <a:ext cx="1341438" cy="223012"/>
          </a:xfrm>
          <a:prstGeom prst="rect">
            <a:avLst/>
          </a:prstGeom>
        </p:spPr>
        <p:txBody>
          <a:bodyPr wrap="none" fromWordArt="1">
            <a:prstTxWarp prst="textPlain">
              <a:avLst>
                <a:gd name="adj" fmla="val 50000"/>
              </a:avLst>
            </a:prstTxWarp>
          </a:bodyPr>
          <a:lstStyle/>
          <a:p>
            <a:pPr algn="ctr" rtl="0">
              <a:buNone/>
            </a:pPr>
            <a:r>
              <a:rPr lang="en-US" sz="3600" b="1" kern="10" spc="0" smtClean="0">
                <a:ln w="15875">
                  <a:solidFill>
                    <a:srgbClr val="1F497D"/>
                  </a:solidFill>
                  <a:round/>
                  <a:headEnd/>
                  <a:tailEnd/>
                </a:ln>
                <a:solidFill>
                  <a:srgbClr val="EEECE1"/>
                </a:solidFill>
                <a:effectLst>
                  <a:outerShdw dist="29783" dir="1514402" algn="ctr" rotWithShape="0">
                    <a:srgbClr val="D8D8D8">
                      <a:alpha val="74998"/>
                    </a:srgbClr>
                  </a:outerShdw>
                </a:effectLst>
                <a:latin typeface="Arial Black" panose="020B0A04020102020204" pitchFamily="34" charset="0"/>
              </a:rPr>
              <a:t>Watershed</a:t>
            </a:r>
            <a:endParaRPr lang="en-US" sz="3600" b="1" kern="10" spc="0">
              <a:ln w="15875">
                <a:solidFill>
                  <a:srgbClr val="1F497D"/>
                </a:solidFill>
                <a:round/>
                <a:headEnd/>
                <a:tailEnd/>
              </a:ln>
              <a:solidFill>
                <a:srgbClr val="EEECE1"/>
              </a:solidFill>
              <a:effectLst>
                <a:outerShdw dist="29783" dir="1514402" algn="ctr" rotWithShape="0">
                  <a:srgbClr val="D8D8D8">
                    <a:alpha val="74998"/>
                  </a:srgbClr>
                </a:outerShdw>
              </a:effectLst>
              <a:latin typeface="Arial Black" panose="020B0A04020102020204" pitchFamily="34" charset="0"/>
            </a:endParaRPr>
          </a:p>
        </p:txBody>
      </p:sp>
      <p:sp>
        <p:nvSpPr>
          <p:cNvPr id="5" name="WordArt 4"/>
          <p:cNvSpPr>
            <a:spLocks noChangeArrowheads="1" noChangeShapeType="1" noTextEdit="1"/>
          </p:cNvSpPr>
          <p:nvPr/>
        </p:nvSpPr>
        <p:spPr bwMode="auto">
          <a:xfrm>
            <a:off x="2269271" y="5118948"/>
            <a:ext cx="1341438" cy="223012"/>
          </a:xfrm>
          <a:prstGeom prst="rect">
            <a:avLst/>
          </a:prstGeom>
        </p:spPr>
        <p:txBody>
          <a:bodyPr wrap="none" fromWordArt="1">
            <a:prstTxWarp prst="textPlain">
              <a:avLst>
                <a:gd name="adj" fmla="val 50000"/>
              </a:avLst>
            </a:prstTxWarp>
          </a:bodyPr>
          <a:lstStyle/>
          <a:p>
            <a:pPr algn="ctr" rtl="0">
              <a:buNone/>
            </a:pPr>
            <a:r>
              <a:rPr lang="en-US" sz="3600" b="1" kern="10" spc="0" smtClean="0">
                <a:ln w="15875" algn="ctr">
                  <a:solidFill>
                    <a:srgbClr val="1F497D"/>
                  </a:solidFill>
                  <a:round/>
                  <a:headEnd/>
                  <a:tailEnd/>
                </a:ln>
                <a:solidFill>
                  <a:srgbClr val="EEECE1"/>
                </a:solidFill>
                <a:effectLst>
                  <a:outerShdw dist="29783" dir="1514402" algn="ctr" rotWithShape="0">
                    <a:srgbClr val="D8D8D8">
                      <a:alpha val="74998"/>
                    </a:srgbClr>
                  </a:outerShdw>
                </a:effectLst>
                <a:latin typeface="Arial Black" panose="020B0A04020102020204" pitchFamily="34" charset="0"/>
              </a:rPr>
              <a:t>Ground Water</a:t>
            </a:r>
            <a:endParaRPr lang="en-US" sz="3600" b="1" kern="10" spc="0">
              <a:ln w="15875" algn="ctr">
                <a:solidFill>
                  <a:srgbClr val="1F497D"/>
                </a:solidFill>
                <a:round/>
                <a:headEnd/>
                <a:tailEnd/>
              </a:ln>
              <a:solidFill>
                <a:srgbClr val="EEECE1"/>
              </a:solidFill>
              <a:effectLst>
                <a:outerShdw dist="29783" dir="1514402" algn="ctr" rotWithShape="0">
                  <a:srgbClr val="D8D8D8">
                    <a:alpha val="74998"/>
                  </a:srgbClr>
                </a:outerShdw>
              </a:effectLst>
              <a:latin typeface="Arial Black" panose="020B0A04020102020204" pitchFamily="34" charset="0"/>
            </a:endParaRPr>
          </a:p>
        </p:txBody>
      </p:sp>
      <p:sp>
        <p:nvSpPr>
          <p:cNvPr id="6" name="WordArt 5"/>
          <p:cNvSpPr>
            <a:spLocks noChangeArrowheads="1" noChangeShapeType="1" noTextEdit="1"/>
          </p:cNvSpPr>
          <p:nvPr/>
        </p:nvSpPr>
        <p:spPr bwMode="auto">
          <a:xfrm>
            <a:off x="3986946" y="5118948"/>
            <a:ext cx="1341438" cy="223012"/>
          </a:xfrm>
          <a:prstGeom prst="rect">
            <a:avLst/>
          </a:prstGeom>
        </p:spPr>
        <p:txBody>
          <a:bodyPr wrap="none" fromWordArt="1">
            <a:prstTxWarp prst="textPlain">
              <a:avLst>
                <a:gd name="adj" fmla="val 50000"/>
              </a:avLst>
            </a:prstTxWarp>
          </a:bodyPr>
          <a:lstStyle/>
          <a:p>
            <a:pPr algn="ctr" rtl="0">
              <a:buNone/>
            </a:pPr>
            <a:r>
              <a:rPr lang="en-US" sz="3600" b="1" kern="10" spc="0" smtClean="0">
                <a:ln w="15875" algn="ctr">
                  <a:solidFill>
                    <a:srgbClr val="1F497D"/>
                  </a:solidFill>
                  <a:round/>
                  <a:headEnd/>
                  <a:tailEnd/>
                </a:ln>
                <a:solidFill>
                  <a:srgbClr val="EEECE1"/>
                </a:solidFill>
                <a:effectLst>
                  <a:outerShdw dist="29783" dir="1514402" algn="ctr" rotWithShape="0">
                    <a:srgbClr val="D8D8D8">
                      <a:alpha val="74998"/>
                    </a:srgbClr>
                  </a:outerShdw>
                </a:effectLst>
                <a:latin typeface="Arial Black" panose="020B0A04020102020204" pitchFamily="34" charset="0"/>
              </a:rPr>
              <a:t>Surface Water</a:t>
            </a:r>
            <a:endParaRPr lang="en-US" sz="3600" b="1" kern="10" spc="0">
              <a:ln w="15875" algn="ctr">
                <a:solidFill>
                  <a:srgbClr val="1F497D"/>
                </a:solidFill>
                <a:round/>
                <a:headEnd/>
                <a:tailEnd/>
              </a:ln>
              <a:solidFill>
                <a:srgbClr val="EEECE1"/>
              </a:solidFill>
              <a:effectLst>
                <a:outerShdw dist="29783" dir="1514402" algn="ctr" rotWithShape="0">
                  <a:srgbClr val="D8D8D8">
                    <a:alpha val="74998"/>
                  </a:srgbClr>
                </a:outerShdw>
              </a:effectLst>
              <a:latin typeface="Arial Black" panose="020B0A04020102020204" pitchFamily="34" charset="0"/>
            </a:endParaRPr>
          </a:p>
        </p:txBody>
      </p:sp>
      <p:sp>
        <p:nvSpPr>
          <p:cNvPr id="7" name="WordArt 6"/>
          <p:cNvSpPr>
            <a:spLocks noChangeArrowheads="1" noChangeShapeType="1" noTextEdit="1"/>
          </p:cNvSpPr>
          <p:nvPr/>
        </p:nvSpPr>
        <p:spPr bwMode="auto">
          <a:xfrm>
            <a:off x="5590321" y="5118948"/>
            <a:ext cx="1341438" cy="223012"/>
          </a:xfrm>
          <a:prstGeom prst="rect">
            <a:avLst/>
          </a:prstGeom>
        </p:spPr>
        <p:txBody>
          <a:bodyPr wrap="none" fromWordArt="1">
            <a:prstTxWarp prst="textPlain">
              <a:avLst>
                <a:gd name="adj" fmla="val 50000"/>
              </a:avLst>
            </a:prstTxWarp>
          </a:bodyPr>
          <a:lstStyle/>
          <a:p>
            <a:pPr algn="ctr" rtl="0">
              <a:buNone/>
            </a:pPr>
            <a:r>
              <a:rPr lang="en-US" sz="3600" b="1" kern="10" spc="0" smtClean="0">
                <a:ln w="15875" algn="ctr">
                  <a:solidFill>
                    <a:srgbClr val="1F497D"/>
                  </a:solidFill>
                  <a:round/>
                  <a:headEnd/>
                  <a:tailEnd/>
                </a:ln>
                <a:solidFill>
                  <a:srgbClr val="EEECE1"/>
                </a:solidFill>
                <a:effectLst>
                  <a:outerShdw dist="29783" dir="1514402" algn="ctr" rotWithShape="0">
                    <a:srgbClr val="D8D8D8">
                      <a:alpha val="74998"/>
                    </a:srgbClr>
                  </a:outerShdw>
                </a:effectLst>
                <a:latin typeface="Arial Black" panose="020B0A04020102020204" pitchFamily="34" charset="0"/>
              </a:rPr>
              <a:t>Aquifer</a:t>
            </a:r>
            <a:endParaRPr lang="en-US" sz="3600" b="1" kern="10" spc="0">
              <a:ln w="15875" algn="ctr">
                <a:solidFill>
                  <a:srgbClr val="1F497D"/>
                </a:solidFill>
                <a:round/>
                <a:headEnd/>
                <a:tailEnd/>
              </a:ln>
              <a:solidFill>
                <a:srgbClr val="EEECE1"/>
              </a:solidFill>
              <a:effectLst>
                <a:outerShdw dist="29783" dir="1514402" algn="ctr" rotWithShape="0">
                  <a:srgbClr val="D8D8D8">
                    <a:alpha val="74998"/>
                  </a:srgbClr>
                </a:outerShdw>
              </a:effectLst>
              <a:latin typeface="Arial Black" panose="020B0A04020102020204" pitchFamily="34" charset="0"/>
            </a:endParaRPr>
          </a:p>
        </p:txBody>
      </p:sp>
      <p:sp>
        <p:nvSpPr>
          <p:cNvPr id="8" name="WordArt 7"/>
          <p:cNvSpPr>
            <a:spLocks noChangeArrowheads="1" noChangeShapeType="1" noTextEdit="1"/>
          </p:cNvSpPr>
          <p:nvPr/>
        </p:nvSpPr>
        <p:spPr bwMode="auto">
          <a:xfrm>
            <a:off x="7225446" y="5103073"/>
            <a:ext cx="1341438" cy="223012"/>
          </a:xfrm>
          <a:prstGeom prst="rect">
            <a:avLst/>
          </a:prstGeom>
        </p:spPr>
        <p:txBody>
          <a:bodyPr wrap="none" fromWordArt="1">
            <a:prstTxWarp prst="textPlain">
              <a:avLst>
                <a:gd name="adj" fmla="val 50000"/>
              </a:avLst>
            </a:prstTxWarp>
          </a:bodyPr>
          <a:lstStyle/>
          <a:p>
            <a:pPr algn="ctr" rtl="0">
              <a:buNone/>
            </a:pPr>
            <a:r>
              <a:rPr lang="en-US" sz="3600" b="1" kern="10" spc="0" smtClean="0">
                <a:ln w="15875" algn="ctr">
                  <a:solidFill>
                    <a:srgbClr val="1F497D"/>
                  </a:solidFill>
                  <a:round/>
                  <a:headEnd/>
                  <a:tailEnd/>
                </a:ln>
                <a:solidFill>
                  <a:srgbClr val="EEECE1"/>
                </a:solidFill>
                <a:effectLst>
                  <a:outerShdw dist="29783" dir="1514402" algn="ctr" rotWithShape="0">
                    <a:srgbClr val="D8D8D8">
                      <a:alpha val="74998"/>
                    </a:srgbClr>
                  </a:outerShdw>
                </a:effectLst>
                <a:latin typeface="Arial Black" panose="020B0A04020102020204" pitchFamily="34" charset="0"/>
              </a:rPr>
              <a:t>Water Table</a:t>
            </a:r>
            <a:endParaRPr lang="en-US" sz="3600" b="1" kern="10" spc="0">
              <a:ln w="15875" algn="ctr">
                <a:solidFill>
                  <a:srgbClr val="1F497D"/>
                </a:solidFill>
                <a:round/>
                <a:headEnd/>
                <a:tailEnd/>
              </a:ln>
              <a:solidFill>
                <a:srgbClr val="EEECE1"/>
              </a:solidFill>
              <a:effectLst>
                <a:outerShdw dist="29783" dir="1514402" algn="ctr" rotWithShape="0">
                  <a:srgbClr val="D8D8D8">
                    <a:alpha val="74998"/>
                  </a:srgbClr>
                </a:outerShdw>
              </a:effectLst>
              <a:latin typeface="Arial Black" panose="020B0A04020102020204" pitchFamily="34" charset="0"/>
            </a:endParaRPr>
          </a:p>
        </p:txBody>
      </p:sp>
      <p:sp>
        <p:nvSpPr>
          <p:cNvPr id="9" name="WordArt 8"/>
          <p:cNvSpPr>
            <a:spLocks noChangeArrowheads="1" noChangeShapeType="1" noTextEdit="1"/>
          </p:cNvSpPr>
          <p:nvPr/>
        </p:nvSpPr>
        <p:spPr bwMode="auto">
          <a:xfrm>
            <a:off x="8881209" y="5103073"/>
            <a:ext cx="1341437" cy="223012"/>
          </a:xfrm>
          <a:prstGeom prst="rect">
            <a:avLst/>
          </a:prstGeom>
        </p:spPr>
        <p:txBody>
          <a:bodyPr wrap="none" fromWordArt="1">
            <a:prstTxWarp prst="textPlain">
              <a:avLst>
                <a:gd name="adj" fmla="val 50000"/>
              </a:avLst>
            </a:prstTxWarp>
          </a:bodyPr>
          <a:lstStyle/>
          <a:p>
            <a:pPr algn="ctr" rtl="0">
              <a:buNone/>
            </a:pPr>
            <a:r>
              <a:rPr lang="en-US" sz="3600" b="1" kern="10" spc="0" smtClean="0">
                <a:ln w="15875" algn="ctr">
                  <a:solidFill>
                    <a:srgbClr val="1F497D"/>
                  </a:solidFill>
                  <a:round/>
                  <a:headEnd/>
                  <a:tailEnd/>
                </a:ln>
                <a:solidFill>
                  <a:srgbClr val="EEECE1"/>
                </a:solidFill>
                <a:effectLst>
                  <a:outerShdw dist="29783" dir="1514402" algn="ctr" rotWithShape="0">
                    <a:srgbClr val="D8D8D8">
                      <a:alpha val="74998"/>
                    </a:srgbClr>
                  </a:outerShdw>
                </a:effectLst>
                <a:latin typeface="Arial Black" panose="020B0A04020102020204" pitchFamily="34" charset="0"/>
              </a:rPr>
              <a:t>Water Pollution</a:t>
            </a:r>
            <a:endParaRPr lang="en-US" sz="3600" b="1" kern="10" spc="0">
              <a:ln w="15875" algn="ctr">
                <a:solidFill>
                  <a:srgbClr val="1F497D"/>
                </a:solidFill>
                <a:round/>
                <a:headEnd/>
                <a:tailEnd/>
              </a:ln>
              <a:solidFill>
                <a:srgbClr val="EEECE1"/>
              </a:solidFill>
              <a:effectLst>
                <a:outerShdw dist="29783" dir="1514402" algn="ctr" rotWithShape="0">
                  <a:srgbClr val="D8D8D8">
                    <a:alpha val="74998"/>
                  </a:srgbClr>
                </a:outerShdw>
              </a:effectLst>
              <a:latin typeface="Arial Black" panose="020B0A04020102020204" pitchFamily="34" charset="0"/>
            </a:endParaRPr>
          </a:p>
        </p:txBody>
      </p:sp>
      <p:sp>
        <p:nvSpPr>
          <p:cNvPr id="10" name="Text Box 9"/>
          <p:cNvSpPr txBox="1">
            <a:spLocks noChangeArrowheads="1"/>
          </p:cNvSpPr>
          <p:nvPr/>
        </p:nvSpPr>
        <p:spPr bwMode="auto">
          <a:xfrm>
            <a:off x="800833" y="4753123"/>
            <a:ext cx="1284287" cy="920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 Box 10"/>
          <p:cNvSpPr txBox="1">
            <a:spLocks noChangeArrowheads="1"/>
          </p:cNvSpPr>
          <p:nvPr/>
        </p:nvSpPr>
        <p:spPr bwMode="auto">
          <a:xfrm>
            <a:off x="635733" y="2631414"/>
            <a:ext cx="1428750" cy="12931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Calibri" panose="020F0502020204030204" pitchFamily="34" charset="0"/>
              </a:rPr>
              <a:t>Definition in own words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Text Box 11"/>
          <p:cNvSpPr txBox="1">
            <a:spLocks noChangeArrowheads="1"/>
          </p:cNvSpPr>
          <p:nvPr/>
        </p:nvSpPr>
        <p:spPr bwMode="auto">
          <a:xfrm>
            <a:off x="2354996" y="2663164"/>
            <a:ext cx="1428750" cy="12931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Calibri" panose="020F0502020204030204" pitchFamily="34" charset="0"/>
              </a:rPr>
              <a:t>Definition in own words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Text Box 12"/>
          <p:cNvSpPr txBox="1">
            <a:spLocks noChangeArrowheads="1"/>
          </p:cNvSpPr>
          <p:nvPr/>
        </p:nvSpPr>
        <p:spPr bwMode="auto">
          <a:xfrm>
            <a:off x="3998059" y="2685389"/>
            <a:ext cx="1428750" cy="12931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Calibri" panose="020F0502020204030204" pitchFamily="34" charset="0"/>
              </a:rPr>
              <a:t>Definition in own words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Text Box 13"/>
          <p:cNvSpPr txBox="1">
            <a:spLocks noChangeArrowheads="1"/>
          </p:cNvSpPr>
          <p:nvPr/>
        </p:nvSpPr>
        <p:spPr bwMode="auto">
          <a:xfrm>
            <a:off x="5590321" y="2685389"/>
            <a:ext cx="1427163" cy="12931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Calibri" panose="020F0502020204030204" pitchFamily="34" charset="0"/>
              </a:rPr>
              <a:t>Definition in own words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Text Box 14"/>
          <p:cNvSpPr txBox="1">
            <a:spLocks noChangeArrowheads="1"/>
          </p:cNvSpPr>
          <p:nvPr/>
        </p:nvSpPr>
        <p:spPr bwMode="auto">
          <a:xfrm>
            <a:off x="7369909" y="2685389"/>
            <a:ext cx="1428750" cy="12931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Calibri" panose="020F0502020204030204" pitchFamily="34" charset="0"/>
              </a:rPr>
              <a:t>Definition in own words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Text Box 15"/>
          <p:cNvSpPr txBox="1">
            <a:spLocks noChangeArrowheads="1"/>
          </p:cNvSpPr>
          <p:nvPr/>
        </p:nvSpPr>
        <p:spPr bwMode="auto">
          <a:xfrm>
            <a:off x="9005034" y="2631414"/>
            <a:ext cx="1428750" cy="12931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Calibri" panose="020F0502020204030204" pitchFamily="34" charset="0"/>
              </a:rPr>
              <a:t>Definition in own words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cxnSp>
        <p:nvCxnSpPr>
          <p:cNvPr id="1040" name="AutoShape 16"/>
          <p:cNvCxnSpPr>
            <a:cxnSpLocks noChangeShapeType="1"/>
          </p:cNvCxnSpPr>
          <p:nvPr/>
        </p:nvCxnSpPr>
        <p:spPr bwMode="auto">
          <a:xfrm>
            <a:off x="500796" y="2530644"/>
            <a:ext cx="10058400" cy="31750"/>
          </a:xfrm>
          <a:prstGeom prst="straightConnector1">
            <a:avLst/>
          </a:prstGeom>
          <a:noFill/>
          <a:ln w="762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1" name="AutoShape 17"/>
          <p:cNvCxnSpPr>
            <a:cxnSpLocks noChangeShapeType="1"/>
          </p:cNvCxnSpPr>
          <p:nvPr/>
        </p:nvCxnSpPr>
        <p:spPr bwMode="auto">
          <a:xfrm flipH="1">
            <a:off x="2258158" y="819802"/>
            <a:ext cx="4763" cy="1603740"/>
          </a:xfrm>
          <a:prstGeom prst="straightConnector1">
            <a:avLst/>
          </a:prstGeom>
          <a:noFill/>
          <a:ln w="7620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2" name="AutoShape 18"/>
          <p:cNvCxnSpPr>
            <a:cxnSpLocks noChangeShapeType="1"/>
          </p:cNvCxnSpPr>
          <p:nvPr/>
        </p:nvCxnSpPr>
        <p:spPr bwMode="auto">
          <a:xfrm flipH="1">
            <a:off x="4094713" y="819802"/>
            <a:ext cx="5556" cy="1603740"/>
          </a:xfrm>
          <a:prstGeom prst="straightConnector1">
            <a:avLst/>
          </a:prstGeom>
          <a:noFill/>
          <a:ln w="762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3" name="AutoShape 19"/>
          <p:cNvCxnSpPr>
            <a:cxnSpLocks noChangeShapeType="1"/>
          </p:cNvCxnSpPr>
          <p:nvPr/>
        </p:nvCxnSpPr>
        <p:spPr bwMode="auto">
          <a:xfrm flipH="1">
            <a:off x="5698697" y="958654"/>
            <a:ext cx="5557" cy="1603740"/>
          </a:xfrm>
          <a:prstGeom prst="straightConnector1">
            <a:avLst/>
          </a:prstGeom>
          <a:noFill/>
          <a:ln w="762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4" name="AutoShape 20"/>
          <p:cNvCxnSpPr>
            <a:cxnSpLocks noChangeShapeType="1"/>
          </p:cNvCxnSpPr>
          <p:nvPr/>
        </p:nvCxnSpPr>
        <p:spPr bwMode="auto">
          <a:xfrm flipH="1">
            <a:off x="7524444" y="855711"/>
            <a:ext cx="4763" cy="1602992"/>
          </a:xfrm>
          <a:prstGeom prst="straightConnector1">
            <a:avLst/>
          </a:prstGeom>
          <a:noFill/>
          <a:ln w="762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5" name="AutoShape 21"/>
          <p:cNvCxnSpPr>
            <a:cxnSpLocks noChangeShapeType="1"/>
          </p:cNvCxnSpPr>
          <p:nvPr/>
        </p:nvCxnSpPr>
        <p:spPr bwMode="auto">
          <a:xfrm flipH="1">
            <a:off x="9064564" y="854963"/>
            <a:ext cx="5557" cy="1603740"/>
          </a:xfrm>
          <a:prstGeom prst="straightConnector1">
            <a:avLst/>
          </a:prstGeom>
          <a:noFill/>
          <a:ln w="762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124783922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123</TotalTime>
  <Words>505</Words>
  <Application>Microsoft Office PowerPoint</Application>
  <PresentationFormat>Widescreen</PresentationFormat>
  <Paragraphs>116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Algerian</vt:lpstr>
      <vt:lpstr>Arial</vt:lpstr>
      <vt:lpstr>Arial Black</vt:lpstr>
      <vt:lpstr>Calibri</vt:lpstr>
      <vt:lpstr>Tw Cen MT</vt:lpstr>
      <vt:lpstr>Droplet</vt:lpstr>
      <vt:lpstr>October 13, 2016</vt:lpstr>
      <vt:lpstr>7th Grade </vt:lpstr>
      <vt:lpstr>Essential Question</vt:lpstr>
      <vt:lpstr>7th Grade TEk</vt:lpstr>
      <vt:lpstr>7th LO</vt:lpstr>
      <vt:lpstr>7th DOL</vt:lpstr>
      <vt:lpstr>6th TEK</vt:lpstr>
      <vt:lpstr>6th DOL</vt:lpstr>
      <vt:lpstr>7th Grade Foldable (inside of foldable)</vt:lpstr>
      <vt:lpstr>What is an aquifer? What is ground water?</vt:lpstr>
      <vt:lpstr>PowerPoint Presentation</vt:lpstr>
      <vt:lpstr>7th Grade Video Clip</vt:lpstr>
      <vt:lpstr>6th Grade Glencoe Virtual Lab Kinetic Energy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12, 2016</dc:title>
  <dc:creator>Katherine Pease</dc:creator>
  <cp:lastModifiedBy>Pease, Katherine J</cp:lastModifiedBy>
  <cp:revision>16</cp:revision>
  <cp:lastPrinted>2016-10-13T12:35:18Z</cp:lastPrinted>
  <dcterms:created xsi:type="dcterms:W3CDTF">2016-10-12T02:55:23Z</dcterms:created>
  <dcterms:modified xsi:type="dcterms:W3CDTF">2016-10-13T12:36:57Z</dcterms:modified>
</cp:coreProperties>
</file>