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5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achertube.com/video/weathering-erosion-and-deposition-393388" TargetMode="External"/><Relationship Id="rId2" Type="http://schemas.openxmlformats.org/officeDocument/2006/relationships/hyperlink" Target="http://studyjams.scholastic.com/studyjams/jams/science/rocks-minerals-landforms/weathering-and-erosion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video.search.yahoo.com/search/video;_ylt=A0SO8yS.q_1X440A5mZXNyoA;_ylu=X3oDMTE0a251OXVtBGNvbG8DZ3ExBHBvcwMxBHZ0aWQDVUkyQzJfMQRzZWMDcGl2cw--?p=potential+and+kinetic+energy&amp;fr=yset_chr_syc_oracle&amp;fr2=piv-web#id=7&amp;vid=c320dc119cd07045f586c47733d774fe&amp;action=view" TargetMode="External"/><Relationship Id="rId2" Type="http://schemas.openxmlformats.org/officeDocument/2006/relationships/hyperlink" Target="http://studyjams.scholastic.com/studyjams/jams/science/matter/energy-and-matter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504" y="-457200"/>
            <a:ext cx="11734890" cy="1436914"/>
          </a:xfrm>
        </p:spPr>
        <p:txBody>
          <a:bodyPr>
            <a:normAutofit/>
          </a:bodyPr>
          <a:lstStyle/>
          <a:p>
            <a:pPr algn="l"/>
            <a:r>
              <a:rPr lang="en-US" b="1" u="sng" dirty="0" smtClean="0">
                <a:latin typeface="Algerian" panose="04020705040A02060702" pitchFamily="82" charset="0"/>
              </a:rPr>
              <a:t>October 12, 2016</a:t>
            </a:r>
            <a:endParaRPr lang="en-US" b="1" u="sng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504" y="979714"/>
            <a:ext cx="12087496" cy="5786846"/>
          </a:xfrm>
        </p:spPr>
        <p:txBody>
          <a:bodyPr>
            <a:normAutofit/>
          </a:bodyPr>
          <a:lstStyle/>
          <a:p>
            <a:pPr marL="342900" indent="-342900" algn="l">
              <a:buAutoNum type="arabicPeriod"/>
            </a:pPr>
            <a:r>
              <a:rPr lang="en-US" sz="4000" dirty="0" smtClean="0">
                <a:latin typeface="Arial Black" panose="020B0A04020102020204" pitchFamily="34" charset="0"/>
              </a:rPr>
              <a:t>Sharpen Pencil</a:t>
            </a:r>
          </a:p>
          <a:p>
            <a:pPr marL="342900" indent="-342900" algn="l">
              <a:buAutoNum type="arabicPeriod"/>
            </a:pPr>
            <a:r>
              <a:rPr lang="en-US" sz="4000" dirty="0" smtClean="0">
                <a:latin typeface="Arial Black" panose="020B0A04020102020204" pitchFamily="34" charset="0"/>
              </a:rPr>
              <a:t>(7</a:t>
            </a:r>
            <a:r>
              <a:rPr lang="en-US" sz="4000" baseline="30000" dirty="0" smtClean="0">
                <a:latin typeface="Arial Black" panose="020B0A04020102020204" pitchFamily="34" charset="0"/>
              </a:rPr>
              <a:t>th</a:t>
            </a:r>
            <a:r>
              <a:rPr lang="en-US" sz="4000" dirty="0" smtClean="0">
                <a:latin typeface="Arial Black" panose="020B0A04020102020204" pitchFamily="34" charset="0"/>
              </a:rPr>
              <a:t> Grade)Collect textbook, </a:t>
            </a:r>
            <a:r>
              <a:rPr lang="en-US" sz="4000" dirty="0" err="1" smtClean="0">
                <a:latin typeface="Arial Black" panose="020B0A04020102020204" pitchFamily="34" charset="0"/>
              </a:rPr>
              <a:t>pdn</a:t>
            </a:r>
            <a:r>
              <a:rPr lang="en-US" sz="4000" dirty="0" smtClean="0">
                <a:latin typeface="Arial Black" panose="020B0A04020102020204" pitchFamily="34" charset="0"/>
              </a:rPr>
              <a:t>, clicker</a:t>
            </a:r>
          </a:p>
          <a:p>
            <a:pPr algn="l"/>
            <a:r>
              <a:rPr lang="en-US" sz="4000" dirty="0">
                <a:latin typeface="Arial Black" panose="020B0A04020102020204" pitchFamily="34" charset="0"/>
              </a:rPr>
              <a:t> </a:t>
            </a:r>
            <a:r>
              <a:rPr lang="en-US" sz="4000" dirty="0" smtClean="0">
                <a:latin typeface="Arial Black" panose="020B0A04020102020204" pitchFamily="34" charset="0"/>
              </a:rPr>
              <a:t>   (6</a:t>
            </a:r>
            <a:r>
              <a:rPr lang="en-US" sz="4000" baseline="30000" dirty="0" smtClean="0">
                <a:latin typeface="Arial Black" panose="020B0A04020102020204" pitchFamily="34" charset="0"/>
              </a:rPr>
              <a:t>th</a:t>
            </a:r>
            <a:r>
              <a:rPr lang="en-US" sz="4000" dirty="0" smtClean="0">
                <a:latin typeface="Arial Black" panose="020B0A04020102020204" pitchFamily="34" charset="0"/>
              </a:rPr>
              <a:t> Grade) Collect textbook, 		 		 Card Sort on Table</a:t>
            </a:r>
          </a:p>
          <a:p>
            <a:pPr marL="342900" indent="-342900" algn="l">
              <a:buAutoNum type="arabicPeriod"/>
            </a:pPr>
            <a:r>
              <a:rPr lang="en-US" sz="4000" dirty="0" smtClean="0">
                <a:latin typeface="Arial Black" panose="020B0A04020102020204" pitchFamily="34" charset="0"/>
              </a:rPr>
              <a:t>Sit in assigned seat</a:t>
            </a:r>
          </a:p>
          <a:p>
            <a:pPr marL="342900" indent="-342900" algn="l">
              <a:buAutoNum type="arabicPeriod"/>
            </a:pPr>
            <a:r>
              <a:rPr lang="en-US" sz="4000" dirty="0" smtClean="0">
                <a:latin typeface="Arial Black" panose="020B0A04020102020204" pitchFamily="34" charset="0"/>
              </a:rPr>
              <a:t>Open textbook and READ to complete the </a:t>
            </a:r>
            <a:r>
              <a:rPr lang="en-US" sz="4000" dirty="0" err="1" smtClean="0">
                <a:latin typeface="Arial Black" panose="020B0A04020102020204" pitchFamily="34" charset="0"/>
              </a:rPr>
              <a:t>pdn</a:t>
            </a:r>
            <a:r>
              <a:rPr lang="en-US" sz="4000" dirty="0" smtClean="0">
                <a:latin typeface="Arial Black" panose="020B0A04020102020204" pitchFamily="34" charset="0"/>
              </a:rPr>
              <a:t> / Do card sort</a:t>
            </a:r>
            <a:endParaRPr lang="en-US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407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-291737"/>
            <a:ext cx="10131425" cy="1456267"/>
          </a:xfrm>
        </p:spPr>
        <p:txBody>
          <a:bodyPr/>
          <a:lstStyle/>
          <a:p>
            <a:pPr algn="ctr"/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Video Clip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3692" y="436396"/>
            <a:ext cx="12191999" cy="3649133"/>
          </a:xfrm>
        </p:spPr>
        <p:txBody>
          <a:bodyPr/>
          <a:lstStyle/>
          <a:p>
            <a:pPr algn="ctr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studyjams.scholastic.com/studyjams/jams/science/rocks-minerals-landforms/weathering-and-erosion.htm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www.teachertube.com/video/weathering-erosion-and-deposition-393388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159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70114"/>
            <a:ext cx="10131425" cy="1456267"/>
          </a:xfrm>
        </p:spPr>
        <p:txBody>
          <a:bodyPr/>
          <a:lstStyle/>
          <a:p>
            <a:r>
              <a:rPr lang="en-US" b="1" u="sng" dirty="0" smtClean="0"/>
              <a:t>6</a:t>
            </a:r>
            <a:r>
              <a:rPr lang="en-US" b="1" u="sng" baseline="30000" dirty="0" smtClean="0"/>
              <a:t>th</a:t>
            </a:r>
            <a:r>
              <a:rPr lang="en-US" b="1" u="sng" dirty="0" smtClean="0"/>
              <a:t> Grade Foldable</a:t>
            </a:r>
            <a:endParaRPr lang="en-US" b="1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510064"/>
              </p:ext>
            </p:extLst>
          </p:nvPr>
        </p:nvGraphicFramePr>
        <p:xfrm>
          <a:off x="352692" y="719666"/>
          <a:ext cx="11521444" cy="59815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722">
                  <a:extLst>
                    <a:ext uri="{9D8B030D-6E8A-4147-A177-3AD203B41FA5}">
                      <a16:colId xmlns:a16="http://schemas.microsoft.com/office/drawing/2014/main" xmlns="" val="5996314"/>
                    </a:ext>
                  </a:extLst>
                </a:gridCol>
                <a:gridCol w="5760722">
                  <a:extLst>
                    <a:ext uri="{9D8B030D-6E8A-4147-A177-3AD203B41FA5}">
                      <a16:colId xmlns:a16="http://schemas.microsoft.com/office/drawing/2014/main" xmlns="" val="257368353"/>
                    </a:ext>
                  </a:extLst>
                </a:gridCol>
              </a:tblGrid>
              <a:tr h="1341490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 smtClean="0"/>
                        <a:t>Potential Energy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dirty="0" smtClean="0"/>
                        <a:t>Kinetic Energy</a:t>
                      </a:r>
                      <a:endParaRPr 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7474822"/>
                  </a:ext>
                </a:extLst>
              </a:tr>
              <a:tr h="2320045"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Definition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Definition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6421862"/>
                  </a:ext>
                </a:extLst>
              </a:tr>
              <a:tr h="2320045"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Example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Example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45915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7812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-304800"/>
            <a:ext cx="10131425" cy="1456267"/>
          </a:xfrm>
        </p:spPr>
        <p:txBody>
          <a:bodyPr/>
          <a:lstStyle/>
          <a:p>
            <a:pPr algn="ctr"/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Video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813" y="718216"/>
            <a:ext cx="10131425" cy="3649133"/>
          </a:xfrm>
        </p:spPr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studyjams.scholastic.com/studyjams/jams/science/matter/energy-and-matter.htm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https://video.search.yahoo.com/search/video;_ylt=A0SO8yS.q_1X440A5mZXNyoA;_ylu=X3oDMTE0a251OXVtBGNvbG8DZ3ExBHBvcwMxBHZ0aWQDVUkyQzJfMQRzZWMDcGl2cw--?</a:t>
            </a:r>
            <a:r>
              <a:rPr lang="en-US" dirty="0" smtClean="0">
                <a:hlinkClick r:id="rId3"/>
              </a:rPr>
              <a:t>p=potential+and+kinetic+energy&amp;fr=yset_chr_syc_oracle&amp;fr2=piv-web#id=7&amp;vid=c320dc119cd07045f586c47733d774fe&amp;action=view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213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224" y="-343989"/>
            <a:ext cx="10131425" cy="1456267"/>
          </a:xfrm>
        </p:spPr>
        <p:txBody>
          <a:bodyPr/>
          <a:lstStyle/>
          <a:p>
            <a:r>
              <a:rPr lang="en-US" b="1" u="sng" dirty="0" smtClean="0"/>
              <a:t>7</a:t>
            </a:r>
            <a:r>
              <a:rPr lang="en-US" b="1" u="sng" baseline="30000" dirty="0" smtClean="0"/>
              <a:t>th</a:t>
            </a:r>
            <a:r>
              <a:rPr lang="en-US" b="1" u="sng" dirty="0" smtClean="0"/>
              <a:t> Grade </a:t>
            </a:r>
            <a:endParaRPr lang="en-US" b="1" u="sng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958738" y="66686"/>
            <a:ext cx="9144000" cy="954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 smtClean="0"/>
              <a:t>PDN: Erosion/Deposition</a:t>
            </a:r>
            <a:endParaRPr lang="en-US" u="sng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54631"/>
            <a:ext cx="11952514" cy="377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dirty="0" smtClean="0"/>
              <a:t>Directions: Open your textbook to pg. 566-567 and use the information to answer the questions below.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957745"/>
              </p:ext>
            </p:extLst>
          </p:nvPr>
        </p:nvGraphicFramePr>
        <p:xfrm>
          <a:off x="255451" y="1504264"/>
          <a:ext cx="2513875" cy="2128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075">
                  <a:extLst>
                    <a:ext uri="{9D8B030D-6E8A-4147-A177-3AD203B41FA5}">
                      <a16:colId xmlns:a16="http://schemas.microsoft.com/office/drawing/2014/main" xmlns="" val="96039960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3003239173"/>
                    </a:ext>
                  </a:extLst>
                </a:gridCol>
              </a:tblGrid>
              <a:tr h="2220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Answer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Key</a:t>
                      </a:r>
                      <a:r>
                        <a:rPr lang="en-US" sz="1200" baseline="0" dirty="0" smtClean="0"/>
                        <a:t> Word Bank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1601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Erosion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13128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Gradient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684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Discharge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9776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Deposition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4221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Load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793133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749638"/>
              </p:ext>
            </p:extLst>
          </p:nvPr>
        </p:nvGraphicFramePr>
        <p:xfrm>
          <a:off x="2958738" y="1332411"/>
          <a:ext cx="8786222" cy="5290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432">
                  <a:extLst>
                    <a:ext uri="{9D8B030D-6E8A-4147-A177-3AD203B41FA5}">
                      <a16:colId xmlns:a16="http://schemas.microsoft.com/office/drawing/2014/main" xmlns="" val="4067280329"/>
                    </a:ext>
                  </a:extLst>
                </a:gridCol>
                <a:gridCol w="7300409">
                  <a:extLst>
                    <a:ext uri="{9D8B030D-6E8A-4147-A177-3AD203B41FA5}">
                      <a16:colId xmlns:a16="http://schemas.microsoft.com/office/drawing/2014/main" xmlns="" val="3809216177"/>
                    </a:ext>
                  </a:extLst>
                </a:gridCol>
                <a:gridCol w="1032381">
                  <a:extLst>
                    <a:ext uri="{9D8B030D-6E8A-4147-A177-3AD203B41FA5}">
                      <a16:colId xmlns:a16="http://schemas.microsoft.com/office/drawing/2014/main" xmlns="" val="2798514267"/>
                    </a:ext>
                  </a:extLst>
                </a:gridCol>
              </a:tblGrid>
              <a:tr h="441990"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Question / 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0893096"/>
                  </a:ext>
                </a:extLst>
              </a:tr>
              <a:tr h="96969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The change in elevation over a certain</a:t>
                      </a:r>
                      <a:r>
                        <a:rPr lang="en-US" sz="2000" baseline="0" dirty="0" smtClean="0"/>
                        <a:t> distance is measured in  the ____________ of the a slope’s steepness.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8254528"/>
                  </a:ext>
                </a:extLst>
              </a:tr>
              <a:tr h="969694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The process of dropping or depositin</a:t>
                      </a:r>
                      <a:r>
                        <a:rPr lang="en-US" sz="2000" baseline="0" dirty="0" smtClean="0"/>
                        <a:t>g eroded materials downstream is called?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8545840"/>
                  </a:ext>
                </a:extLst>
              </a:tr>
              <a:tr h="969694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What type of process can cause items, such as sediment to move form one place to another called?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2954619"/>
                  </a:ext>
                </a:extLst>
              </a:tr>
              <a:tr h="969694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Fast moving streams have a higher erosion rate due to having a higher ______ of particles.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7374879"/>
                  </a:ext>
                </a:extLst>
              </a:tr>
              <a:tr h="969694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Flooding can</a:t>
                      </a:r>
                      <a:r>
                        <a:rPr lang="en-US" sz="2000" baseline="0" dirty="0" smtClean="0"/>
                        <a:t> occur due to a stream’s major increase in it’s _______ during a server thunderstorm.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2281136"/>
                  </a:ext>
                </a:extLst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 flipH="1" flipV="1">
            <a:off x="458270" y="274850"/>
            <a:ext cx="1" cy="366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0957788" y="1645194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957788" y="2709454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974859" y="3632784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974859" y="4602055"/>
            <a:ext cx="522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974859" y="5571326"/>
            <a:ext cx="5517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383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35" y="-317863"/>
            <a:ext cx="10131425" cy="1456267"/>
          </a:xfrm>
        </p:spPr>
        <p:txBody>
          <a:bodyPr/>
          <a:lstStyle/>
          <a:p>
            <a:r>
              <a:rPr lang="en-US" b="1" u="sng" dirty="0" smtClean="0"/>
              <a:t>7</a:t>
            </a:r>
            <a:r>
              <a:rPr lang="en-US" b="1" u="sng" baseline="30000" dirty="0" smtClean="0"/>
              <a:t>th</a:t>
            </a:r>
            <a:r>
              <a:rPr lang="en-US" b="1" u="sng" dirty="0" smtClean="0"/>
              <a:t> Grade </a:t>
            </a:r>
            <a:r>
              <a:rPr lang="en-US" b="1" u="sng" dirty="0" err="1" smtClean="0"/>
              <a:t>TEk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31520"/>
            <a:ext cx="12191999" cy="6126479"/>
          </a:xfrm>
        </p:spPr>
        <p:txBody>
          <a:bodyPr/>
          <a:lstStyle/>
          <a:p>
            <a:r>
              <a:rPr lang="en-US" sz="6500" dirty="0">
                <a:latin typeface="Arial Black" panose="020B0A04020102020204" pitchFamily="34" charset="0"/>
              </a:rPr>
              <a:t>7.8B: analyze the effects of weathering, erosion, and deposition on the environment in ecoregions of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40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1" y="-448491"/>
            <a:ext cx="10131425" cy="1456267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LO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96389"/>
            <a:ext cx="12191999" cy="6361611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Black" panose="020B0A04020102020204" pitchFamily="34" charset="0"/>
              </a:rPr>
              <a:t>LO: We will compare and contrast weathering, erosion and deposition through completion of a card sort to complete a foldable.</a:t>
            </a:r>
          </a:p>
          <a:p>
            <a:pPr lvl="1"/>
            <a:r>
              <a:rPr lang="en-US" sz="4000" dirty="0">
                <a:latin typeface="Arial Black" panose="020B0A04020102020204" pitchFamily="34" charset="0"/>
              </a:rPr>
              <a:t>7.8B: analyze the effects of weathering, erosion, and deposition on the environment in ecoregions of Texas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538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36" y="-396240"/>
            <a:ext cx="10131425" cy="1456267"/>
          </a:xfrm>
        </p:spPr>
        <p:txBody>
          <a:bodyPr/>
          <a:lstStyle/>
          <a:p>
            <a:r>
              <a:rPr lang="en-US" b="1" u="sng" dirty="0" smtClean="0"/>
              <a:t>7</a:t>
            </a:r>
            <a:r>
              <a:rPr lang="en-US" b="1" u="sng" baseline="30000" dirty="0" smtClean="0"/>
              <a:t>th</a:t>
            </a:r>
            <a:r>
              <a:rPr lang="en-US" b="1" u="sng" dirty="0" smtClean="0"/>
              <a:t> DOL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37" y="640081"/>
            <a:ext cx="11880666" cy="6048102"/>
          </a:xfrm>
        </p:spPr>
        <p:txBody>
          <a:bodyPr>
            <a:noAutofit/>
          </a:bodyPr>
          <a:lstStyle/>
          <a:p>
            <a:r>
              <a:rPr lang="en-US" sz="6000" dirty="0" smtClean="0"/>
              <a:t>DOL: I will complete 5 written assessment questions over weathering, erosion, and deposition via the all in clickers.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422087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711" y="-373812"/>
            <a:ext cx="10131425" cy="1456267"/>
          </a:xfrm>
        </p:spPr>
        <p:txBody>
          <a:bodyPr/>
          <a:lstStyle/>
          <a:p>
            <a:r>
              <a:rPr lang="en-US" b="1" u="sng" dirty="0" smtClean="0"/>
              <a:t>6</a:t>
            </a:r>
            <a:r>
              <a:rPr lang="en-US" b="1" u="sng" baseline="30000" dirty="0" smtClean="0"/>
              <a:t>th</a:t>
            </a:r>
            <a:r>
              <a:rPr lang="en-US" b="1" u="sng" dirty="0" smtClean="0"/>
              <a:t> Grade TEK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711" y="129396"/>
            <a:ext cx="11943270" cy="6590581"/>
          </a:xfrm>
        </p:spPr>
        <p:txBody>
          <a:bodyPr>
            <a:noAutofit/>
          </a:bodyPr>
          <a:lstStyle/>
          <a:p>
            <a:pPr algn="ctr"/>
            <a:r>
              <a:rPr lang="en-US" sz="5500" dirty="0" smtClean="0"/>
              <a:t>6.8: Force, motion, and energy. The student knows force and motion are related to potential and kinetic energy.</a:t>
            </a:r>
          </a:p>
          <a:p>
            <a:pPr algn="ctr"/>
            <a:r>
              <a:rPr lang="en-US" sz="5500" dirty="0" smtClean="0"/>
              <a:t>6.8A The student is expected to compare and contrast potential and kinetic energy</a:t>
            </a:r>
            <a:endParaRPr lang="en-US" sz="5500" dirty="0"/>
          </a:p>
        </p:txBody>
      </p:sp>
    </p:spTree>
    <p:extLst>
      <p:ext uri="{BB962C8B-B14F-4D97-AF65-F5344CB8AC3E}">
        <p14:creationId xmlns:p14="http://schemas.microsoft.com/office/powerpoint/2010/main" val="698816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30925"/>
            <a:ext cx="10131425" cy="1456267"/>
          </a:xfrm>
        </p:spPr>
        <p:txBody>
          <a:bodyPr/>
          <a:lstStyle/>
          <a:p>
            <a:r>
              <a:rPr lang="en-US" b="1" u="sng" dirty="0" smtClean="0"/>
              <a:t>6</a:t>
            </a:r>
            <a:r>
              <a:rPr lang="en-US" b="1" u="sng" baseline="30000" dirty="0" smtClean="0"/>
              <a:t>th</a:t>
            </a:r>
            <a:r>
              <a:rPr lang="en-US" b="1" u="sng" dirty="0" smtClean="0"/>
              <a:t> TEK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40081"/>
            <a:ext cx="12191999" cy="5151120"/>
          </a:xfrm>
        </p:spPr>
        <p:txBody>
          <a:bodyPr>
            <a:noAutofit/>
          </a:bodyPr>
          <a:lstStyle/>
          <a:p>
            <a:r>
              <a:rPr lang="en-US" sz="4800" dirty="0" smtClean="0"/>
              <a:t>LO: We will compare and contrast potential energy to kinetic energy through completion of an inter-active lab.</a:t>
            </a:r>
          </a:p>
          <a:p>
            <a:pPr lvl="1"/>
            <a:r>
              <a:rPr lang="en-US" sz="4800" dirty="0" smtClean="0"/>
              <a:t>TEK6.8A compare and contrast potential and kinetic energy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389918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1" y="-396240"/>
            <a:ext cx="10131425" cy="1456267"/>
          </a:xfrm>
        </p:spPr>
        <p:txBody>
          <a:bodyPr/>
          <a:lstStyle/>
          <a:p>
            <a:r>
              <a:rPr lang="en-US" b="1" u="sng" dirty="0" smtClean="0"/>
              <a:t>6</a:t>
            </a:r>
            <a:r>
              <a:rPr lang="en-US" b="1" u="sng" baseline="30000" dirty="0" smtClean="0"/>
              <a:t>th</a:t>
            </a:r>
            <a:r>
              <a:rPr lang="en-US" b="1" u="sng" dirty="0" smtClean="0"/>
              <a:t> DOL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1" y="-483078"/>
            <a:ext cx="11841479" cy="7132072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atin typeface="Arial Black" panose="020B0A04020102020204" pitchFamily="34" charset="0"/>
              </a:rPr>
              <a:t>DOL: I will complete 5 written assessment questions over potential and kinetic energy via the all in clickers.</a:t>
            </a:r>
            <a:endParaRPr lang="en-US" sz="5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910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8674"/>
            <a:ext cx="10131425" cy="1062445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7</a:t>
            </a:r>
            <a:r>
              <a:rPr lang="en-US" sz="3200" u="sng" baseline="30000" dirty="0" smtClean="0"/>
              <a:t>th</a:t>
            </a:r>
            <a:r>
              <a:rPr lang="en-US" sz="3200" u="sng" dirty="0" smtClean="0"/>
              <a:t> Grade Foldable</a:t>
            </a:r>
            <a:endParaRPr lang="en-US" sz="3200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324620"/>
              </p:ext>
            </p:extLst>
          </p:nvPr>
        </p:nvGraphicFramePr>
        <p:xfrm>
          <a:off x="91441" y="496390"/>
          <a:ext cx="11887200" cy="63616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xmlns="" val="1883438505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xmlns="" val="4293786681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xmlns="" val="2911812174"/>
                    </a:ext>
                  </a:extLst>
                </a:gridCol>
              </a:tblGrid>
              <a:tr h="1435291">
                <a:tc>
                  <a:txBody>
                    <a:bodyPr/>
                    <a:lstStyle/>
                    <a:p>
                      <a:pPr algn="ctr"/>
                      <a:r>
                        <a:rPr lang="en-US" sz="4000" u="sng" dirty="0" smtClean="0"/>
                        <a:t>Weathering</a:t>
                      </a:r>
                    </a:p>
                    <a:p>
                      <a:pPr algn="ctr"/>
                      <a:r>
                        <a:rPr lang="en-US" sz="2000" u="sng" dirty="0" smtClean="0"/>
                        <a:t>Picture</a:t>
                      </a:r>
                      <a:endParaRPr lang="en-US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u="sng" dirty="0" smtClean="0"/>
                        <a:t>Erosion</a:t>
                      </a:r>
                    </a:p>
                    <a:p>
                      <a:pPr algn="ctr"/>
                      <a:r>
                        <a:rPr lang="en-US" sz="2000" u="sng" dirty="0" smtClean="0"/>
                        <a:t>Picture</a:t>
                      </a:r>
                      <a:endParaRPr lang="en-US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u="sng" dirty="0" smtClean="0"/>
                        <a:t>Deposition</a:t>
                      </a:r>
                    </a:p>
                    <a:p>
                      <a:pPr algn="ctr"/>
                      <a:r>
                        <a:rPr lang="en-US" sz="2000" u="sng" dirty="0" smtClean="0"/>
                        <a:t>Picture</a:t>
                      </a:r>
                      <a:endParaRPr lang="en-US" sz="20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75214962"/>
                  </a:ext>
                </a:extLst>
              </a:tr>
              <a:tr h="964099"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3700414"/>
                  </a:ext>
                </a:extLst>
              </a:tr>
              <a:tr h="1096553"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Examples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Examples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Examples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4593208"/>
                  </a:ext>
                </a:extLst>
              </a:tr>
              <a:tr h="14303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8076885"/>
                  </a:ext>
                </a:extLst>
              </a:tr>
              <a:tr h="14352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30165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839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40</TotalTime>
  <Words>391</Words>
  <Application>Microsoft Office PowerPoint</Application>
  <PresentationFormat>Widescreen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Algerian</vt:lpstr>
      <vt:lpstr>Arial</vt:lpstr>
      <vt:lpstr>Arial Black</vt:lpstr>
      <vt:lpstr>Calibri</vt:lpstr>
      <vt:lpstr>Calibri Light</vt:lpstr>
      <vt:lpstr>Celestial</vt:lpstr>
      <vt:lpstr>October 12, 2016</vt:lpstr>
      <vt:lpstr>7th Grade </vt:lpstr>
      <vt:lpstr>7th Grade TEk</vt:lpstr>
      <vt:lpstr>7th LO</vt:lpstr>
      <vt:lpstr>7th DOL</vt:lpstr>
      <vt:lpstr>6th Grade TEK</vt:lpstr>
      <vt:lpstr>6th TEK</vt:lpstr>
      <vt:lpstr>6th DOL</vt:lpstr>
      <vt:lpstr>7th Grade Foldable</vt:lpstr>
      <vt:lpstr>7th Grade Video Clip</vt:lpstr>
      <vt:lpstr>6th Grade Foldable</vt:lpstr>
      <vt:lpstr>6th Grade Video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October 12, 2016</dc:title>
  <dc:creator>Katherine Pease</dc:creator>
  <cp:lastModifiedBy>Pease, Katherine J</cp:lastModifiedBy>
  <cp:revision>6</cp:revision>
  <dcterms:created xsi:type="dcterms:W3CDTF">2016-10-12T02:55:23Z</dcterms:created>
  <dcterms:modified xsi:type="dcterms:W3CDTF">2016-10-12T13:22:10Z</dcterms:modified>
</cp:coreProperties>
</file>