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68" r:id="rId16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26493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987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10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90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6669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700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703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249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383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410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54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70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5281" y="-1532950"/>
            <a:ext cx="8574622" cy="2616199"/>
          </a:xfrm>
        </p:spPr>
        <p:txBody>
          <a:bodyPr/>
          <a:lstStyle/>
          <a:p>
            <a:r>
              <a:rPr lang="en-US" u="sng" dirty="0" smtClean="0"/>
              <a:t>October </a:t>
            </a:r>
            <a:r>
              <a:rPr lang="en-US" u="sng" dirty="0" smtClean="0"/>
              <a:t>11, </a:t>
            </a:r>
            <a:r>
              <a:rPr lang="en-US" u="sng" dirty="0" smtClean="0"/>
              <a:t>2016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98617" y="835054"/>
            <a:ext cx="10193383" cy="6022945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4400" dirty="0" smtClean="0"/>
              <a:t>Sharpen Pencil</a:t>
            </a:r>
          </a:p>
          <a:p>
            <a:pPr marL="457200" indent="-457200" algn="l">
              <a:buAutoNum type="arabicPeriod"/>
            </a:pPr>
            <a:r>
              <a:rPr lang="en-US" sz="4400" dirty="0" smtClean="0"/>
              <a:t>Collect Please Do Now, textbook, clicker</a:t>
            </a:r>
          </a:p>
          <a:p>
            <a:pPr marL="457200" indent="-457200" algn="l">
              <a:buAutoNum type="arabicPeriod"/>
            </a:pPr>
            <a:r>
              <a:rPr lang="en-US" sz="4400" dirty="0" smtClean="0"/>
              <a:t>Take the numbered seat that matches the number on your clicker (teacher may change as needed)</a:t>
            </a:r>
          </a:p>
          <a:p>
            <a:pPr marL="457200" indent="-457200" algn="l">
              <a:buAutoNum type="arabicPeriod"/>
            </a:pPr>
            <a:r>
              <a:rPr lang="en-US" sz="4400" dirty="0" smtClean="0"/>
              <a:t>Open your textbook, READ the information to complete the PDN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9390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894806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LO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566" y="894806"/>
            <a:ext cx="12074434" cy="6054633"/>
          </a:xfrm>
        </p:spPr>
        <p:txBody>
          <a:bodyPr>
            <a:noAutofit/>
          </a:bodyPr>
          <a:lstStyle/>
          <a:p>
            <a:r>
              <a:rPr lang="en-US" sz="5000" dirty="0" smtClean="0"/>
              <a:t>LO: We will investigate the different forms of energy and how they are transferred through various items, such as a flashlight, cell phone automobile and/or gas lawn mover through differentiated instruction/playlist stations.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3557869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933994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DOL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933994"/>
            <a:ext cx="10018713" cy="5924005"/>
          </a:xfrm>
        </p:spPr>
        <p:txBody>
          <a:bodyPr>
            <a:noAutofit/>
          </a:bodyPr>
          <a:lstStyle/>
          <a:p>
            <a:r>
              <a:rPr lang="en-US" sz="6500" dirty="0" smtClean="0"/>
              <a:t>DOL: I will complete a written assessment over energy transformation via the all in clickers.</a:t>
            </a:r>
            <a:endParaRPr lang="en-US" sz="6500" dirty="0"/>
          </a:p>
        </p:txBody>
      </p:sp>
    </p:spTree>
    <p:extLst>
      <p:ext uri="{BB962C8B-B14F-4D97-AF65-F5344CB8AC3E}">
        <p14:creationId xmlns:p14="http://schemas.microsoft.com/office/powerpoint/2010/main" val="101449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6116" y="-876300"/>
            <a:ext cx="10018713" cy="1752599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Weathering Foldable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1440" y="876300"/>
            <a:ext cx="12283440" cy="3216730"/>
          </a:xfrm>
        </p:spPr>
        <p:txBody>
          <a:bodyPr>
            <a:normAutofit/>
          </a:bodyPr>
          <a:lstStyle/>
          <a:p>
            <a:r>
              <a:rPr lang="en-US" sz="4500" dirty="0" smtClean="0"/>
              <a:t>1. Teacher will hand out foldable</a:t>
            </a:r>
          </a:p>
          <a:p>
            <a:r>
              <a:rPr lang="en-US" sz="4500" dirty="0" smtClean="0"/>
              <a:t>2. Students will follow directions on the back to complete the foldable</a:t>
            </a:r>
            <a:endParaRPr lang="en-US" sz="4500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43691" y="3135086"/>
            <a:ext cx="11260183" cy="7528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Directions: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Fold along the long dashed line in towards the center of foldable (fold so directions section is on back, chart on inside and words on the front)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Login to www.coachpease.com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2nd 6 weeks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Weathering Glencoe Virtual Lab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http://www.glencoe.com/sites/common_assets/science/virtual_labs/E06/E06.html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5. Read/follow directions on left side of screen to     complete lab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6. Use information gathered from lab to complete    foldable. (answer questions on back of the square that has the question on the front of it)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7. Once Teacher has graded foldable, cut along the small dotted lines to form 4 flaps to aid in studying vocabulary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Name: ______________________________________________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Class Period: 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163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rol 2"/>
          <p:cNvSpPr>
            <a:spLocks noChangeArrowheads="1" noChangeShapeType="1"/>
          </p:cNvSpPr>
          <p:nvPr/>
        </p:nvSpPr>
        <p:spPr bwMode="auto">
          <a:xfrm>
            <a:off x="41275" y="60325"/>
            <a:ext cx="12150725" cy="6068814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1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051" name="AutoShape 3"/>
          <p:cNvCxnSpPr>
            <a:cxnSpLocks noChangeShapeType="1"/>
          </p:cNvCxnSpPr>
          <p:nvPr/>
        </p:nvCxnSpPr>
        <p:spPr bwMode="auto">
          <a:xfrm flipH="1">
            <a:off x="2534594" y="60325"/>
            <a:ext cx="21282" cy="6862169"/>
          </a:xfrm>
          <a:prstGeom prst="straightConnector1">
            <a:avLst/>
          </a:prstGeom>
          <a:noFill/>
          <a:ln w="762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52" name="AutoShape 4"/>
          <p:cNvCxnSpPr>
            <a:cxnSpLocks noChangeShapeType="1"/>
          </p:cNvCxnSpPr>
          <p:nvPr/>
        </p:nvCxnSpPr>
        <p:spPr bwMode="auto">
          <a:xfrm>
            <a:off x="57150" y="1616075"/>
            <a:ext cx="12148796" cy="45245"/>
          </a:xfrm>
          <a:prstGeom prst="straightConnector1">
            <a:avLst/>
          </a:prstGeom>
          <a:noFill/>
          <a:ln w="76200" cap="rnd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53" name="AutoShape 5"/>
          <p:cNvCxnSpPr>
            <a:cxnSpLocks noChangeShapeType="1"/>
          </p:cNvCxnSpPr>
          <p:nvPr/>
        </p:nvCxnSpPr>
        <p:spPr bwMode="auto">
          <a:xfrm flipH="1">
            <a:off x="8647135" y="-173853"/>
            <a:ext cx="15875" cy="7802563"/>
          </a:xfrm>
          <a:prstGeom prst="straightConnector1">
            <a:avLst/>
          </a:prstGeom>
          <a:noFill/>
          <a:ln w="76200" algn="ctr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>
            <a:off x="57150" y="6038395"/>
            <a:ext cx="12148796" cy="47625"/>
          </a:xfrm>
          <a:prstGeom prst="straightConnector1">
            <a:avLst/>
          </a:prstGeom>
          <a:noFill/>
          <a:ln w="76200" cap="rnd" algn="ctr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55" name="AutoShape 7"/>
          <p:cNvCxnSpPr>
            <a:cxnSpLocks noChangeShapeType="1"/>
          </p:cNvCxnSpPr>
          <p:nvPr/>
        </p:nvCxnSpPr>
        <p:spPr bwMode="auto">
          <a:xfrm>
            <a:off x="41275" y="4694238"/>
            <a:ext cx="12150725" cy="45243"/>
          </a:xfrm>
          <a:prstGeom prst="straightConnector1">
            <a:avLst/>
          </a:prstGeom>
          <a:noFill/>
          <a:ln w="76200" cap="rnd" algn="ctr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2056" name="AutoShape 8"/>
          <p:cNvCxnSpPr>
            <a:cxnSpLocks noChangeShapeType="1"/>
          </p:cNvCxnSpPr>
          <p:nvPr/>
        </p:nvCxnSpPr>
        <p:spPr bwMode="auto">
          <a:xfrm>
            <a:off x="57150" y="3162300"/>
            <a:ext cx="12148796" cy="45245"/>
          </a:xfrm>
          <a:prstGeom prst="straightConnector1">
            <a:avLst/>
          </a:prstGeom>
          <a:noFill/>
          <a:ln w="76200" cap="rnd" algn="ctr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4" name="WordArt 10"/>
          <p:cNvSpPr>
            <a:spLocks noChangeArrowheads="1" noChangeShapeType="1" noTextEdit="1"/>
          </p:cNvSpPr>
          <p:nvPr/>
        </p:nvSpPr>
        <p:spPr bwMode="auto">
          <a:xfrm>
            <a:off x="9003802" y="312117"/>
            <a:ext cx="2448281" cy="70431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 smtClean="0">
                <a:ln w="17780">
                  <a:solidFill>
                    <a:srgbClr val="FFFF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>
                        <a:gamma/>
                        <a:tint val="50196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dist="26940" algn="ctr" rotWithShape="0">
                    <a:srgbClr val="A5A5A5">
                      <a:alpha val="74998"/>
                    </a:srgbClr>
                  </a:outerShdw>
                </a:effectLst>
                <a:latin typeface="Arial Black" panose="020B0A04020102020204" pitchFamily="34" charset="0"/>
              </a:rPr>
              <a:t>Weathering</a:t>
            </a:r>
            <a:endParaRPr lang="en-US" sz="3600" b="1" kern="10" spc="0" dirty="0">
              <a:ln w="17780">
                <a:solidFill>
                  <a:srgbClr val="FFFF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000000">
                      <a:gamma/>
                      <a:tint val="50196"/>
                      <a:invGamma/>
                    </a:srgbClr>
                  </a:gs>
                  <a:gs pos="100000">
                    <a:srgbClr val="000000"/>
                  </a:gs>
                </a:gsLst>
                <a:lin ang="5400000" scaled="1"/>
              </a:gradFill>
              <a:effectLst>
                <a:outerShdw dist="26940" algn="ctr" rotWithShape="0">
                  <a:srgbClr val="A5A5A5">
                    <a:alpha val="74998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WordArt 11"/>
          <p:cNvSpPr>
            <a:spLocks noChangeArrowheads="1" noChangeShapeType="1" noTextEdit="1"/>
          </p:cNvSpPr>
          <p:nvPr/>
        </p:nvSpPr>
        <p:spPr bwMode="auto">
          <a:xfrm>
            <a:off x="9146854" y="3441723"/>
            <a:ext cx="2448280" cy="77026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 smtClean="0">
                <a:ln w="17780" algn="ctr">
                  <a:solidFill>
                    <a:srgbClr val="FFFF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>
                        <a:gamma/>
                        <a:tint val="50196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dist="26940" algn="ctr" rotWithShape="0">
                    <a:srgbClr val="A5A5A5">
                      <a:alpha val="74998"/>
                    </a:srgbClr>
                  </a:outerShdw>
                </a:effectLst>
                <a:latin typeface="Arial Black" panose="020B0A04020102020204" pitchFamily="34" charset="0"/>
              </a:rPr>
              <a:t>Chemical</a:t>
            </a:r>
          </a:p>
          <a:p>
            <a:pPr algn="ctr" rtl="0">
              <a:buNone/>
            </a:pPr>
            <a:r>
              <a:rPr lang="en-US" sz="3600" b="1" kern="10" spc="0" dirty="0" smtClean="0">
                <a:ln w="17780" algn="ctr">
                  <a:solidFill>
                    <a:srgbClr val="FFFF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>
                        <a:gamma/>
                        <a:tint val="50196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dist="26940" algn="ctr" rotWithShape="0">
                    <a:srgbClr val="A5A5A5">
                      <a:alpha val="74998"/>
                    </a:srgbClr>
                  </a:outerShdw>
                </a:effectLst>
                <a:latin typeface="Arial Black" panose="020B0A04020102020204" pitchFamily="34" charset="0"/>
              </a:rPr>
              <a:t>Weathering</a:t>
            </a:r>
            <a:endParaRPr lang="en-US" sz="3600" b="1" kern="10" spc="0" dirty="0">
              <a:ln w="17780" algn="ctr">
                <a:solidFill>
                  <a:srgbClr val="FFFF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000000">
                      <a:gamma/>
                      <a:tint val="50196"/>
                      <a:invGamma/>
                    </a:srgbClr>
                  </a:gs>
                  <a:gs pos="100000">
                    <a:srgbClr val="000000"/>
                  </a:gs>
                </a:gsLst>
                <a:lin ang="5400000" scaled="1"/>
              </a:gradFill>
              <a:effectLst>
                <a:outerShdw dist="26940" algn="ctr" rotWithShape="0">
                  <a:srgbClr val="A5A5A5">
                    <a:alpha val="74998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Rectangle 9"/>
          <p:cNvSpPr>
            <a:spLocks noChangeArrowheads="1"/>
          </p:cNvSpPr>
          <p:nvPr/>
        </p:nvSpPr>
        <p:spPr bwMode="auto">
          <a:xfrm>
            <a:off x="2608495" y="60325"/>
            <a:ext cx="6002049" cy="6867878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WordArt 12"/>
          <p:cNvSpPr>
            <a:spLocks noChangeArrowheads="1" noChangeShapeType="1" noTextEdit="1"/>
          </p:cNvSpPr>
          <p:nvPr/>
        </p:nvSpPr>
        <p:spPr bwMode="auto">
          <a:xfrm>
            <a:off x="9165930" y="1869902"/>
            <a:ext cx="2446351" cy="81257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 smtClean="0">
                <a:ln w="17780" algn="ctr">
                  <a:solidFill>
                    <a:srgbClr val="FFFF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>
                        <a:gamma/>
                        <a:tint val="50196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dist="26940" algn="ctr" rotWithShape="0">
                    <a:srgbClr val="A5A5A5">
                      <a:alpha val="74998"/>
                    </a:srgbClr>
                  </a:outerShdw>
                </a:effectLst>
                <a:latin typeface="Arial Black" panose="020B0A04020102020204" pitchFamily="34" charset="0"/>
              </a:rPr>
              <a:t>Mechanical</a:t>
            </a:r>
          </a:p>
          <a:p>
            <a:pPr algn="ctr" rtl="0">
              <a:buNone/>
            </a:pPr>
            <a:r>
              <a:rPr lang="en-US" sz="3600" b="1" kern="10" spc="0" dirty="0" smtClean="0">
                <a:ln w="17780" algn="ctr">
                  <a:solidFill>
                    <a:srgbClr val="FFFF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>
                        <a:gamma/>
                        <a:tint val="50196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dist="26940" algn="ctr" rotWithShape="0">
                    <a:srgbClr val="A5A5A5">
                      <a:alpha val="74998"/>
                    </a:srgbClr>
                  </a:outerShdw>
                </a:effectLst>
                <a:latin typeface="Arial Black" panose="020B0A04020102020204" pitchFamily="34" charset="0"/>
              </a:rPr>
              <a:t>Weathering</a:t>
            </a:r>
            <a:endParaRPr lang="en-US" sz="3600" b="1" kern="10" spc="0" dirty="0">
              <a:ln w="17780" algn="ctr">
                <a:solidFill>
                  <a:srgbClr val="FFFF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000000">
                      <a:gamma/>
                      <a:tint val="50196"/>
                      <a:invGamma/>
                    </a:srgbClr>
                  </a:gs>
                  <a:gs pos="100000">
                    <a:srgbClr val="000000"/>
                  </a:gs>
                </a:gsLst>
                <a:lin ang="5400000" scaled="1"/>
              </a:gradFill>
              <a:effectLst>
                <a:outerShdw dist="26940" algn="ctr" rotWithShape="0">
                  <a:srgbClr val="A5A5A5">
                    <a:alpha val="74998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WordArt 13"/>
          <p:cNvSpPr>
            <a:spLocks noChangeArrowheads="1" noChangeShapeType="1" noTextEdit="1"/>
          </p:cNvSpPr>
          <p:nvPr/>
        </p:nvSpPr>
        <p:spPr bwMode="auto">
          <a:xfrm>
            <a:off x="9259941" y="5159908"/>
            <a:ext cx="2326735" cy="5077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 smtClean="0">
                <a:ln w="17780" algn="ctr">
                  <a:solidFill>
                    <a:srgbClr val="FFFF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>
                        <a:gamma/>
                        <a:tint val="50196"/>
                        <a:invGamma/>
                      </a:srgbClr>
                    </a:gs>
                    <a:gs pos="100000">
                      <a:srgbClr val="000000"/>
                    </a:gs>
                  </a:gsLst>
                  <a:lin ang="5400000" scaled="1"/>
                </a:gradFill>
                <a:effectLst>
                  <a:outerShdw dist="26940" algn="ctr" rotWithShape="0">
                    <a:srgbClr val="A5A5A5">
                      <a:alpha val="74998"/>
                    </a:srgbClr>
                  </a:outerShdw>
                </a:effectLst>
                <a:latin typeface="Arial Black" panose="020B0A04020102020204" pitchFamily="34" charset="0"/>
              </a:rPr>
              <a:t>Erosion</a:t>
            </a:r>
            <a:endParaRPr lang="en-US" sz="3600" b="1" kern="10" spc="0" dirty="0">
              <a:ln w="17780" algn="ctr">
                <a:solidFill>
                  <a:srgbClr val="FFFF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000000">
                      <a:gamma/>
                      <a:tint val="50196"/>
                      <a:invGamma/>
                    </a:srgbClr>
                  </a:gs>
                  <a:gs pos="100000">
                    <a:srgbClr val="000000"/>
                  </a:gs>
                </a:gsLst>
                <a:lin ang="5400000" scaled="1"/>
              </a:gradFill>
              <a:effectLst>
                <a:outerShdw dist="26940" algn="ctr" rotWithShape="0">
                  <a:srgbClr val="A5A5A5">
                    <a:alpha val="74998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WordArt 14"/>
          <p:cNvSpPr>
            <a:spLocks noChangeArrowheads="1" noChangeShapeType="1" noTextEdit="1"/>
          </p:cNvSpPr>
          <p:nvPr/>
        </p:nvSpPr>
        <p:spPr bwMode="auto">
          <a:xfrm>
            <a:off x="2724150" y="369888"/>
            <a:ext cx="5629694" cy="50770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smtClean="0">
                <a:ln w="15875">
                  <a:solidFill>
                    <a:srgbClr val="1F497D"/>
                  </a:solidFill>
                  <a:round/>
                  <a:headEnd/>
                  <a:tailEnd/>
                </a:ln>
                <a:solidFill>
                  <a:srgbClr val="EEECE1"/>
                </a:solidFill>
                <a:effectLst>
                  <a:outerShdw dist="29783" dir="1514402" algn="ctr" rotWithShape="0">
                    <a:srgbClr val="D8D8D8">
                      <a:alpha val="74998"/>
                    </a:srgbClr>
                  </a:outerShdw>
                </a:effectLst>
                <a:latin typeface="Arial Black" panose="020B0A04020102020204" pitchFamily="34" charset="0"/>
              </a:rPr>
              <a:t>Weathering Virtual Lab Foldable</a:t>
            </a:r>
            <a:endParaRPr lang="en-US" sz="3600" b="1" kern="10" spc="0">
              <a:ln w="15875">
                <a:solidFill>
                  <a:srgbClr val="1F497D"/>
                </a:solidFill>
                <a:round/>
                <a:headEnd/>
                <a:tailEnd/>
              </a:ln>
              <a:solidFill>
                <a:srgbClr val="EEECE1"/>
              </a:solidFill>
              <a:effectLst>
                <a:outerShdw dist="29783" dir="1514402" algn="ctr" rotWithShape="0">
                  <a:srgbClr val="D8D8D8">
                    <a:alpha val="74998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79388" y="1752600"/>
            <a:ext cx="2646998" cy="93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#2: Which scenes that you observed show examples of chemical weathering? Why?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571" y="3361910"/>
            <a:ext cx="2592978" cy="979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#3: What do you think would be the weathering effects of moving a rock sculpture from a dry climate to a wet           climate?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41275" y="4822197"/>
            <a:ext cx="2610342" cy="100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#4: What effect do small burrowing animals and earthworms have on the rocks and soil in the ground?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169818" y="6028412"/>
            <a:ext cx="2646998" cy="1075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#5: In terms of weathering,  explain what will happen to a set of metal tools left outdoors in the rain for a long time?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8761614" y="6102459"/>
            <a:ext cx="3463254" cy="1350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#6: Is it possible for any of the Earth materials scenes to be affected by both mechanical and chemical weathering? If so,     describe the scene and            situations.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131717" y="452170"/>
            <a:ext cx="2537029" cy="952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#1: Which scenes that you observed show examples of mechanical weathering? Why?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21"/>
          <p:cNvSpPr txBox="1">
            <a:spLocks noChangeArrowheads="1"/>
          </p:cNvSpPr>
          <p:nvPr/>
        </p:nvSpPr>
        <p:spPr bwMode="auto">
          <a:xfrm>
            <a:off x="179387" y="107861"/>
            <a:ext cx="3555697" cy="238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doni MT" panose="02070603080606020203" pitchFamily="18" charset="0"/>
              </a:rPr>
              <a:t>Answer Question on Back of Square.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48" name="Text Box 22"/>
          <p:cNvSpPr txBox="1">
            <a:spLocks noChangeArrowheads="1"/>
          </p:cNvSpPr>
          <p:nvPr/>
        </p:nvSpPr>
        <p:spPr bwMode="auto">
          <a:xfrm>
            <a:off x="2879005" y="757646"/>
            <a:ext cx="5662525" cy="8309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Directions: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Fold along the long dashed line in towards the center of foldable (fold so directions section is on back, chart on inside and words on the front)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Login to www.coachpease.com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2nd 6 weeks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Weathering Glencoe Virtual Lab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http://www.glencoe.com/sites/common_assets/science/virtual_labs/E06/E06.html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5. Read/follow directions on left side of screen to     complete lab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6. Use information gathered from lab to complete    foldable. (answer questions on back of the square that has the question on the front of it)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7. Once Teacher has graded foldable, cut along the small dotted lines to form 4 flaps to aid in studying vocabulary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Name: ______________________________________________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Class Period: ____________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716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AutoShape 3"/>
          <p:cNvCxnSpPr>
            <a:cxnSpLocks noChangeShapeType="1"/>
          </p:cNvCxnSpPr>
          <p:nvPr/>
        </p:nvCxnSpPr>
        <p:spPr bwMode="auto">
          <a:xfrm flipH="1">
            <a:off x="3519715" y="76200"/>
            <a:ext cx="14288" cy="7804150"/>
          </a:xfrm>
          <a:prstGeom prst="straightConnector1">
            <a:avLst/>
          </a:prstGeom>
          <a:noFill/>
          <a:ln w="76200" algn="ctr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3076" name="AutoShape 4"/>
          <p:cNvCxnSpPr>
            <a:cxnSpLocks noChangeShapeType="1"/>
          </p:cNvCxnSpPr>
          <p:nvPr/>
        </p:nvCxnSpPr>
        <p:spPr bwMode="auto">
          <a:xfrm flipV="1">
            <a:off x="0" y="1622821"/>
            <a:ext cx="12191999" cy="22623"/>
          </a:xfrm>
          <a:prstGeom prst="straightConnector1">
            <a:avLst/>
          </a:prstGeom>
          <a:noFill/>
          <a:ln w="76200" cap="rnd" algn="ctr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3077" name="AutoShape 5"/>
          <p:cNvCxnSpPr>
            <a:cxnSpLocks noChangeShapeType="1"/>
          </p:cNvCxnSpPr>
          <p:nvPr/>
        </p:nvCxnSpPr>
        <p:spPr bwMode="auto">
          <a:xfrm flipH="1">
            <a:off x="9087804" y="0"/>
            <a:ext cx="15875" cy="7802562"/>
          </a:xfrm>
          <a:prstGeom prst="straightConnector1">
            <a:avLst/>
          </a:prstGeom>
          <a:noFill/>
          <a:ln w="76200" algn="ctr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3078" name="AutoShape 6"/>
          <p:cNvCxnSpPr>
            <a:cxnSpLocks noChangeShapeType="1"/>
          </p:cNvCxnSpPr>
          <p:nvPr/>
        </p:nvCxnSpPr>
        <p:spPr bwMode="auto">
          <a:xfrm flipV="1">
            <a:off x="0" y="6248796"/>
            <a:ext cx="12191999" cy="22623"/>
          </a:xfrm>
          <a:prstGeom prst="straightConnector1">
            <a:avLst/>
          </a:prstGeom>
          <a:noFill/>
          <a:ln w="76200" cap="rnd" algn="ctr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3080" name="AutoShape 8"/>
          <p:cNvCxnSpPr>
            <a:cxnSpLocks noChangeShapeType="1"/>
          </p:cNvCxnSpPr>
          <p:nvPr/>
        </p:nvCxnSpPr>
        <p:spPr bwMode="auto">
          <a:xfrm flipV="1">
            <a:off x="0" y="3154759"/>
            <a:ext cx="12191999" cy="22623"/>
          </a:xfrm>
          <a:prstGeom prst="straightConnector1">
            <a:avLst/>
          </a:prstGeom>
          <a:noFill/>
          <a:ln w="76200" cap="rnd" algn="ctr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3081" name="AutoShape 9"/>
          <p:cNvCxnSpPr>
            <a:cxnSpLocks noChangeShapeType="1"/>
          </p:cNvCxnSpPr>
          <p:nvPr/>
        </p:nvCxnSpPr>
        <p:spPr bwMode="auto">
          <a:xfrm flipV="1">
            <a:off x="0" y="4716859"/>
            <a:ext cx="12191999" cy="22623"/>
          </a:xfrm>
          <a:prstGeom prst="straightConnector1">
            <a:avLst/>
          </a:prstGeom>
          <a:noFill/>
          <a:ln w="76200" cap="rnd" algn="ctr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572104" y="76200"/>
            <a:ext cx="5484030" cy="6781800"/>
          </a:xfrm>
          <a:prstGeom prst="rect">
            <a:avLst/>
          </a:prstGeom>
          <a:solidFill>
            <a:srgbClr val="FFFFFF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Control 10"/>
          <p:cNvSpPr>
            <a:spLocks noChangeArrowheads="1" noChangeShapeType="1"/>
          </p:cNvSpPr>
          <p:nvPr/>
        </p:nvSpPr>
        <p:spPr bwMode="auto">
          <a:xfrm rot="-5400000">
            <a:off x="2786886" y="1138187"/>
            <a:ext cx="6953250" cy="57436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Scene #</a:t>
            </a: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3353572" y="304800"/>
            <a:ext cx="57436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Complete table below with data collected from lab.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9396671" y="221432"/>
            <a:ext cx="2640503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Weathering Definition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9307629" y="1659810"/>
            <a:ext cx="2880548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Mechanical Weathering Definition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9284350" y="3268664"/>
            <a:ext cx="2779884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Chemical Weathering Definition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9369570" y="4799807"/>
            <a:ext cx="2694706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Erosion Definition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7878" y="83253"/>
            <a:ext cx="570443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#1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135349" y="6260107"/>
            <a:ext cx="570443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#6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4329" y="6265556"/>
            <a:ext cx="570443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#5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-14944" y="4707072"/>
            <a:ext cx="570443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#4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3197758"/>
            <a:ext cx="570443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#3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15574" y="1744967"/>
            <a:ext cx="570443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#2</a:t>
            </a:r>
            <a:endParaRPr lang="en-US" sz="2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280913"/>
              </p:ext>
            </p:extLst>
          </p:nvPr>
        </p:nvGraphicFramePr>
        <p:xfrm>
          <a:off x="3768223" y="572272"/>
          <a:ext cx="5147300" cy="6164891"/>
        </p:xfrm>
        <a:graphic>
          <a:graphicData uri="http://schemas.openxmlformats.org/drawingml/2006/table">
            <a:tbl>
              <a:tblPr/>
              <a:tblGrid>
                <a:gridCol w="687338">
                  <a:extLst>
                    <a:ext uri="{9D8B030D-6E8A-4147-A177-3AD203B41FA5}">
                      <a16:colId xmlns:a16="http://schemas.microsoft.com/office/drawing/2014/main" val="89677955"/>
                    </a:ext>
                  </a:extLst>
                </a:gridCol>
                <a:gridCol w="1486654">
                  <a:extLst>
                    <a:ext uri="{9D8B030D-6E8A-4147-A177-3AD203B41FA5}">
                      <a16:colId xmlns:a16="http://schemas.microsoft.com/office/drawing/2014/main" val="1364917314"/>
                    </a:ext>
                  </a:extLst>
                </a:gridCol>
                <a:gridCol w="1486654">
                  <a:extLst>
                    <a:ext uri="{9D8B030D-6E8A-4147-A177-3AD203B41FA5}">
                      <a16:colId xmlns:a16="http://schemas.microsoft.com/office/drawing/2014/main" val="4116653454"/>
                    </a:ext>
                  </a:extLst>
                </a:gridCol>
                <a:gridCol w="1486654">
                  <a:extLst>
                    <a:ext uri="{9D8B030D-6E8A-4147-A177-3AD203B41FA5}">
                      <a16:colId xmlns:a16="http://schemas.microsoft.com/office/drawing/2014/main" val="317672527"/>
                    </a:ext>
                  </a:extLst>
                </a:gridCol>
              </a:tblGrid>
              <a:tr h="51629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Scene #</a:t>
                      </a:r>
                      <a:endParaRPr lang="en-US" sz="7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Before Weathering</a:t>
                      </a:r>
                      <a:endParaRPr lang="en-US" sz="7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Weathering Effect</a:t>
                      </a:r>
                      <a:endParaRPr lang="en-US" sz="7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100" b="1" u="sng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After Weathering</a:t>
                      </a:r>
                      <a:endParaRPr lang="en-US" sz="700" kern="140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273409"/>
                  </a:ext>
                </a:extLst>
              </a:tr>
              <a:tr h="80694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837238"/>
                  </a:ext>
                </a:extLst>
              </a:tr>
              <a:tr h="80694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596504"/>
                  </a:ext>
                </a:extLst>
              </a:tr>
              <a:tr h="80694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108929"/>
                  </a:ext>
                </a:extLst>
              </a:tr>
              <a:tr h="80694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828179"/>
                  </a:ext>
                </a:extLst>
              </a:tr>
              <a:tr h="80694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340884"/>
                  </a:ext>
                </a:extLst>
              </a:tr>
              <a:tr h="80694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2628335"/>
                  </a:ext>
                </a:extLst>
              </a:tr>
              <a:tr h="80694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7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4263" marR="24263" marT="24263" marB="2426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091721"/>
                  </a:ext>
                </a:extLst>
              </a:tr>
            </a:tbl>
          </a:graphicData>
        </a:graphic>
      </p:graphicFrame>
      <p:sp>
        <p:nvSpPr>
          <p:cNvPr id="26" name="Control 17"/>
          <p:cNvSpPr>
            <a:spLocks noChangeArrowheads="1" noChangeShapeType="1"/>
          </p:cNvSpPr>
          <p:nvPr/>
        </p:nvSpPr>
        <p:spPr bwMode="auto">
          <a:xfrm rot="-5400000">
            <a:off x="3540053" y="4138850"/>
            <a:ext cx="11382521" cy="4710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54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-104503"/>
            <a:ext cx="12191999" cy="144997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Playlist Stations</a:t>
            </a:r>
            <a:b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b="1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Due at end of Class this End of Class Tuesday!</a:t>
            </a:r>
            <a:endParaRPr lang="en-US" b="1" u="sng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345474"/>
            <a:ext cx="11495314" cy="5695406"/>
          </a:xfrm>
        </p:spPr>
        <p:txBody>
          <a:bodyPr>
            <a:normAutofit/>
          </a:bodyPr>
          <a:lstStyle/>
          <a:p>
            <a:r>
              <a:rPr lang="en-US" sz="2800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Station </a:t>
            </a:r>
            <a:r>
              <a:rPr lang="en-US" sz="2800" u="sng" dirty="0">
                <a:solidFill>
                  <a:srgbClr val="FF0000"/>
                </a:solidFill>
                <a:latin typeface="Arial Black" panose="020B0A04020102020204" pitchFamily="34" charset="0"/>
              </a:rPr>
              <a:t>1</a:t>
            </a:r>
            <a:r>
              <a:rPr lang="en-US" sz="2800" u="sng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2800" dirty="0">
                <a:latin typeface="Arial Black" panose="020B0A04020102020204" pitchFamily="34" charset="0"/>
              </a:rPr>
              <a:t>= hands on card sort with teacher assistance to show flow of </a:t>
            </a:r>
            <a:r>
              <a:rPr lang="en-US" sz="2800" dirty="0" smtClean="0">
                <a:latin typeface="Arial Black" panose="020B0A04020102020204" pitchFamily="34" charset="0"/>
              </a:rPr>
              <a:t>energy Transfer </a:t>
            </a:r>
            <a:r>
              <a:rPr lang="en-US" sz="2800" dirty="0">
                <a:latin typeface="Arial Black" panose="020B0A04020102020204" pitchFamily="34" charset="0"/>
              </a:rPr>
              <a:t>information learned to create a poster to diagram the flow </a:t>
            </a:r>
            <a:r>
              <a:rPr lang="en-US" sz="2800" dirty="0" smtClean="0">
                <a:latin typeface="Arial Black" panose="020B0A04020102020204" pitchFamily="34" charset="0"/>
              </a:rPr>
              <a:t>of energy </a:t>
            </a:r>
            <a:r>
              <a:rPr lang="en-US" sz="2800" dirty="0">
                <a:latin typeface="Arial Black" panose="020B0A04020102020204" pitchFamily="34" charset="0"/>
              </a:rPr>
              <a:t>in a flashlight.</a:t>
            </a:r>
          </a:p>
          <a:p>
            <a:r>
              <a:rPr lang="en-US" sz="2800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Station </a:t>
            </a:r>
            <a:r>
              <a:rPr lang="en-US" sz="2800" u="sng" dirty="0">
                <a:solidFill>
                  <a:srgbClr val="FF0000"/>
                </a:solidFill>
                <a:latin typeface="Arial Black" panose="020B0A04020102020204" pitchFamily="34" charset="0"/>
              </a:rPr>
              <a:t>2</a:t>
            </a:r>
            <a:r>
              <a:rPr lang="en-US" sz="2800" u="sng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sz="2800" dirty="0">
                <a:latin typeface="Arial Black" panose="020B0A04020102020204" pitchFamily="34" charset="0"/>
              </a:rPr>
              <a:t>= Virtual lab over flow of energy in an object. (may be done by </a:t>
            </a:r>
            <a:r>
              <a:rPr lang="en-US" sz="2800" dirty="0" smtClean="0">
                <a:latin typeface="Arial Black" panose="020B0A04020102020204" pitchFamily="34" charset="0"/>
              </a:rPr>
              <a:t>self </a:t>
            </a:r>
            <a:r>
              <a:rPr lang="en-US" sz="2800" dirty="0">
                <a:latin typeface="Arial Black" panose="020B0A04020102020204" pitchFamily="34" charset="0"/>
              </a:rPr>
              <a:t>or with a </a:t>
            </a:r>
            <a:r>
              <a:rPr lang="en-US" sz="2800" dirty="0" smtClean="0">
                <a:latin typeface="Arial Black" panose="020B0A04020102020204" pitchFamily="34" charset="0"/>
              </a:rPr>
              <a:t>partner) Students </a:t>
            </a:r>
            <a:r>
              <a:rPr lang="en-US" sz="2800" dirty="0">
                <a:latin typeface="Arial Black" panose="020B0A04020102020204" pitchFamily="34" charset="0"/>
              </a:rPr>
              <a:t>will also complete written aspect of </a:t>
            </a:r>
            <a:r>
              <a:rPr lang="en-US" sz="2800" dirty="0" smtClean="0">
                <a:latin typeface="Arial Black" panose="020B0A04020102020204" pitchFamily="34" charset="0"/>
              </a:rPr>
              <a:t>the </a:t>
            </a:r>
            <a:r>
              <a:rPr lang="en-US" sz="2800" dirty="0">
                <a:latin typeface="Arial Black" panose="020B0A04020102020204" pitchFamily="34" charset="0"/>
              </a:rPr>
              <a:t>lab </a:t>
            </a:r>
            <a:r>
              <a:rPr lang="en-US" sz="2800" dirty="0" smtClean="0">
                <a:latin typeface="Arial Black" panose="020B0A04020102020204" pitchFamily="34" charset="0"/>
              </a:rPr>
              <a:t>to turn </a:t>
            </a:r>
            <a:r>
              <a:rPr lang="en-US" sz="2800" dirty="0">
                <a:latin typeface="Arial Black" panose="020B0A04020102020204" pitchFamily="34" charset="0"/>
              </a:rPr>
              <a:t>in for a grade.</a:t>
            </a:r>
          </a:p>
          <a:p>
            <a:r>
              <a:rPr lang="en-US" sz="2800" u="sng" dirty="0">
                <a:solidFill>
                  <a:srgbClr val="FF0000"/>
                </a:solidFill>
                <a:latin typeface="Arial Black" panose="020B0A04020102020204" pitchFamily="34" charset="0"/>
              </a:rPr>
              <a:t>Station 3 </a:t>
            </a:r>
            <a:r>
              <a:rPr lang="en-US" sz="2800" dirty="0">
                <a:latin typeface="Arial Black" panose="020B0A04020102020204" pitchFamily="34" charset="0"/>
              </a:rPr>
              <a:t>= Students will create an item blue print/diagram that shows / </a:t>
            </a:r>
            <a:r>
              <a:rPr lang="en-US" sz="2800" dirty="0" smtClean="0">
                <a:latin typeface="Arial Black" panose="020B0A04020102020204" pitchFamily="34" charset="0"/>
              </a:rPr>
              <a:t>explains the transformation </a:t>
            </a:r>
            <a:r>
              <a:rPr lang="en-US" sz="2800" dirty="0">
                <a:latin typeface="Arial Black" panose="020B0A04020102020204" pitchFamily="34" charset="0"/>
              </a:rPr>
              <a:t>of energy it goes through to operate.  </a:t>
            </a:r>
            <a:r>
              <a:rPr lang="en-US" sz="2800" dirty="0" smtClean="0">
                <a:latin typeface="Arial Black" panose="020B0A04020102020204" pitchFamily="34" charset="0"/>
              </a:rPr>
              <a:t>Must </a:t>
            </a:r>
            <a:r>
              <a:rPr lang="en-US" sz="2800" dirty="0">
                <a:latin typeface="Arial Black" panose="020B0A04020102020204" pitchFamily="34" charset="0"/>
              </a:rPr>
              <a:t>include </a:t>
            </a:r>
            <a:r>
              <a:rPr lang="en-US" sz="2800" dirty="0" smtClean="0">
                <a:latin typeface="Arial Black" panose="020B0A04020102020204" pitchFamily="34" charset="0"/>
              </a:rPr>
              <a:t>Chemical </a:t>
            </a:r>
            <a:r>
              <a:rPr lang="en-US" sz="2800" dirty="0">
                <a:latin typeface="Arial Black" panose="020B0A04020102020204" pitchFamily="34" charset="0"/>
              </a:rPr>
              <a:t>to electrical to light energy.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6731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15536"/>
            <a:ext cx="10018713" cy="1025434"/>
          </a:xfrm>
        </p:spPr>
        <p:txBody>
          <a:bodyPr/>
          <a:lstStyle/>
          <a:p>
            <a:pPr algn="l"/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PDN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458270" y="274850"/>
            <a:ext cx="1" cy="366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3156857" y="641847"/>
            <a:ext cx="9144000" cy="9546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u="sng" dirty="0" smtClean="0"/>
              <a:t>PDN: Chemical Weathering</a:t>
            </a:r>
            <a:endParaRPr lang="en-US" u="sng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091773"/>
              </p:ext>
            </p:extLst>
          </p:nvPr>
        </p:nvGraphicFramePr>
        <p:xfrm>
          <a:off x="177074" y="1607261"/>
          <a:ext cx="2513875" cy="2849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075">
                  <a:extLst>
                    <a:ext uri="{9D8B030D-6E8A-4147-A177-3AD203B41FA5}">
                      <a16:colId xmlns:a16="http://schemas.microsoft.com/office/drawing/2014/main" val="96039960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003239173"/>
                    </a:ext>
                  </a:extLst>
                </a:gridCol>
              </a:tblGrid>
              <a:tr h="2220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Answer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Key</a:t>
                      </a:r>
                      <a:r>
                        <a:rPr lang="en-US" sz="1200" baseline="0" dirty="0" smtClean="0"/>
                        <a:t> Word Bank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601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Chemical weathering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31284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Acid Precipitation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848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Lichens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776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Ground</a:t>
                      </a:r>
                      <a:r>
                        <a:rPr lang="en-US" baseline="0" dirty="0" smtClean="0"/>
                        <a:t> Water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42212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Oxidation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931337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41968"/>
              </p:ext>
            </p:extLst>
          </p:nvPr>
        </p:nvGraphicFramePr>
        <p:xfrm>
          <a:off x="2824784" y="1605365"/>
          <a:ext cx="8291707" cy="48368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9463">
                  <a:extLst>
                    <a:ext uri="{9D8B030D-6E8A-4147-A177-3AD203B41FA5}">
                      <a16:colId xmlns:a16="http://schemas.microsoft.com/office/drawing/2014/main" val="4067280329"/>
                    </a:ext>
                  </a:extLst>
                </a:gridCol>
                <a:gridCol w="6753497">
                  <a:extLst>
                    <a:ext uri="{9D8B030D-6E8A-4147-A177-3AD203B41FA5}">
                      <a16:colId xmlns:a16="http://schemas.microsoft.com/office/drawing/2014/main" val="3809216177"/>
                    </a:ext>
                  </a:extLst>
                </a:gridCol>
                <a:gridCol w="1118747">
                  <a:extLst>
                    <a:ext uri="{9D8B030D-6E8A-4147-A177-3AD203B41FA5}">
                      <a16:colId xmlns:a16="http://schemas.microsoft.com/office/drawing/2014/main" val="2798514267"/>
                    </a:ext>
                  </a:extLst>
                </a:gridCol>
              </a:tblGrid>
              <a:tr h="391886"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Question / Statement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893096"/>
                  </a:ext>
                </a:extLst>
              </a:tr>
              <a:tr h="85977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What process of weathering causes  rock surfaces</a:t>
                      </a:r>
                      <a:r>
                        <a:rPr lang="en-US" sz="2000" baseline="0" dirty="0" smtClean="0"/>
                        <a:t> to rust?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254528"/>
                  </a:ext>
                </a:extLst>
              </a:tr>
              <a:tr h="85977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What type of weathering changes</a:t>
                      </a:r>
                      <a:r>
                        <a:rPr lang="en-US" sz="2000" baseline="0" dirty="0" smtClean="0"/>
                        <a:t> both the composition and appearance of rocks?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545840"/>
                  </a:ext>
                </a:extLst>
              </a:tr>
              <a:tr h="85977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Rains that</a:t>
                      </a:r>
                      <a:r>
                        <a:rPr lang="en-US" sz="2000" baseline="0" dirty="0" smtClean="0"/>
                        <a:t> cause rocks to break down and change the rocks composition are called __________________________?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954619"/>
                  </a:ext>
                </a:extLst>
              </a:tr>
              <a:tr h="85977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What type of liquid, that contains acid,  can cause rocks</a:t>
                      </a:r>
                      <a:r>
                        <a:rPr lang="en-US" sz="2000" baseline="0" dirty="0" smtClean="0"/>
                        <a:t> to dissolve?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374879"/>
                  </a:ext>
                </a:extLst>
              </a:tr>
              <a:tr h="85977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What are one type of living</a:t>
                      </a:r>
                      <a:r>
                        <a:rPr lang="en-US" sz="2000" baseline="0" dirty="0" smtClean="0"/>
                        <a:t> organisms that produce acid to break down rocks called?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281136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10260408" y="1930280"/>
            <a:ext cx="5228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256402" y="2756733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0235562" y="3676122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248386" y="4659834"/>
            <a:ext cx="6206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0245980" y="5552786"/>
            <a:ext cx="5517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6874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74" y="0"/>
            <a:ext cx="10018713" cy="738051"/>
          </a:xfrm>
        </p:spPr>
        <p:txBody>
          <a:bodyPr/>
          <a:lstStyle/>
          <a:p>
            <a:pPr algn="l"/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PDN</a:t>
            </a:r>
            <a:endParaRPr lang="en-US" u="sng" dirty="0"/>
          </a:p>
        </p:txBody>
      </p:sp>
      <p:sp>
        <p:nvSpPr>
          <p:cNvPr id="3" name="Rectangle 2"/>
          <p:cNvSpPr/>
          <p:nvPr/>
        </p:nvSpPr>
        <p:spPr>
          <a:xfrm>
            <a:off x="0" y="963723"/>
            <a:ext cx="11205312" cy="20928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5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Energy Transformation in a </a:t>
            </a:r>
          </a:p>
          <a:p>
            <a:pPr algn="ctr"/>
            <a:r>
              <a:rPr lang="en-US" sz="65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Flashlight Card Sort</a:t>
            </a:r>
            <a:endParaRPr lang="en-US" sz="65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3321424"/>
            <a:ext cx="113493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Will be completed in small groups </a:t>
            </a:r>
          </a:p>
          <a:p>
            <a:pPr algn="ctr"/>
            <a:r>
              <a:rPr lang="en-US" sz="4000" dirty="0" smtClean="0"/>
              <a:t>Teacher will walk group to group and assist as needed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31026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8813" y="0"/>
            <a:ext cx="10018713" cy="986246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Essential Question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469" y="731520"/>
            <a:ext cx="6570618" cy="6126479"/>
          </a:xfrm>
        </p:spPr>
        <p:txBody>
          <a:bodyPr>
            <a:normAutofit/>
          </a:bodyPr>
          <a:lstStyle/>
          <a:p>
            <a:r>
              <a:rPr lang="en-US" sz="5400" dirty="0" smtClean="0"/>
              <a:t>Look at the picture provided.  What do you think caused all the soil around these trees/plants roots to disappear? Explain.</a:t>
            </a:r>
            <a:endParaRPr lang="en-US" sz="5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4566" y="986246"/>
            <a:ext cx="4542451" cy="570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446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0617" y="783771"/>
            <a:ext cx="5621383" cy="59366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973183"/>
          </a:xfrm>
        </p:spPr>
        <p:txBody>
          <a:bodyPr/>
          <a:lstStyle/>
          <a:p>
            <a:pPr algn="l"/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TEKS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3771"/>
            <a:ext cx="7811589" cy="6074229"/>
          </a:xfrm>
        </p:spPr>
        <p:txBody>
          <a:bodyPr>
            <a:noAutofit/>
          </a:bodyPr>
          <a:lstStyle/>
          <a:p>
            <a:r>
              <a:rPr lang="en-US" sz="5500" dirty="0" smtClean="0">
                <a:ln w="19050">
                  <a:solidFill>
                    <a:schemeClr val="bg1"/>
                  </a:solidFill>
                </a:ln>
              </a:rPr>
              <a:t>7.8B: analyze the effects of weathering, erosion, and deposition on the environment in ecoregions of Texas</a:t>
            </a:r>
            <a:endParaRPr lang="en-US" sz="5500" dirty="0">
              <a:ln w="19050"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14354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051560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LO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27909"/>
            <a:ext cx="11325497" cy="6087291"/>
          </a:xfrm>
        </p:spPr>
        <p:txBody>
          <a:bodyPr>
            <a:noAutofit/>
          </a:bodyPr>
          <a:lstStyle/>
          <a:p>
            <a:r>
              <a:rPr lang="en-US" sz="55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LO: We will compare and contrast weathering, erosion, and deposition in the environment by completing an inter-active, virtual lab foldable.</a:t>
            </a:r>
            <a:endParaRPr lang="en-US" sz="55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03318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65" y="0"/>
            <a:ext cx="10018713" cy="1051560"/>
          </a:xfrm>
        </p:spPr>
        <p:txBody>
          <a:bodyPr/>
          <a:lstStyle/>
          <a:p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DOL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01337"/>
            <a:ext cx="11129554" cy="5956663"/>
          </a:xfrm>
        </p:spPr>
        <p:txBody>
          <a:bodyPr>
            <a:noAutofit/>
          </a:bodyPr>
          <a:lstStyle/>
          <a:p>
            <a:r>
              <a:rPr lang="en-US" sz="5500" dirty="0" smtClean="0"/>
              <a:t>DOL: I will complete 5 written assessment questions over weathering, erosion and deposition via the all in clickers.</a:t>
            </a:r>
            <a:endParaRPr lang="en-US" sz="5500" dirty="0"/>
          </a:p>
        </p:txBody>
      </p:sp>
    </p:spTree>
    <p:extLst>
      <p:ext uri="{BB962C8B-B14F-4D97-AF65-F5344CB8AC3E}">
        <p14:creationId xmlns:p14="http://schemas.microsoft.com/office/powerpoint/2010/main" val="3145280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1877" y="0"/>
            <a:ext cx="10018713" cy="960120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Essential Question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528" y="960120"/>
            <a:ext cx="10707690" cy="5072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 smtClean="0"/>
              <a:t>What does a flashlight need to work? Does it only use one type of energy? Explain.</a:t>
            </a:r>
            <a:endParaRPr lang="en-US" sz="6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34122"/>
            <a:ext cx="11194869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302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894806"/>
          </a:xfrm>
        </p:spPr>
        <p:txBody>
          <a:bodyPr/>
          <a:lstStyle/>
          <a:p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TEK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94805"/>
            <a:ext cx="12192000" cy="5179423"/>
          </a:xfrm>
        </p:spPr>
        <p:txBody>
          <a:bodyPr>
            <a:noAutofit/>
          </a:bodyPr>
          <a:lstStyle/>
          <a:p>
            <a:r>
              <a:rPr lang="en-US" sz="6000" dirty="0" smtClean="0">
                <a:ln>
                  <a:solidFill>
                    <a:schemeClr val="bg1"/>
                  </a:solidFill>
                </a:ln>
              </a:rPr>
              <a:t>6.9C: Demonstrate energy transformation such as energy in a flashlight battery changes from chemical energy to electrical energy to light energy.</a:t>
            </a:r>
            <a:endParaRPr lang="en-US" sz="6000" dirty="0">
              <a:ln>
                <a:solidFill>
                  <a:schemeClr val="bg1"/>
                </a:solidFill>
              </a:ln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190" y="5555734"/>
            <a:ext cx="9731422" cy="130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6946724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62</TotalTime>
  <Words>964</Words>
  <Application>Microsoft Office PowerPoint</Application>
  <PresentationFormat>Widescreen</PresentationFormat>
  <Paragraphs>189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Aharoni</vt:lpstr>
      <vt:lpstr>Arial</vt:lpstr>
      <vt:lpstr>Arial Black</vt:lpstr>
      <vt:lpstr>Bodoni MT</vt:lpstr>
      <vt:lpstr>Calibri</vt:lpstr>
      <vt:lpstr>Century Schoolbook</vt:lpstr>
      <vt:lpstr>Wingdings 2</vt:lpstr>
      <vt:lpstr>View</vt:lpstr>
      <vt:lpstr>October 11, 2016</vt:lpstr>
      <vt:lpstr>7th Grade PDN</vt:lpstr>
      <vt:lpstr>6th Grade PDN</vt:lpstr>
      <vt:lpstr>7th Grade Essential Question</vt:lpstr>
      <vt:lpstr>7th Grade TEKS</vt:lpstr>
      <vt:lpstr>7th Grade LO</vt:lpstr>
      <vt:lpstr>7th Grade DOL</vt:lpstr>
      <vt:lpstr>6th Grade Essential Question</vt:lpstr>
      <vt:lpstr>6th Grade TEK</vt:lpstr>
      <vt:lpstr>6th Grade LO</vt:lpstr>
      <vt:lpstr>6th Grade DOL</vt:lpstr>
      <vt:lpstr>7th Grade Weathering Foldable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October 10, 2016</dc:title>
  <dc:creator>Katherine Pease</dc:creator>
  <cp:lastModifiedBy>Katherine Pease</cp:lastModifiedBy>
  <cp:revision>10</cp:revision>
  <cp:lastPrinted>2016-10-10T03:23:20Z</cp:lastPrinted>
  <dcterms:created xsi:type="dcterms:W3CDTF">2016-10-10T02:36:09Z</dcterms:created>
  <dcterms:modified xsi:type="dcterms:W3CDTF">2016-10-11T01:42:07Z</dcterms:modified>
</cp:coreProperties>
</file>