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03519" y="-1781144"/>
            <a:ext cx="8574622" cy="2616199"/>
          </a:xfrm>
        </p:spPr>
        <p:txBody>
          <a:bodyPr/>
          <a:lstStyle/>
          <a:p>
            <a:r>
              <a:rPr lang="en-US" u="sng" dirty="0" smtClean="0"/>
              <a:t>October 10, 2016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8617" y="835054"/>
            <a:ext cx="10193383" cy="602294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Collect Please Do Now, textbook, clicker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Take the numbered seat that matches the number on your clicker (teacher may change as needed)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Open your textbook, READ the information to complete the PDN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390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94806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94806"/>
            <a:ext cx="10707690" cy="6054633"/>
          </a:xfrm>
        </p:spPr>
        <p:txBody>
          <a:bodyPr>
            <a:noAutofit/>
          </a:bodyPr>
          <a:lstStyle/>
          <a:p>
            <a:r>
              <a:rPr lang="en-US" sz="5000" dirty="0" smtClean="0"/>
              <a:t>LO: We will investigate the different forms of energy and how they are transferred through various items, such as a flashlight, cell phone automobile and/or gas lawn mover through differentiated instruction/playlist stations.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55786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933994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33994"/>
            <a:ext cx="10018713" cy="5924005"/>
          </a:xfrm>
        </p:spPr>
        <p:txBody>
          <a:bodyPr>
            <a:noAutofit/>
          </a:bodyPr>
          <a:lstStyle/>
          <a:p>
            <a:r>
              <a:rPr lang="en-US" sz="6500" dirty="0" smtClean="0"/>
              <a:t>DOL: I will complete a written assessment over energy transformation via the all in clickers.</a:t>
            </a:r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101449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463731"/>
            <a:ext cx="10018713" cy="1752599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Weathering Foldable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224245"/>
            <a:ext cx="10707691" cy="3124201"/>
          </a:xfrm>
        </p:spPr>
        <p:txBody>
          <a:bodyPr>
            <a:normAutofit/>
          </a:bodyPr>
          <a:lstStyle/>
          <a:p>
            <a:r>
              <a:rPr lang="en-US" sz="4500" dirty="0" smtClean="0"/>
              <a:t>1. Teacher will hand out foldable</a:t>
            </a:r>
          </a:p>
          <a:p>
            <a:r>
              <a:rPr lang="en-US" sz="4500" dirty="0" smtClean="0"/>
              <a:t>2. Students will follow directions on the back to complete the foldable</a:t>
            </a:r>
            <a:endParaRPr lang="en-US" sz="450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33748" y="2769326"/>
            <a:ext cx="9958252" cy="789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Fold along the long dashed line in towards the center of foldable (fold so directions section is on back, chart on inside and words on the front)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Login to www.coachpease.com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2nd 6 weeks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Weathering Glencoe Virtual Lab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http://www.glencoe.com/sites/common_assets/science/virtual_labs/E06/E06.html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Read/follow directions on left side of screen to     complete lab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Use information gathered from lab to complete    foldable. (answer questions on back of the square that has the question on the front of it)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Once Teacher has graded foldable, cut along the small dotted lines to form 4 flaps to aid in studying vocabulary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Name: 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 Period: 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63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rol 2"/>
          <p:cNvSpPr>
            <a:spLocks noChangeArrowheads="1" noChangeShapeType="1"/>
          </p:cNvSpPr>
          <p:nvPr/>
        </p:nvSpPr>
        <p:spPr bwMode="auto">
          <a:xfrm>
            <a:off x="41275" y="60325"/>
            <a:ext cx="12150725" cy="606881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H="1">
            <a:off x="2534594" y="60325"/>
            <a:ext cx="21282" cy="6862169"/>
          </a:xfrm>
          <a:prstGeom prst="straightConnector1">
            <a:avLst/>
          </a:prstGeom>
          <a:noFill/>
          <a:ln w="762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>
            <a:off x="57150" y="1616075"/>
            <a:ext cx="12148796" cy="45245"/>
          </a:xfrm>
          <a:prstGeom prst="straightConnector1">
            <a:avLst/>
          </a:prstGeom>
          <a:noFill/>
          <a:ln w="76200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H="1">
            <a:off x="8647135" y="-173853"/>
            <a:ext cx="15875" cy="7802563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>
            <a:off x="57150" y="6038395"/>
            <a:ext cx="12148796" cy="47625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41275" y="4694238"/>
            <a:ext cx="12150725" cy="4524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>
            <a:off x="57150" y="3162300"/>
            <a:ext cx="12148796" cy="45245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4" name="WordArt 10"/>
          <p:cNvSpPr>
            <a:spLocks noChangeArrowheads="1" noChangeShapeType="1" noTextEdit="1"/>
          </p:cNvSpPr>
          <p:nvPr/>
        </p:nvSpPr>
        <p:spPr bwMode="auto">
          <a:xfrm>
            <a:off x="9003802" y="312117"/>
            <a:ext cx="2448281" cy="7043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WordArt 11"/>
          <p:cNvSpPr>
            <a:spLocks noChangeArrowheads="1" noChangeShapeType="1" noTextEdit="1"/>
          </p:cNvSpPr>
          <p:nvPr/>
        </p:nvSpPr>
        <p:spPr bwMode="auto">
          <a:xfrm>
            <a:off x="9146854" y="3441723"/>
            <a:ext cx="2448280" cy="770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Chemical</a:t>
            </a:r>
          </a:p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608495" y="60325"/>
            <a:ext cx="6002049" cy="6867878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WordArt 12"/>
          <p:cNvSpPr>
            <a:spLocks noChangeArrowheads="1" noChangeShapeType="1" noTextEdit="1"/>
          </p:cNvSpPr>
          <p:nvPr/>
        </p:nvSpPr>
        <p:spPr bwMode="auto">
          <a:xfrm>
            <a:off x="9165930" y="1869902"/>
            <a:ext cx="2446351" cy="8125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Mechanical</a:t>
            </a:r>
          </a:p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9259941" y="5159908"/>
            <a:ext cx="2326735" cy="5077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Erosion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WordArt 14"/>
          <p:cNvSpPr>
            <a:spLocks noChangeArrowheads="1" noChangeShapeType="1" noTextEdit="1"/>
          </p:cNvSpPr>
          <p:nvPr/>
        </p:nvSpPr>
        <p:spPr bwMode="auto">
          <a:xfrm>
            <a:off x="2724150" y="369888"/>
            <a:ext cx="5629694" cy="5077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smtClean="0">
                <a:ln w="15875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EEECE1"/>
                </a:solidFill>
                <a:effectLst>
                  <a:outerShdw dist="29783" dir="1514402" algn="ctr" rotWithShape="0">
                    <a:srgbClr val="D8D8D8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 Virtual Lab Foldable</a:t>
            </a:r>
            <a:endParaRPr lang="en-US" sz="3600" b="1" kern="10" spc="0">
              <a:ln w="15875">
                <a:solidFill>
                  <a:srgbClr val="1F497D"/>
                </a:solidFill>
                <a:round/>
                <a:headEnd/>
                <a:tailEnd/>
              </a:ln>
              <a:solidFill>
                <a:srgbClr val="EEECE1"/>
              </a:solidFill>
              <a:effectLst>
                <a:outerShdw dist="29783" dir="1514402" algn="ctr" rotWithShape="0">
                  <a:srgbClr val="D8D8D8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79388" y="1752600"/>
            <a:ext cx="2646998" cy="9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#2: Which scenes that you observed show examples of chemical weathering? Why?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571" y="3361910"/>
            <a:ext cx="2592978" cy="979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#3: What do you think would be the weathering effects of moving a rock sculpture from a dry climate to a wet           climate?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1275" y="4822197"/>
            <a:ext cx="2610342" cy="100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#4: What effect do small burrowing animals and earthworms have on the rocks and soil in the ground?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69818" y="6028412"/>
            <a:ext cx="2646998" cy="107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#5: In terms of weathering,  explain what will happen to a set of metal tools left outdoors in the rain for a long time?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8761614" y="6102459"/>
            <a:ext cx="3463254" cy="135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#6: Is it possible for any of the Earth materials scenes to be affected by both mechanical and chemical weathering? If so,     describe the scene and            situations.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31717" y="452170"/>
            <a:ext cx="2537029" cy="95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#1: Which scenes that you observed show examples of mechanical weathering? Why?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179387" y="107861"/>
            <a:ext cx="3555697" cy="238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" panose="02070603080606020203" pitchFamily="18" charset="0"/>
              </a:rPr>
              <a:t>Answer Question on Back of Square.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8" name="Text Box 22"/>
          <p:cNvSpPr txBox="1">
            <a:spLocks noChangeArrowheads="1"/>
          </p:cNvSpPr>
          <p:nvPr/>
        </p:nvSpPr>
        <p:spPr bwMode="auto">
          <a:xfrm>
            <a:off x="2879005" y="757646"/>
            <a:ext cx="5662525" cy="830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Fold along the long dashed line in towards the center of foldable (fold so directions section is on back, chart on inside and words on the front)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Login to www.coachpease.com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2nd 6 weeks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Weathering Glencoe Virtual Lab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http://www.glencoe.com/sites/common_assets/science/virtual_labs/E06/E06.html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Read/follow directions on left side of screen to     complete lab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Use information gathered from lab to complete    foldable. (answer questions on back of the square that has the question on the front of it)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Once Teacher has graded foldable, cut along the small dotted lines to form 4 flaps to aid in studying vocabulary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Name: 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 Period: 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71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AutoShape 3"/>
          <p:cNvCxnSpPr>
            <a:cxnSpLocks noChangeShapeType="1"/>
          </p:cNvCxnSpPr>
          <p:nvPr/>
        </p:nvCxnSpPr>
        <p:spPr bwMode="auto">
          <a:xfrm flipH="1">
            <a:off x="3519715" y="76200"/>
            <a:ext cx="14288" cy="7804150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6" name="AutoShape 4"/>
          <p:cNvCxnSpPr>
            <a:cxnSpLocks noChangeShapeType="1"/>
          </p:cNvCxnSpPr>
          <p:nvPr/>
        </p:nvCxnSpPr>
        <p:spPr bwMode="auto">
          <a:xfrm flipV="1">
            <a:off x="0" y="1622821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7" name="AutoShape 5"/>
          <p:cNvCxnSpPr>
            <a:cxnSpLocks noChangeShapeType="1"/>
          </p:cNvCxnSpPr>
          <p:nvPr/>
        </p:nvCxnSpPr>
        <p:spPr bwMode="auto">
          <a:xfrm flipH="1">
            <a:off x="9087804" y="0"/>
            <a:ext cx="15875" cy="7802562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8" name="AutoShape 6"/>
          <p:cNvCxnSpPr>
            <a:cxnSpLocks noChangeShapeType="1"/>
          </p:cNvCxnSpPr>
          <p:nvPr/>
        </p:nvCxnSpPr>
        <p:spPr bwMode="auto">
          <a:xfrm flipV="1">
            <a:off x="0" y="6248796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 flipV="1">
            <a:off x="0" y="3154759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 flipV="1">
            <a:off x="0" y="4716859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572104" y="76200"/>
            <a:ext cx="5484030" cy="678180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ontrol 10"/>
          <p:cNvSpPr>
            <a:spLocks noChangeArrowheads="1" noChangeShapeType="1"/>
          </p:cNvSpPr>
          <p:nvPr/>
        </p:nvSpPr>
        <p:spPr bwMode="auto">
          <a:xfrm rot="-5400000">
            <a:off x="2786886" y="1138187"/>
            <a:ext cx="6953250" cy="57436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Scene #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353572" y="304800"/>
            <a:ext cx="5743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Complete table below with data collected from lab.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9396671" y="221432"/>
            <a:ext cx="264050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9307629" y="1659810"/>
            <a:ext cx="2880548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Mechanical 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9284350" y="3268664"/>
            <a:ext cx="2779884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Chemical 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369570" y="4799807"/>
            <a:ext cx="269470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Erosion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7878" y="83253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#1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35349" y="6260107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#6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329" y="6265556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#5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14944" y="4707072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#4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3197758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#3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5574" y="1744967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#2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80913"/>
              </p:ext>
            </p:extLst>
          </p:nvPr>
        </p:nvGraphicFramePr>
        <p:xfrm>
          <a:off x="3768223" y="572272"/>
          <a:ext cx="5147300" cy="6164891"/>
        </p:xfrm>
        <a:graphic>
          <a:graphicData uri="http://schemas.openxmlformats.org/drawingml/2006/table">
            <a:tbl>
              <a:tblPr/>
              <a:tblGrid>
                <a:gridCol w="687338">
                  <a:extLst>
                    <a:ext uri="{9D8B030D-6E8A-4147-A177-3AD203B41FA5}">
                      <a16:colId xmlns:a16="http://schemas.microsoft.com/office/drawing/2014/main" val="89677955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1364917314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4116653454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317672527"/>
                    </a:ext>
                  </a:extLst>
                </a:gridCol>
              </a:tblGrid>
              <a:tr h="5162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Scene #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Before Weathering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Weathering Effect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Weathering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7340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37238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96504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0892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82817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40884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628335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091721"/>
                  </a:ext>
                </a:extLst>
              </a:tr>
            </a:tbl>
          </a:graphicData>
        </a:graphic>
      </p:graphicFrame>
      <p:sp>
        <p:nvSpPr>
          <p:cNvPr id="26" name="Control 17"/>
          <p:cNvSpPr>
            <a:spLocks noChangeArrowheads="1" noChangeShapeType="1"/>
          </p:cNvSpPr>
          <p:nvPr/>
        </p:nvSpPr>
        <p:spPr bwMode="auto">
          <a:xfrm rot="-5400000">
            <a:off x="3540053" y="4138850"/>
            <a:ext cx="11382521" cy="4710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45914" y="-104503"/>
            <a:ext cx="10946085" cy="144997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Playlist Stations</a:t>
            </a:r>
            <a:b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Due at end of Class this End of Class Tuesday!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2962" y="1345474"/>
            <a:ext cx="11011988" cy="5695406"/>
          </a:xfrm>
        </p:spPr>
        <p:txBody>
          <a:bodyPr>
            <a:norm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Station </a:t>
            </a:r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r>
              <a:rPr lang="en-US" sz="2800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= hands on card sort with teacher assistance to show flow of </a:t>
            </a:r>
            <a:r>
              <a:rPr lang="en-US" sz="2800" dirty="0" smtClean="0">
                <a:latin typeface="Arial Black" panose="020B0A04020102020204" pitchFamily="34" charset="0"/>
              </a:rPr>
              <a:t>energy Transfer </a:t>
            </a:r>
            <a:r>
              <a:rPr lang="en-US" sz="2800" dirty="0">
                <a:latin typeface="Arial Black" panose="020B0A04020102020204" pitchFamily="34" charset="0"/>
              </a:rPr>
              <a:t>information learned to create a poster to diagram the flow </a:t>
            </a:r>
            <a:r>
              <a:rPr lang="en-US" sz="2800" dirty="0" smtClean="0">
                <a:latin typeface="Arial Black" panose="020B0A04020102020204" pitchFamily="34" charset="0"/>
              </a:rPr>
              <a:t>of energy </a:t>
            </a:r>
            <a:r>
              <a:rPr lang="en-US" sz="2800" dirty="0">
                <a:latin typeface="Arial Black" panose="020B0A04020102020204" pitchFamily="34" charset="0"/>
              </a:rPr>
              <a:t>in a flashlight.</a:t>
            </a:r>
          </a:p>
          <a:p>
            <a:r>
              <a:rPr lang="en-US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Station </a:t>
            </a:r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en-US" sz="2800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= Virtual lab over flow of energy in an object. (may be done by </a:t>
            </a:r>
            <a:r>
              <a:rPr lang="en-US" sz="2800" dirty="0" smtClean="0">
                <a:latin typeface="Arial Black" panose="020B0A04020102020204" pitchFamily="34" charset="0"/>
              </a:rPr>
              <a:t>self </a:t>
            </a:r>
            <a:r>
              <a:rPr lang="en-US" sz="2800" dirty="0">
                <a:latin typeface="Arial Black" panose="020B0A04020102020204" pitchFamily="34" charset="0"/>
              </a:rPr>
              <a:t>or with a </a:t>
            </a:r>
            <a:r>
              <a:rPr lang="en-US" sz="2800" dirty="0" smtClean="0">
                <a:latin typeface="Arial Black" panose="020B0A04020102020204" pitchFamily="34" charset="0"/>
              </a:rPr>
              <a:t>partner) Students </a:t>
            </a:r>
            <a:r>
              <a:rPr lang="en-US" sz="2800" dirty="0">
                <a:latin typeface="Arial Black" panose="020B0A04020102020204" pitchFamily="34" charset="0"/>
              </a:rPr>
              <a:t>will also complete written aspect of </a:t>
            </a:r>
            <a:r>
              <a:rPr lang="en-US" sz="2800" dirty="0" smtClean="0">
                <a:latin typeface="Arial Black" panose="020B0A04020102020204" pitchFamily="34" charset="0"/>
              </a:rPr>
              <a:t>the </a:t>
            </a:r>
            <a:r>
              <a:rPr lang="en-US" sz="2800" dirty="0">
                <a:latin typeface="Arial Black" panose="020B0A04020102020204" pitchFamily="34" charset="0"/>
              </a:rPr>
              <a:t>lab </a:t>
            </a:r>
            <a:r>
              <a:rPr lang="en-US" sz="2800" dirty="0" smtClean="0">
                <a:latin typeface="Arial Black" panose="020B0A04020102020204" pitchFamily="34" charset="0"/>
              </a:rPr>
              <a:t>to turn </a:t>
            </a:r>
            <a:r>
              <a:rPr lang="en-US" sz="2800" dirty="0">
                <a:latin typeface="Arial Black" panose="020B0A04020102020204" pitchFamily="34" charset="0"/>
              </a:rPr>
              <a:t>in for a grade.</a:t>
            </a:r>
          </a:p>
          <a:p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Station 3 </a:t>
            </a:r>
            <a:r>
              <a:rPr lang="en-US" sz="2800" dirty="0">
                <a:latin typeface="Arial Black" panose="020B0A04020102020204" pitchFamily="34" charset="0"/>
              </a:rPr>
              <a:t>= Students will create an item blue print/diagram that shows / </a:t>
            </a:r>
            <a:r>
              <a:rPr lang="en-US" sz="2800" dirty="0" smtClean="0">
                <a:latin typeface="Arial Black" panose="020B0A04020102020204" pitchFamily="34" charset="0"/>
              </a:rPr>
              <a:t>explains the transformation </a:t>
            </a:r>
            <a:r>
              <a:rPr lang="en-US" sz="2800" dirty="0">
                <a:latin typeface="Arial Black" panose="020B0A04020102020204" pitchFamily="34" charset="0"/>
              </a:rPr>
              <a:t>of energy it goes through to operate.  </a:t>
            </a:r>
            <a:r>
              <a:rPr lang="en-US" sz="2800" dirty="0" smtClean="0">
                <a:latin typeface="Arial Black" panose="020B0A04020102020204" pitchFamily="34" charset="0"/>
              </a:rPr>
              <a:t>Must </a:t>
            </a:r>
            <a:r>
              <a:rPr lang="en-US" sz="2800" dirty="0">
                <a:latin typeface="Arial Black" panose="020B0A04020102020204" pitchFamily="34" charset="0"/>
              </a:rPr>
              <a:t>include </a:t>
            </a:r>
            <a:r>
              <a:rPr lang="en-US" sz="2800" dirty="0" smtClean="0">
                <a:latin typeface="Arial Black" panose="020B0A04020102020204" pitchFamily="34" charset="0"/>
              </a:rPr>
              <a:t>Chemical </a:t>
            </a:r>
            <a:r>
              <a:rPr lang="en-US" sz="2800" dirty="0">
                <a:latin typeface="Arial Black" panose="020B0A04020102020204" pitchFamily="34" charset="0"/>
              </a:rPr>
              <a:t>to electrical to light energy.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7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5536"/>
            <a:ext cx="10018713" cy="1025434"/>
          </a:xfrm>
        </p:spPr>
        <p:txBody>
          <a:bodyPr/>
          <a:lstStyle/>
          <a:p>
            <a:pPr algn="l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17222" y="25416"/>
            <a:ext cx="9144000" cy="95463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u="sng" dirty="0" smtClean="0"/>
              <a:t>PDN: Physical Weathering</a:t>
            </a:r>
            <a:endParaRPr lang="en-US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731185"/>
              </p:ext>
            </p:extLst>
          </p:nvPr>
        </p:nvGraphicFramePr>
        <p:xfrm>
          <a:off x="1109795" y="2952205"/>
          <a:ext cx="2513875" cy="239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:a16="http://schemas.microsoft.com/office/drawing/2014/main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Weathering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Abrasion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weathering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Exfoliation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3133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90609"/>
              </p:ext>
            </p:extLst>
          </p:nvPr>
        </p:nvGraphicFramePr>
        <p:xfrm>
          <a:off x="3833222" y="1315139"/>
          <a:ext cx="8128000" cy="54383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463">
                  <a:extLst>
                    <a:ext uri="{9D8B030D-6E8A-4147-A177-3AD203B41FA5}">
                      <a16:colId xmlns:a16="http://schemas.microsoft.com/office/drawing/2014/main" val="4067280329"/>
                    </a:ext>
                  </a:extLst>
                </a:gridCol>
                <a:gridCol w="6753497">
                  <a:extLst>
                    <a:ext uri="{9D8B030D-6E8A-4147-A177-3AD203B41FA5}">
                      <a16:colId xmlns:a16="http://schemas.microsoft.com/office/drawing/2014/main" val="3809216177"/>
                    </a:ext>
                  </a:extLst>
                </a:gridCol>
                <a:gridCol w="955040">
                  <a:extLst>
                    <a:ext uri="{9D8B030D-6E8A-4147-A177-3AD203B41FA5}">
                      <a16:colId xmlns:a16="http://schemas.microsoft.com/office/drawing/2014/main" val="2798514267"/>
                    </a:ext>
                  </a:extLst>
                </a:gridCol>
              </a:tblGrid>
              <a:tr h="427708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893096"/>
                  </a:ext>
                </a:extLst>
              </a:tr>
              <a:tr h="93836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</a:t>
                      </a:r>
                      <a:r>
                        <a:rPr lang="en-US" sz="2000" baseline="0" dirty="0" smtClean="0"/>
                        <a:t> is the process of breaking down of rock in smaller materials called?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54528"/>
                  </a:ext>
                </a:extLst>
              </a:tr>
              <a:tr h="109778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_________________ can happen through temperature changes, pressure changes, plant and animal actions, water, wind, and gravity agents.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45840"/>
                  </a:ext>
                </a:extLst>
              </a:tr>
              <a:tr h="93836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rise in _____________ will cause a rock to expand but a decrease in ___________ will cause</a:t>
                      </a:r>
                      <a:r>
                        <a:rPr lang="en-US" sz="2000" baseline="0" dirty="0" smtClean="0"/>
                        <a:t> a rock to contract.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54619"/>
                  </a:ext>
                </a:extLst>
              </a:tr>
              <a:tr h="93836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is the process of the outermost  layers of rock  when</a:t>
                      </a:r>
                      <a:r>
                        <a:rPr lang="en-US" sz="2000" baseline="0" dirty="0" smtClean="0"/>
                        <a:t> they separate from the underlying layers?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74879"/>
                  </a:ext>
                </a:extLst>
              </a:tr>
              <a:tr h="1097783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</a:t>
                      </a:r>
                      <a:r>
                        <a:rPr lang="en-US" sz="2000" baseline="0" dirty="0" smtClean="0"/>
                        <a:t>e process that causes rocks to break down into smaller rocks or are made smaller due to wearing away of the outer layers is called _____________________.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81136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458270" y="1645194"/>
            <a:ext cx="0" cy="4376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458270" y="274850"/>
            <a:ext cx="1" cy="366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1175871" y="1783557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228770" y="2797913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79878" y="3794557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228770" y="4744986"/>
            <a:ext cx="522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239450" y="566831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874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74" y="0"/>
            <a:ext cx="10018713" cy="738051"/>
          </a:xfrm>
        </p:spPr>
        <p:txBody>
          <a:bodyPr/>
          <a:lstStyle/>
          <a:p>
            <a:pPr algn="l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193177" y="260736"/>
            <a:ext cx="9144000" cy="95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PDN: Energy in a Flashlight</a:t>
            </a:r>
            <a:endParaRPr lang="en-US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396571"/>
              </p:ext>
            </p:extLst>
          </p:nvPr>
        </p:nvGraphicFramePr>
        <p:xfrm>
          <a:off x="1183292" y="2243908"/>
          <a:ext cx="2513875" cy="266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:a16="http://schemas.microsoft.com/office/drawing/2014/main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Stored Chemical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Light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Stored Potential Energy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3133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543" t="27223" r="18742" b="30357"/>
          <a:stretch/>
        </p:blipFill>
        <p:spPr>
          <a:xfrm flipH="1">
            <a:off x="3683726" y="1649398"/>
            <a:ext cx="8268788" cy="2299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4630" t="67716" r="2286" b="11797"/>
          <a:stretch/>
        </p:blipFill>
        <p:spPr>
          <a:xfrm>
            <a:off x="1524001" y="4910908"/>
            <a:ext cx="10167258" cy="11103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303520"/>
            <a:ext cx="2669177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86252" y="5231415"/>
            <a:ext cx="2669177" cy="550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209313" y="5613491"/>
            <a:ext cx="2377441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09168" y="4910908"/>
            <a:ext cx="2098763" cy="404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55903" y="5231415"/>
            <a:ext cx="1062063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cap="none" spc="50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1.</a:t>
            </a:r>
            <a:endParaRPr lang="en-US" sz="3500" b="1" cap="none" spc="50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05937" y="5541850"/>
            <a:ext cx="1062063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cap="none" spc="50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4.</a:t>
            </a:r>
            <a:endParaRPr lang="en-US" sz="3500" b="1" cap="none" spc="50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507584" y="4833732"/>
            <a:ext cx="1062063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cap="none" spc="50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3.</a:t>
            </a:r>
            <a:endParaRPr lang="en-US" sz="3500" b="1" cap="none" spc="50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63918" y="5150607"/>
            <a:ext cx="1062063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cap="none" spc="50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2.</a:t>
            </a:r>
            <a:endParaRPr lang="en-US" sz="3500" b="1" cap="none" spc="50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33937" y="2554551"/>
            <a:ext cx="1062063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cap="none" spc="50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5.</a:t>
            </a:r>
            <a:endParaRPr lang="en-US" sz="3500" b="1" cap="none" spc="50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680182" y="2705179"/>
            <a:ext cx="26865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Stored Potential Energy</a:t>
            </a:r>
            <a:endParaRPr lang="en-US" sz="2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10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813" y="0"/>
            <a:ext cx="10018713" cy="986246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731520"/>
            <a:ext cx="6570618" cy="612647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Look at the picture provided.  What do you think caused all the soil around these trees/plants roots to disappear? Explain.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566" y="986246"/>
            <a:ext cx="4542451" cy="5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4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617" y="783771"/>
            <a:ext cx="5621383" cy="5936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973183"/>
          </a:xfrm>
        </p:spPr>
        <p:txBody>
          <a:bodyPr/>
          <a:lstStyle/>
          <a:p>
            <a:pPr algn="l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783771"/>
            <a:ext cx="6327279" cy="6074229"/>
          </a:xfrm>
        </p:spPr>
        <p:txBody>
          <a:bodyPr>
            <a:noAutofit/>
          </a:bodyPr>
          <a:lstStyle/>
          <a:p>
            <a:r>
              <a:rPr lang="en-US" sz="5500" dirty="0" smtClean="0">
                <a:ln w="19050">
                  <a:solidFill>
                    <a:schemeClr val="bg1"/>
                  </a:solidFill>
                </a:ln>
              </a:rPr>
              <a:t>7.8B: analyze the effects of weathering, erosion, and deposition on the environment in ecoregions of Texas</a:t>
            </a:r>
            <a:endParaRPr lang="en-US" sz="55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435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05156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770709"/>
            <a:ext cx="10707690" cy="6087291"/>
          </a:xfrm>
        </p:spPr>
        <p:txBody>
          <a:bodyPr>
            <a:noAutofit/>
          </a:bodyPr>
          <a:lstStyle/>
          <a:p>
            <a:r>
              <a:rPr lang="en-US" sz="5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LO: We will compare and contrast weathering, erosion, and deposition in the environment by completing an inter-active, virtual lab foldable.</a:t>
            </a:r>
            <a:endParaRPr lang="en-US" sz="5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0331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65" y="0"/>
            <a:ext cx="10018713" cy="105156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01337"/>
            <a:ext cx="10707690" cy="5956663"/>
          </a:xfrm>
        </p:spPr>
        <p:txBody>
          <a:bodyPr>
            <a:noAutofit/>
          </a:bodyPr>
          <a:lstStyle/>
          <a:p>
            <a:r>
              <a:rPr lang="en-US" sz="5500" dirty="0" smtClean="0"/>
              <a:t>DOL: I will complete 5 written assessment questions over weathering, erosion and deposition via the all in clickers.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314528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877" y="0"/>
            <a:ext cx="10018713" cy="960120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-91440"/>
            <a:ext cx="10707690" cy="5072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What does a flashlight need to work? Does it only use one type of energy? Explain.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74" y="4695825"/>
            <a:ext cx="11194869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0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94806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7567"/>
            <a:ext cx="10707690" cy="5956662"/>
          </a:xfrm>
        </p:spPr>
        <p:txBody>
          <a:bodyPr>
            <a:noAutofit/>
          </a:bodyPr>
          <a:lstStyle/>
          <a:p>
            <a:r>
              <a:rPr lang="en-US" sz="6000" dirty="0" smtClean="0"/>
              <a:t>6.9C: Demonstrate energy transformation such as energy in a flashlight battery changes from chemical energy to electrical energy to light energy.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904" y="5438168"/>
            <a:ext cx="9731422" cy="13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46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51</TotalTime>
  <Words>1013</Words>
  <Application>Microsoft Office PowerPoint</Application>
  <PresentationFormat>Widescreen</PresentationFormat>
  <Paragraphs>204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Aharoni</vt:lpstr>
      <vt:lpstr>Arial</vt:lpstr>
      <vt:lpstr>Arial Black</vt:lpstr>
      <vt:lpstr>Bodoni MT</vt:lpstr>
      <vt:lpstr>Calibri</vt:lpstr>
      <vt:lpstr>Corbel</vt:lpstr>
      <vt:lpstr>Parallax</vt:lpstr>
      <vt:lpstr>October 10, 2016</vt:lpstr>
      <vt:lpstr>7th Grade PDN</vt:lpstr>
      <vt:lpstr>6th Grade PDN</vt:lpstr>
      <vt:lpstr>7th Grade Essential Question</vt:lpstr>
      <vt:lpstr>7th Grade TEKS</vt:lpstr>
      <vt:lpstr>7th Grade LO</vt:lpstr>
      <vt:lpstr>7th Grade DOL</vt:lpstr>
      <vt:lpstr>6th Grade Essential Question</vt:lpstr>
      <vt:lpstr>6th Grade TEK</vt:lpstr>
      <vt:lpstr>6th Grade LO</vt:lpstr>
      <vt:lpstr>6th Grade DOL</vt:lpstr>
      <vt:lpstr>7th Grade Weathering Foldable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10, 2016</dc:title>
  <dc:creator>Katherine Pease</dc:creator>
  <cp:lastModifiedBy>Katherine Pease</cp:lastModifiedBy>
  <cp:revision>8</cp:revision>
  <cp:lastPrinted>2016-10-10T03:23:20Z</cp:lastPrinted>
  <dcterms:created xsi:type="dcterms:W3CDTF">2016-10-10T02:36:09Z</dcterms:created>
  <dcterms:modified xsi:type="dcterms:W3CDTF">2016-10-10T03:27:42Z</dcterms:modified>
</cp:coreProperties>
</file>