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0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45525" autoAdjust="0"/>
  </p:normalViewPr>
  <p:slideViewPr>
    <p:cSldViewPr>
      <p:cViewPr>
        <p:scale>
          <a:sx n="89" d="100"/>
          <a:sy n="89" d="100"/>
        </p:scale>
        <p:origin x="1310" y="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90B2E-34C5-4001-8DD0-DD59B4864EC2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EE607-FC2B-4A90-B5A7-A1B877402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400" b="1" i="0" dirty="0" smtClean="0"/>
              <a:t>Half-circle picture with accent</a:t>
            </a:r>
            <a:r>
              <a:rPr lang="en-US" sz="1400" b="1" i="0" baseline="0" dirty="0" smtClean="0"/>
              <a:t> arcs</a:t>
            </a:r>
            <a:endParaRPr lang="en-US" sz="1400" b="1" i="0" dirty="0" smtClean="0"/>
          </a:p>
          <a:p>
            <a:r>
              <a:rPr lang="en-US" sz="140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shape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Basic Shapes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Arc </a:t>
            </a:r>
            <a:r>
              <a:rPr lang="en-US" sz="1200" b="0" baseline="0" dirty="0" smtClean="0"/>
              <a:t>(third row, 12</a:t>
            </a:r>
            <a:r>
              <a:rPr lang="en-US" sz="1200" b="0" baseline="30000" dirty="0" smtClean="0"/>
              <a:t>th</a:t>
            </a:r>
            <a:r>
              <a:rPr lang="en-US" sz="1200" b="0" baseline="0" dirty="0" smtClean="0"/>
              <a:t> option from the left)</a:t>
            </a:r>
            <a:r>
              <a:rPr lang="en-US" sz="1200" baseline="0" dirty="0" smtClean="0"/>
              <a:t>. On the slide, drag to draw an arc.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arc. 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7.5”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7.5”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Drag the right yellow diamond adjustment handle to the bottom of the slide to create a half-circle.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Shape Styles </a:t>
            </a:r>
            <a:r>
              <a:rPr lang="en-US" sz="1200" baseline="0" dirty="0" smtClean="0"/>
              <a:t>group, click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 launcher.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pane. 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select </a:t>
            </a:r>
            <a:r>
              <a:rPr lang="en-US" sz="1200" b="1" baseline="0" dirty="0" smtClean="0"/>
              <a:t>Picture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or texture fill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Insert from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File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Insert Picture</a:t>
            </a:r>
            <a:r>
              <a:rPr lang="en-US" sz="1200" baseline="0" dirty="0" smtClean="0"/>
              <a:t> dialog box, select a picture, and then click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. 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under </a:t>
            </a:r>
            <a:r>
              <a:rPr lang="en-US" sz="1200" b="1" baseline="0" dirty="0" smtClean="0"/>
              <a:t>Insert from</a:t>
            </a:r>
            <a:r>
              <a:rPr lang="en-US" sz="1200" baseline="0" dirty="0" smtClean="0"/>
              <a:t>, select </a:t>
            </a:r>
            <a:r>
              <a:rPr lang="en-US" sz="1200" b="1" baseline="0" dirty="0" smtClean="0"/>
              <a:t>Tile picture as texture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pane, and then select </a:t>
            </a:r>
            <a:r>
              <a:rPr lang="en-US" sz="1200" b="1" baseline="0" dirty="0" smtClean="0"/>
              <a:t>No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in the left pane, and then do the following in the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pane: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Inner</a:t>
            </a:r>
            <a:r>
              <a:rPr lang="en-US" sz="1200" baseline="0" dirty="0" smtClean="0"/>
              <a:t> click </a:t>
            </a:r>
            <a:r>
              <a:rPr lang="en-US" sz="1200" b="1" dirty="0" smtClean="0"/>
              <a:t>Inside Diagonal Top Right </a:t>
            </a:r>
            <a:r>
              <a:rPr lang="en-US" sz="1200" dirty="0" smtClean="0"/>
              <a:t>(first row, third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70%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Blur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20 pt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Distance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20 pt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Drag the half-circle to the left </a:t>
            </a:r>
            <a:r>
              <a:rPr lang="en-US" sz="1200" b="0" baseline="0" dirty="0" smtClean="0"/>
              <a:t>until the two middle yellow adjustment diamonds are lined up with the left edge of the slide</a:t>
            </a:r>
            <a:r>
              <a:rPr lang="en-US" sz="1200" baseline="0" dirty="0" smtClean="0"/>
              <a:t>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Middle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arc.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second arc. 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6.79”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10.03”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 launcher. In the </a:t>
            </a:r>
            <a:r>
              <a:rPr lang="en-US" sz="1200" b="1" baseline="0" dirty="0" smtClean="0"/>
              <a:t>Format Picture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in the left pane, and then 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select </a:t>
            </a:r>
            <a:r>
              <a:rPr lang="en-US" sz="1200" b="1" baseline="0" dirty="0" smtClean="0"/>
              <a:t>No fill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pane. 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pane, select </a:t>
            </a:r>
            <a:r>
              <a:rPr lang="en-US" sz="1200" b="1" baseline="0" dirty="0" smtClean="0"/>
              <a:t>Solid line </a:t>
            </a:r>
            <a:r>
              <a:rPr lang="en-US" sz="1200" baseline="0" dirty="0" smtClean="0"/>
              <a:t>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White, Background 1 </a:t>
            </a:r>
            <a:r>
              <a:rPr lang="en-US" sz="1200" baseline="0" dirty="0" smtClean="0"/>
              <a:t>(first row, first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50%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Line Style</a:t>
            </a:r>
            <a:r>
              <a:rPr lang="en-US" sz="1200" b="0" baseline="0" dirty="0" smtClean="0"/>
              <a:t> in the left pane. In the </a:t>
            </a:r>
            <a:r>
              <a:rPr lang="en-US" sz="1200" b="1" baseline="0" dirty="0" smtClean="0"/>
              <a:t>Line Style </a:t>
            </a:r>
            <a:r>
              <a:rPr lang="en-US" sz="1200" b="0" baseline="0" dirty="0" smtClean="0"/>
              <a:t>pane, in the </a:t>
            </a:r>
            <a:r>
              <a:rPr lang="en-US" sz="1200" b="1" baseline="0" dirty="0" smtClean="0"/>
              <a:t>Width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1.5 pt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Drag the second arc left on the slide until the two middle yellow adjustment diamonds are lined up with the left edge of the slide.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Middle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second arc.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third arc. 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 </a:t>
            </a:r>
            <a:r>
              <a:rPr lang="en-US" sz="1200" baseline="0" dirty="0" smtClean="0"/>
              <a:t>tab, 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6.86”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Width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9.98”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 launcher.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pane, select </a:t>
            </a:r>
            <a:r>
              <a:rPr lang="en-US" sz="1200" b="1" baseline="0" dirty="0" smtClean="0"/>
              <a:t>Gradient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pane, and then do the following: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Blue, Accent</a:t>
            </a:r>
            <a:r>
              <a:rPr lang="en-US" sz="1200" b="1" baseline="0" dirty="0" smtClean="0"/>
              <a:t> 1, Lighter 40%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fifth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77%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208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215</a:t>
            </a:r>
            <a:r>
              <a:rPr lang="en-US" sz="1200" dirty="0" smtClean="0"/>
              <a:t>, Blue: </a:t>
            </a:r>
            <a:r>
              <a:rPr lang="en-US" sz="1200" b="1" dirty="0" smtClean="0"/>
              <a:t>222</a:t>
            </a:r>
            <a:r>
              <a:rPr lang="en-US" sz="120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Shape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 Style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pane,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Line Style</a:t>
            </a:r>
            <a:r>
              <a:rPr lang="en-US" sz="1200" baseline="0" dirty="0" smtClean="0"/>
              <a:t> in the left pane. In the </a:t>
            </a:r>
            <a:r>
              <a:rPr lang="en-US" sz="1200" b="1" baseline="0" dirty="0" smtClean="0"/>
              <a:t>Line Style </a:t>
            </a:r>
            <a:r>
              <a:rPr lang="en-US" sz="1200" baseline="0" dirty="0" smtClean="0"/>
              <a:t>pane, in the </a:t>
            </a:r>
            <a:r>
              <a:rPr lang="en-US" sz="1200" b="1" baseline="0" dirty="0" smtClean="0"/>
              <a:t>Width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4.25 pt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 </a:t>
            </a:r>
            <a:r>
              <a:rPr lang="en-US" sz="1200" baseline="0" dirty="0" smtClean="0"/>
              <a:t>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Left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Drag the third arc left on the slide until the two middle yellow adjustment diamonds are lined up with the left edge of the slide. </a:t>
            </a:r>
            <a:r>
              <a:rPr lang="en-US" sz="1200" baseline="0" dirty="0" smtClean="0"/>
              <a:t>Drag the third arc vertically as needed to position it slightly above the second arc on the slide. 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Up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(second row, second option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left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270⁰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four stops appear in the slider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167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185</a:t>
            </a:r>
            <a:r>
              <a:rPr lang="en-US" sz="1200" dirty="0" smtClean="0"/>
              <a:t>, Blue: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197</a:t>
            </a:r>
            <a:r>
              <a:rPr lang="en-US" sz="1200" dirty="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b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fourth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167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185</a:t>
            </a:r>
            <a:r>
              <a:rPr lang="en-US" sz="1200" dirty="0" smtClean="0"/>
              <a:t>, Blue: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197</a:t>
            </a:r>
            <a:r>
              <a:rPr lang="en-US" sz="1200" dirty="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803046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57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53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344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07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515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13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96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06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3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9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3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3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25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8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26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72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78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achpease.com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D7DE"/>
            </a:gs>
            <a:gs pos="30000">
              <a:schemeClr val="bg1"/>
            </a:gs>
            <a:gs pos="70000">
              <a:schemeClr val="bg1"/>
            </a:gs>
            <a:gs pos="100000">
              <a:srgbClr val="A7B9C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-3429000" y="76200"/>
            <a:ext cx="6858000" cy="6858000"/>
          </a:xfrm>
          <a:prstGeom prst="arc">
            <a:avLst>
              <a:gd name="adj1" fmla="val 16200000"/>
              <a:gd name="adj2" fmla="val 5392005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254000" dist="254000" dir="18900000">
              <a:prstClr val="black">
                <a:alpha val="3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-4584810" y="441434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October </a:t>
            </a:r>
            <a:r>
              <a:rPr lang="en-US" sz="54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7, </a:t>
            </a:r>
            <a:r>
              <a:rPr lang="en-US" sz="54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2016</a:t>
            </a:r>
            <a:endParaRPr lang="en-US" sz="5400" b="1" u="sng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7423" y="901546"/>
            <a:ext cx="6172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Sharpen Pencil</a:t>
            </a:r>
          </a:p>
          <a:p>
            <a:pPr marL="342900" indent="-342900">
              <a:buAutoNum type="arabicPeriod"/>
            </a:pP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Collect Textbook, clicker, PDN</a:t>
            </a:r>
          </a:p>
          <a:p>
            <a:pPr marL="342900" indent="-342900">
              <a:buAutoNum type="arabicPeriod"/>
            </a:pP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Please sit in assigned seat quietly</a:t>
            </a:r>
          </a:p>
          <a:p>
            <a:pPr marL="342900" indent="-342900">
              <a:buAutoNum type="arabicPeriod"/>
            </a:pP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Open your textbook and use the information provided to complete your PDN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33941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67257">
            <a:off x="-521665" y="-133842"/>
            <a:ext cx="4381500" cy="24669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38400" y="-76200"/>
            <a:ext cx="4189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</a:t>
            </a:r>
            <a:r>
              <a:rPr lang="en-US" sz="5400" b="1" u="sng" cap="none" spc="0" baseline="30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</a:t>
            </a:r>
            <a:r>
              <a:rPr lang="en-US" sz="54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Grade DOL</a:t>
            </a:r>
            <a:endParaRPr lang="en-US" sz="5400" b="1" u="sng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847130"/>
            <a:ext cx="8839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Berlin Sans FB Demi" panose="020E0802020502020306" pitchFamily="34" charset="0"/>
              </a:rPr>
              <a:t>DOL: I will compare/contrast the different forms of energy by completing 5 written assessment questions via the all in clickers.</a:t>
            </a:r>
            <a:endParaRPr lang="en-US" sz="6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389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66800" y="-50485"/>
            <a:ext cx="9144000" cy="954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/>
              <a:t>DOL Quiz: Catastrophic Events</a:t>
            </a:r>
            <a:endParaRPr lang="en-US" u="sng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-151330" y="2178594"/>
            <a:ext cx="0" cy="4376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-151330" y="808250"/>
            <a:ext cx="1" cy="366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808250"/>
            <a:ext cx="11368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Which of the following is a possible effect of a catastrophic event?</a:t>
            </a:r>
          </a:p>
          <a:p>
            <a:pPr lvl="1"/>
            <a:r>
              <a:rPr lang="en-US" dirty="0" smtClean="0"/>
              <a:t>A: animals killed	C: habitats damaged</a:t>
            </a:r>
          </a:p>
          <a:p>
            <a:pPr lvl="1"/>
            <a:r>
              <a:rPr lang="en-US" dirty="0" smtClean="0"/>
              <a:t>B: erosion		D: all of the above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89" y="1783234"/>
            <a:ext cx="9060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Which of the following can cause high waves along coastlines and result in the beach erosion?</a:t>
            </a:r>
          </a:p>
          <a:p>
            <a:r>
              <a:rPr lang="en-US" dirty="0"/>
              <a:t>	</a:t>
            </a:r>
            <a:r>
              <a:rPr lang="en-US" dirty="0" smtClean="0"/>
              <a:t>A: tornado	C: pollution</a:t>
            </a:r>
          </a:p>
          <a:p>
            <a:r>
              <a:rPr lang="en-US" dirty="0"/>
              <a:t>	</a:t>
            </a:r>
            <a:r>
              <a:rPr lang="en-US" dirty="0" smtClean="0"/>
              <a:t>B: flash flood	D: hurricane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6052" y="3035217"/>
            <a:ext cx="9187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Which of the following human activities can increase the severity of a catastrophic event?</a:t>
            </a:r>
          </a:p>
          <a:p>
            <a:r>
              <a:rPr lang="en-US" dirty="0"/>
              <a:t>	</a:t>
            </a:r>
            <a:r>
              <a:rPr lang="en-US" dirty="0" smtClean="0"/>
              <a:t>A: recycling		C: burying power lines</a:t>
            </a:r>
          </a:p>
          <a:p>
            <a:r>
              <a:rPr lang="en-US" dirty="0"/>
              <a:t>	</a:t>
            </a:r>
            <a:r>
              <a:rPr lang="en-US" dirty="0" smtClean="0"/>
              <a:t>B: land development	D: weather forecasting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479731"/>
              </p:ext>
            </p:extLst>
          </p:nvPr>
        </p:nvGraphicFramePr>
        <p:xfrm>
          <a:off x="103777" y="4191000"/>
          <a:ext cx="8887824" cy="2514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824">
                  <a:extLst>
                    <a:ext uri="{9D8B030D-6E8A-4147-A177-3AD203B41FA5}">
                      <a16:colId xmlns:a16="http://schemas.microsoft.com/office/drawing/2014/main" xmlns="" val="471576661"/>
                    </a:ext>
                  </a:extLst>
                </a:gridCol>
                <a:gridCol w="6629969">
                  <a:extLst>
                    <a:ext uri="{9D8B030D-6E8A-4147-A177-3AD203B41FA5}">
                      <a16:colId xmlns:a16="http://schemas.microsoft.com/office/drawing/2014/main" xmlns="" val="202624808"/>
                    </a:ext>
                  </a:extLst>
                </a:gridCol>
                <a:gridCol w="1678031">
                  <a:extLst>
                    <a:ext uri="{9D8B030D-6E8A-4147-A177-3AD203B41FA5}">
                      <a16:colId xmlns:a16="http://schemas.microsoft.com/office/drawing/2014/main" xmlns="" val="3621558415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 or False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8662065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hurricane is a rapidly</a:t>
                      </a:r>
                      <a:r>
                        <a:rPr lang="en-US" baseline="0" dirty="0" smtClean="0"/>
                        <a:t> spinning column of air that reaches down from a thunderstorm and touches Earth’s surface.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8954292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natural hazard is a physical event resulting from Earth’s processes that has the potential</a:t>
                      </a:r>
                      <a:r>
                        <a:rPr lang="en-US" baseline="0" dirty="0" smtClean="0"/>
                        <a:t> to harm the environment and people.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7968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37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-30192"/>
            <a:ext cx="7519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  <a:r>
              <a:rPr lang="en-US" sz="5400" b="1" u="sng" cap="none" spc="0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5400" b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Grade Playlist Stations</a:t>
            </a:r>
            <a:endParaRPr lang="en-US" sz="54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90600"/>
            <a:ext cx="8839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 smtClean="0"/>
              <a:t>Look at your DOL Quiz Score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See where it falls in the list below</a:t>
            </a:r>
          </a:p>
          <a:p>
            <a:pPr marL="1200150" lvl="1" indent="-742950">
              <a:buAutoNum type="arabicPeriod"/>
            </a:pPr>
            <a:r>
              <a:rPr lang="en-US" sz="4000" dirty="0" smtClean="0"/>
              <a:t>69% or lower = Station 1</a:t>
            </a:r>
          </a:p>
          <a:p>
            <a:pPr marL="1200150" lvl="1" indent="-742950">
              <a:buAutoNum type="arabicPeriod"/>
            </a:pPr>
            <a:r>
              <a:rPr lang="en-US" sz="4000" dirty="0" smtClean="0"/>
              <a:t>70% to 89% = Station 2</a:t>
            </a:r>
          </a:p>
          <a:p>
            <a:pPr marL="1200150" lvl="1" indent="-742950">
              <a:buAutoNum type="arabicPeriod"/>
            </a:pPr>
            <a:r>
              <a:rPr lang="en-US" sz="4000" dirty="0" smtClean="0"/>
              <a:t>90% or Higher = Station 3.</a:t>
            </a:r>
          </a:p>
          <a:p>
            <a:pPr marL="1200150" lvl="1" indent="-742950">
              <a:buAutoNum type="arabicPeriod"/>
            </a:pPr>
            <a:endParaRPr lang="en-US" sz="4000" dirty="0"/>
          </a:p>
          <a:p>
            <a:pPr lvl="1"/>
            <a:r>
              <a:rPr lang="en-US" sz="4000" dirty="0" smtClean="0"/>
              <a:t>At the top of your quiz write down the station number you will be working 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15705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-30192"/>
            <a:ext cx="5036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  <a:r>
              <a:rPr lang="en-US" sz="5400" b="1" u="sng" cap="none" spc="0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5400" b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Grade Playlist</a:t>
            </a:r>
            <a:endParaRPr lang="en-US" sz="54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0668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Each Stations Description is listed on the blue pocket chart that hangs in front of the windows, above the black tables.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034540"/>
            <a:ext cx="9144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Station 0 = Pg. 607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	 </a:t>
            </a:r>
            <a:r>
              <a:rPr lang="en-US" sz="3400" i="1" dirty="0" smtClean="0"/>
              <a:t>(complete, rip out, turn in to 			  basket/milk crate)</a:t>
            </a:r>
          </a:p>
          <a:p>
            <a:r>
              <a:rPr lang="en-US" sz="3600" dirty="0" smtClean="0"/>
              <a:t>Station 1 = Card Sort with Teacher, Natural 		    Disaster Booklet</a:t>
            </a:r>
          </a:p>
          <a:p>
            <a:r>
              <a:rPr lang="en-US" sz="3600" dirty="0" smtClean="0"/>
              <a:t>Station 2 = Natural Disaster Poster</a:t>
            </a:r>
          </a:p>
          <a:p>
            <a:r>
              <a:rPr lang="en-US" sz="3600" dirty="0" smtClean="0"/>
              <a:t>Station 3 = Natural Disaster Service 			    Announcement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18108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0"/>
            <a:ext cx="7232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</a:t>
            </a:r>
            <a:r>
              <a:rPr lang="en-US" sz="5400" b="1" u="sng" cap="none" spc="0" baseline="30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</a:t>
            </a:r>
            <a:r>
              <a:rPr lang="en-US" sz="54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Grade Flashcard Race</a:t>
            </a:r>
            <a:endParaRPr lang="en-US" sz="5400" b="1" u="sng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23330"/>
            <a:ext cx="8686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Teacher will pass out chrome books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Login to </a:t>
            </a:r>
            <a:r>
              <a:rPr lang="en-US" sz="2800" dirty="0" smtClean="0">
                <a:hlinkClick r:id="rId2"/>
              </a:rPr>
              <a:t>www.coachpease.com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Click on </a:t>
            </a:r>
            <a:r>
              <a:rPr lang="en-US" sz="2800" dirty="0" err="1" smtClean="0"/>
              <a:t>Schoology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Click on link to dallasisd.schoology.com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Login: ID # only</a:t>
            </a:r>
          </a:p>
          <a:p>
            <a:r>
              <a:rPr lang="en-US" sz="2800" dirty="0" smtClean="0"/>
              <a:t>       Password: Disd@2016</a:t>
            </a:r>
          </a:p>
          <a:p>
            <a:pPr marL="342900" indent="-342900">
              <a:buAutoNum type="arabicPeriod" startAt="6"/>
            </a:pPr>
            <a:r>
              <a:rPr lang="en-US" sz="2800" dirty="0" smtClean="0"/>
              <a:t>Click on Courses</a:t>
            </a:r>
          </a:p>
          <a:p>
            <a:pPr marL="342900" indent="-342900">
              <a:buAutoNum type="arabicPeriod" startAt="6"/>
            </a:pPr>
            <a:r>
              <a:rPr lang="en-US" sz="2800" dirty="0" smtClean="0"/>
              <a:t>Click on Science </a:t>
            </a:r>
          </a:p>
          <a:p>
            <a:pPr marL="342900" indent="-342900">
              <a:buAutoNum type="arabicPeriod" startAt="6"/>
            </a:pPr>
            <a:r>
              <a:rPr lang="en-US" sz="2800" dirty="0" smtClean="0"/>
              <a:t>Click on the folder for Energy</a:t>
            </a:r>
          </a:p>
          <a:p>
            <a:pPr marL="342900" indent="-342900">
              <a:buAutoNum type="arabicPeriod" startAt="6"/>
            </a:pPr>
            <a:r>
              <a:rPr lang="en-US" sz="2800" dirty="0" smtClean="0"/>
              <a:t>Use any of the links provided to help finish making your flashcards </a:t>
            </a:r>
          </a:p>
          <a:p>
            <a:pPr marL="342900" indent="-342900">
              <a:buAutoNum type="arabicPeriod" startAt="6"/>
            </a:pPr>
            <a:r>
              <a:rPr lang="en-US" sz="2800" dirty="0" smtClean="0"/>
              <a:t>Once Flashcards are complete find another student who is also done and set up/play flashcard race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391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7296" y="-76200"/>
            <a:ext cx="751468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Flashlight Energy Transfer 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Card Sort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676400"/>
            <a:ext cx="8763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>
                <a:latin typeface="Berlin Sans FB Demi" panose="020E0802020502020306" pitchFamily="34" charset="0"/>
              </a:rPr>
              <a:t>Collect card sort from teacher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Berlin Sans FB Demi" panose="020E0802020502020306" pitchFamily="34" charset="0"/>
              </a:rPr>
              <a:t>Read ALL THE DIRECTIONS FIRST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Berlin Sans FB Demi" panose="020E0802020502020306" pitchFamily="34" charset="0"/>
              </a:rPr>
              <a:t>Follow the directions to complete the card sort</a:t>
            </a:r>
          </a:p>
          <a:p>
            <a:pPr marL="800100" lvl="1" indent="-342900">
              <a:buAutoNum type="arabicPeriod"/>
            </a:pPr>
            <a:r>
              <a:rPr lang="en-US" sz="3200" dirty="0" smtClean="0">
                <a:latin typeface="Berlin Sans FB Demi" panose="020E0802020502020306" pitchFamily="34" charset="0"/>
              </a:rPr>
              <a:t>Remember that you may use your flashcards as a reference on the different types of energy as you complete the card sort.</a:t>
            </a:r>
          </a:p>
          <a:p>
            <a:pPr marL="800100" lvl="1" indent="-342900">
              <a:buAutoNum type="arabicPeriod"/>
            </a:pPr>
            <a:r>
              <a:rPr lang="en-US" sz="3200" dirty="0" smtClean="0">
                <a:latin typeface="Berlin Sans FB Demi" panose="020E0802020502020306" pitchFamily="34" charset="0"/>
              </a:rPr>
              <a:t>Once your card sort is complete, transfer your answers to handout for a grade.</a:t>
            </a:r>
            <a:endParaRPr lang="en-US" sz="32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966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coregions of texas natural disasters map to 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4387"/>
            <a:ext cx="9144000" cy="604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90500" y="162183"/>
            <a:ext cx="8807450" cy="339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b="1" kern="10" spc="0" dirty="0" smtClean="0">
                <a:ln w="1778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>
                        <a:gamma/>
                        <a:tint val="50196"/>
                        <a:invGamma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26940" algn="ctr" rotWithShape="0">
                    <a:srgbClr val="A5A5A5">
                      <a:alpha val="74998"/>
                    </a:srgbClr>
                  </a:outerShdw>
                </a:effectLst>
                <a:latin typeface="Arial Black" panose="020B0A04020102020204" pitchFamily="34" charset="0"/>
              </a:rPr>
              <a:t> Natural Disasters happen in Ecoregions of TX</a:t>
            </a:r>
            <a:endParaRPr lang="en-US" sz="3600" b="1" kern="10" spc="0" dirty="0">
              <a:ln w="17780">
                <a:solidFill>
                  <a:srgbClr val="FFFF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00">
                      <a:gamma/>
                      <a:tint val="50196"/>
                      <a:invGamma/>
                    </a:srgbClr>
                  </a:gs>
                  <a:gs pos="100000">
                    <a:srgbClr val="000000"/>
                  </a:gs>
                </a:gsLst>
                <a:lin ang="5400000" scaled="1"/>
              </a:gradFill>
              <a:effectLst>
                <a:outerShdw dist="26940" algn="ctr" rotWithShape="0">
                  <a:srgbClr val="A5A5A5">
                    <a:alpha val="74998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3709" y="580230"/>
            <a:ext cx="4921250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Directions: Complete the information below for each ecoregion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         1. Type of biome (ecosystem)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         2. Natural Disasters that can happen there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         3. Description  of what the disaster might do to the 		             ecoregions</a:t>
            </a:r>
            <a:r>
              <a:rPr kumimoji="0" lang="en-US" altLang="en-US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landscape and inhabitants.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94225" y="1150502"/>
            <a:ext cx="3308350" cy="822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434806" y="5597173"/>
            <a:ext cx="1962150" cy="1098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946900" y="2864942"/>
            <a:ext cx="2012950" cy="16954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33709" y="2138941"/>
            <a:ext cx="1612900" cy="12430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191000" y="600332"/>
            <a:ext cx="53927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 may use Pgs. 594—607 in your textbook to assist you.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47" y="1449607"/>
            <a:ext cx="5261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1.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95069" y="5343907"/>
            <a:ext cx="5261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4.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08393" y="2421274"/>
            <a:ext cx="5261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3.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68119" y="749666"/>
            <a:ext cx="5261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2.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74752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-76200"/>
            <a:ext cx="9144000" cy="954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/>
              <a:t>PDN: Energy Transformation</a:t>
            </a:r>
            <a:endParaRPr lang="en-US" u="sng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483659"/>
              </p:ext>
            </p:extLst>
          </p:nvPr>
        </p:nvGraphicFramePr>
        <p:xfrm>
          <a:off x="76200" y="1143000"/>
          <a:ext cx="2513875" cy="2941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075">
                  <a:extLst>
                    <a:ext uri="{9D8B030D-6E8A-4147-A177-3AD203B41FA5}">
                      <a16:colId xmlns="" xmlns:a16="http://schemas.microsoft.com/office/drawing/2014/main" val="960399609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3003239173"/>
                    </a:ext>
                  </a:extLst>
                </a:gridCol>
              </a:tblGrid>
              <a:tr h="22206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Answer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Key</a:t>
                      </a:r>
                      <a:r>
                        <a:rPr lang="en-US" sz="1200" baseline="0" dirty="0" smtClean="0"/>
                        <a:t> Word Bank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6160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 Transformation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13128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Law of Conservation of Energy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6848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Closed System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89776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Kinetic Energy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74221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793133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33373"/>
              </p:ext>
            </p:extLst>
          </p:nvPr>
        </p:nvGraphicFramePr>
        <p:xfrm>
          <a:off x="2743200" y="878431"/>
          <a:ext cx="6248400" cy="51289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462">
                  <a:extLst>
                    <a:ext uri="{9D8B030D-6E8A-4147-A177-3AD203B41FA5}">
                      <a16:colId xmlns="" xmlns:a16="http://schemas.microsoft.com/office/drawing/2014/main" val="4067280329"/>
                    </a:ext>
                  </a:extLst>
                </a:gridCol>
                <a:gridCol w="5191751">
                  <a:extLst>
                    <a:ext uri="{9D8B030D-6E8A-4147-A177-3AD203B41FA5}">
                      <a16:colId xmlns="" xmlns:a16="http://schemas.microsoft.com/office/drawing/2014/main" val="3809216177"/>
                    </a:ext>
                  </a:extLst>
                </a:gridCol>
                <a:gridCol w="734187">
                  <a:extLst>
                    <a:ext uri="{9D8B030D-6E8A-4147-A177-3AD203B41FA5}">
                      <a16:colId xmlns="" xmlns:a16="http://schemas.microsoft.com/office/drawing/2014/main" val="2798514267"/>
                    </a:ext>
                  </a:extLst>
                </a:gridCol>
              </a:tblGrid>
              <a:tr h="391886"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 / Statement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Answer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40893096"/>
                  </a:ext>
                </a:extLst>
              </a:tr>
              <a:tr h="85977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states that energy cannot</a:t>
                      </a:r>
                      <a:r>
                        <a:rPr lang="en-US" baseline="0" dirty="0" smtClean="0"/>
                        <a:t> be created nor destroyed?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8254528"/>
                  </a:ext>
                </a:extLst>
              </a:tr>
              <a:tr h="85977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</a:t>
                      </a:r>
                      <a:r>
                        <a:rPr lang="en-US" baseline="0" dirty="0" smtClean="0"/>
                        <a:t> is a group of objects that transfer energy only to one another called?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8545840"/>
                  </a:ext>
                </a:extLst>
              </a:tr>
              <a:tr h="85977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When energy changes from one form into another we call this an _____________________________.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72954619"/>
                  </a:ext>
                </a:extLst>
              </a:tr>
              <a:tr h="85977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Your body uses stored potential energy</a:t>
                      </a:r>
                      <a:r>
                        <a:rPr lang="en-US" baseline="0" dirty="0" smtClean="0"/>
                        <a:t> to breakdown the food you eat and transfers it into  __________ ______________ that allows you to move and play.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37374879"/>
                  </a:ext>
                </a:extLst>
              </a:tr>
              <a:tr h="85977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 a roller coaster moves along its</a:t>
                      </a:r>
                      <a:r>
                        <a:rPr lang="en-US" baseline="0" dirty="0" smtClean="0"/>
                        <a:t> track it transfers mechanical _________ into  heat and sound ________________.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2281136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303243" y="1287346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50836" y="2155229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05800" y="304800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79198" y="3915883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53711" y="5029200"/>
            <a:ext cx="522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576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842978" y="-11502"/>
            <a:ext cx="9144000" cy="954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/>
              <a:t>DOL Quiz: Catastrophic Events</a:t>
            </a:r>
            <a:endParaRPr lang="en-US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20128" y="943129"/>
            <a:ext cx="11368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Which of the following is a possible effect of a catastrophic event?</a:t>
            </a:r>
          </a:p>
          <a:p>
            <a:pPr lvl="1"/>
            <a:r>
              <a:rPr lang="en-US" dirty="0" smtClean="0"/>
              <a:t>A: animals killed	C: habitats damaged</a:t>
            </a:r>
          </a:p>
          <a:p>
            <a:pPr lvl="1"/>
            <a:r>
              <a:rPr lang="en-US" dirty="0" smtClean="0"/>
              <a:t>B: erosion		D: all of the above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128" y="2000178"/>
            <a:ext cx="9866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Which of the following can cause high waves along coastlines and result in the beach erosion?</a:t>
            </a:r>
          </a:p>
          <a:p>
            <a:r>
              <a:rPr lang="en-US" dirty="0"/>
              <a:t>	</a:t>
            </a:r>
            <a:r>
              <a:rPr lang="en-US" dirty="0" smtClean="0"/>
              <a:t>A: tornado	C: pollution</a:t>
            </a:r>
          </a:p>
          <a:p>
            <a:r>
              <a:rPr lang="en-US" dirty="0"/>
              <a:t>	</a:t>
            </a:r>
            <a:r>
              <a:rPr lang="en-US" dirty="0" smtClean="0"/>
              <a:t>B: flash flood	D: hurricane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128" y="3136647"/>
            <a:ext cx="9187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Which of the following human activities can increase the severity of a catastrophic event?</a:t>
            </a:r>
          </a:p>
          <a:p>
            <a:r>
              <a:rPr lang="en-US" dirty="0"/>
              <a:t>	</a:t>
            </a:r>
            <a:r>
              <a:rPr lang="en-US" dirty="0" smtClean="0"/>
              <a:t>A: recycling		C: burying power lines</a:t>
            </a:r>
          </a:p>
          <a:p>
            <a:r>
              <a:rPr lang="en-US" dirty="0"/>
              <a:t>	</a:t>
            </a:r>
            <a:r>
              <a:rPr lang="en-US" dirty="0" smtClean="0"/>
              <a:t>B: land development	D: weather forecasting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004523"/>
              </p:ext>
            </p:extLst>
          </p:nvPr>
        </p:nvGraphicFramePr>
        <p:xfrm>
          <a:off x="201445" y="4496392"/>
          <a:ext cx="8790156" cy="192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3452">
                  <a:extLst>
                    <a:ext uri="{9D8B030D-6E8A-4147-A177-3AD203B41FA5}">
                      <a16:colId xmlns="" xmlns:a16="http://schemas.microsoft.com/office/drawing/2014/main" val="471576661"/>
                    </a:ext>
                  </a:extLst>
                </a:gridCol>
                <a:gridCol w="6557113">
                  <a:extLst>
                    <a:ext uri="{9D8B030D-6E8A-4147-A177-3AD203B41FA5}">
                      <a16:colId xmlns="" xmlns:a16="http://schemas.microsoft.com/office/drawing/2014/main" val="202624808"/>
                    </a:ext>
                  </a:extLst>
                </a:gridCol>
                <a:gridCol w="1659591">
                  <a:extLst>
                    <a:ext uri="{9D8B030D-6E8A-4147-A177-3AD203B41FA5}">
                      <a16:colId xmlns="" xmlns:a16="http://schemas.microsoft.com/office/drawing/2014/main" val="36215584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 or False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88662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hurricane is a rapidly</a:t>
                      </a:r>
                      <a:r>
                        <a:rPr lang="en-US" baseline="0" dirty="0" smtClean="0"/>
                        <a:t> spinning column of air that reaches down from a thunderstorm and touches Earth’s surface.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38954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natural hazard is a physical event resulting from Earth’s processes that has the potential</a:t>
                      </a:r>
                      <a:r>
                        <a:rPr lang="en-US" baseline="0" dirty="0" smtClean="0"/>
                        <a:t> to harm the environment and people.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17968590"/>
                  </a:ext>
                </a:extLst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2667000" y="1524000"/>
            <a:ext cx="2590800" cy="342459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791110" y="2858848"/>
            <a:ext cx="1399890" cy="342459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842978" y="3930657"/>
            <a:ext cx="2433622" cy="342459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91400" y="5638800"/>
            <a:ext cx="15056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True</a:t>
            </a:r>
            <a:endParaRPr 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66192" y="4876800"/>
            <a:ext cx="11560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False</a:t>
            </a:r>
            <a:endParaRPr 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1546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90800" y="228600"/>
            <a:ext cx="4051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  <a:r>
              <a:rPr lang="en-US" sz="5400" b="1" u="sng" cap="none" spc="0" baseline="3000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5400" b="1" u="sng" cap="none" spc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Grade TEK</a:t>
            </a:r>
            <a:endParaRPr lang="en-US" sz="5400" b="1" u="sng" cap="none" spc="0" dirty="0">
              <a:ln w="1905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8686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7.8A: predict and describe how different types of catastrophic events impact ecosystems such as floods, hurricanes, or tornadoes.</a:t>
            </a:r>
            <a:endParaRPr lang="en-US" sz="5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944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0"/>
            <a:ext cx="111252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67000" y="152400"/>
            <a:ext cx="37416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  <a:r>
              <a:rPr lang="en-US" sz="5400" b="1" u="sng" cap="none" spc="0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5400" b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Grade LO</a:t>
            </a:r>
            <a:endParaRPr lang="en-US" sz="54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838200"/>
            <a:ext cx="88392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19050">
                  <a:solidFill>
                    <a:schemeClr val="bg1"/>
                  </a:solidFill>
                </a:ln>
                <a:latin typeface="Berlin Sans FB Demi" panose="020E0802020502020306" pitchFamily="34" charset="0"/>
              </a:rPr>
              <a:t>LO: We will investigate catastrophic events and the damage they cause through differentiated play list stations activities.</a:t>
            </a:r>
          </a:p>
          <a:p>
            <a:pPr algn="ctr"/>
            <a:r>
              <a:rPr lang="en-US" sz="4000" dirty="0">
                <a:ln w="19050">
                  <a:solidFill>
                    <a:schemeClr val="bg1"/>
                  </a:solidFill>
                </a:ln>
                <a:latin typeface="Berlin Sans FB Demi" panose="020E0802020502020306" pitchFamily="34" charset="0"/>
              </a:rPr>
              <a:t>7.8A: predict and describe how different types of catastrophic events impact ecosystems such as floods, hurricanes, or tornadoes.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63035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91" y="0"/>
            <a:ext cx="9151380" cy="6781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38400" y="-76200"/>
            <a:ext cx="4189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  <a:r>
              <a:rPr lang="en-US" sz="5400" b="1" u="sng" cap="none" spc="0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5400" b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Grade DOL</a:t>
            </a:r>
            <a:endParaRPr lang="en-US" sz="54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847130"/>
            <a:ext cx="8839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n w="19050">
                  <a:solidFill>
                    <a:schemeClr val="bg1"/>
                  </a:solidFill>
                </a:ln>
                <a:latin typeface="Berlin Sans FB Demi" panose="020E0802020502020306" pitchFamily="34" charset="0"/>
              </a:rPr>
              <a:t>DOL: I will complete 5 written assessment questions over catastrophic events via the all in clickers.</a:t>
            </a:r>
            <a:endParaRPr lang="en-US" sz="6600" dirty="0">
              <a:ln w="19050">
                <a:solidFill>
                  <a:schemeClr val="bg1"/>
                </a:solidFill>
              </a:ln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561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5000" b="16666"/>
          <a:stretch/>
        </p:blipFill>
        <p:spPr>
          <a:xfrm>
            <a:off x="-304800" y="110290"/>
            <a:ext cx="9982200" cy="1600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4600" y="910390"/>
            <a:ext cx="4051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</a:t>
            </a:r>
            <a:r>
              <a:rPr lang="en-US" sz="5400" b="1" u="sng" cap="none" spc="0" baseline="30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</a:t>
            </a:r>
            <a:r>
              <a:rPr lang="en-US" sz="54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Grade TEK</a:t>
            </a:r>
            <a:endParaRPr lang="en-US" sz="5400" b="1" u="sng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" y="1697854"/>
            <a:ext cx="91440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Berlin Sans FB Demi" panose="020E0802020502020306" pitchFamily="34" charset="0"/>
              </a:rPr>
              <a:t>6.8A: Compare/contrast potential and kinetic energy</a:t>
            </a:r>
          </a:p>
          <a:p>
            <a:pPr algn="ctr"/>
            <a:r>
              <a:rPr lang="en-US" sz="4500" dirty="0" smtClean="0">
                <a:latin typeface="Berlin Sans FB Demi" panose="020E0802020502020306" pitchFamily="34" charset="0"/>
              </a:rPr>
              <a:t>6.9C: Demonstrate energy transformations such as energy in a flashlight battery changes from chemical energy to electrical energy to light energy</a:t>
            </a:r>
            <a:endParaRPr lang="en-US" sz="45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514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90321">
            <a:off x="-122876" y="-287327"/>
            <a:ext cx="5787310" cy="26222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91918" y="84694"/>
            <a:ext cx="37416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</a:t>
            </a:r>
            <a:r>
              <a:rPr lang="en-US" sz="5400" b="1" u="sng" cap="none" spc="0" baseline="30000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</a:t>
            </a:r>
            <a:r>
              <a:rPr lang="en-US" sz="5400" b="1" u="sng" cap="none" spc="0" dirty="0" smtClean="0">
                <a:ln w="127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Grade LO</a:t>
            </a:r>
            <a:endParaRPr lang="en-US" sz="5400" b="1" u="sng" cap="none" spc="0" dirty="0">
              <a:ln w="12700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01764"/>
            <a:ext cx="8915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9050">
                  <a:solidFill>
                    <a:schemeClr val="bg1">
                      <a:lumMod val="95000"/>
                    </a:schemeClr>
                  </a:solidFill>
                </a:ln>
                <a:latin typeface="Berlin Sans FB Demi" panose="020E0802020502020306" pitchFamily="34" charset="0"/>
              </a:rPr>
              <a:t>LO: We will compare / contrast energy and the different forms that it can be found in by creating and then playing flashcard race vocabulary game.</a:t>
            </a:r>
          </a:p>
          <a:p>
            <a:pPr algn="ctr"/>
            <a:r>
              <a:rPr lang="en-US" sz="3600" dirty="0">
                <a:ln w="19050">
                  <a:solidFill>
                    <a:schemeClr val="bg1">
                      <a:lumMod val="95000"/>
                    </a:schemeClr>
                  </a:solidFill>
                </a:ln>
                <a:latin typeface="Berlin Sans FB Demi" panose="020E0802020502020306" pitchFamily="34" charset="0"/>
              </a:rPr>
              <a:t>6.8A: Compare/contrast potential and kinetic energy</a:t>
            </a:r>
          </a:p>
          <a:p>
            <a:pPr algn="ctr"/>
            <a:r>
              <a:rPr lang="en-US" sz="3600" dirty="0">
                <a:ln w="19050">
                  <a:solidFill>
                    <a:schemeClr val="bg1">
                      <a:lumMod val="95000"/>
                    </a:schemeClr>
                  </a:solidFill>
                </a:ln>
                <a:latin typeface="Berlin Sans FB Demi" panose="020E0802020502020306" pitchFamily="34" charset="0"/>
              </a:rPr>
              <a:t>6.9C: Demonstrate energy transformations such as energy in a flashlight battery changes from chemical energy to electrical energy to light energy</a:t>
            </a:r>
          </a:p>
          <a:p>
            <a:endParaRPr lang="en-US" dirty="0" smtClean="0">
              <a:ln>
                <a:solidFill>
                  <a:schemeClr val="bg1">
                    <a:lumMod val="95000"/>
                  </a:schemeClr>
                </a:solidFill>
              </a:ln>
            </a:endParaRPr>
          </a:p>
          <a:p>
            <a:r>
              <a:rPr lang="en-US" dirty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89718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E173DFB-509B-4173-92C0-16EA9752C0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2282</Words>
  <Application>Microsoft Office PowerPoint</Application>
  <PresentationFormat>On-screen Show (4:3)</PresentationFormat>
  <Paragraphs>212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Aharoni</vt:lpstr>
      <vt:lpstr>Arial</vt:lpstr>
      <vt:lpstr>Arial Black</vt:lpstr>
      <vt:lpstr>Berlin Sans FB Demi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2016-10-05T22:08:49Z</dcterms:created>
  <dcterms:modified xsi:type="dcterms:W3CDTF">2016-10-07T12:16:48Z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TC020116429991</vt:lpwstr>
  </property>
</Properties>
</file>