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45525" autoAdjust="0"/>
  </p:normalViewPr>
  <p:slideViewPr>
    <p:cSldViewPr>
      <p:cViewPr varScale="1">
        <p:scale>
          <a:sx n="89" d="100"/>
          <a:sy n="89" d="100"/>
        </p:scale>
        <p:origin x="1310" y="10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A90B2E-34C5-4001-8DD0-DD59B4864EC2}" type="datetimeFigureOut">
              <a:rPr lang="en-US" smtClean="0"/>
              <a:t>10/5/2016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2EE607-FC2B-4A90-B5A7-A1B877402938}" type="slidenum">
              <a:rPr lang="en-US" smtClean="0"/>
              <a:t>‹#›</a:t>
            </a:fld>
            <a:endParaRPr lang="en-US"/>
          </a:p>
        </p:txBody>
      </p:sp>
    </p:spTree>
    <p:extLst>
      <p:ext uri="{BB962C8B-B14F-4D97-AF65-F5344CB8AC3E}">
        <p14:creationId xmlns:p14="http://schemas.microsoft.com/office/powerpoint/2010/main" val="39744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32500" lnSpcReduction="20000"/>
          </a:bodyPr>
          <a:lstStyle/>
          <a:p>
            <a:r>
              <a:rPr lang="en-US" sz="1400" b="1" i="0" dirty="0" smtClean="0"/>
              <a:t>Half-circle picture with accent</a:t>
            </a:r>
            <a:r>
              <a:rPr lang="en-US" sz="1400" b="1" i="0" baseline="0" dirty="0" smtClean="0"/>
              <a:t> arcs</a:t>
            </a:r>
            <a:endParaRPr lang="en-US" sz="1400" b="1" i="0" dirty="0" smtClean="0"/>
          </a:p>
          <a:p>
            <a:r>
              <a:rPr lang="en-US" sz="1400" dirty="0" smtClean="0"/>
              <a:t>(Basic)</a:t>
            </a:r>
          </a:p>
          <a:p>
            <a:endParaRPr lang="en-US" sz="1200" dirty="0" smtClean="0"/>
          </a:p>
          <a:p>
            <a:endParaRPr lang="en-US" sz="1200" dirty="0" smtClean="0"/>
          </a:p>
          <a:p>
            <a:r>
              <a:rPr lang="en-US" sz="1200" dirty="0" smtClean="0"/>
              <a:t>To reproduce the shape effects on this slide, do the following:</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Slides</a:t>
            </a:r>
            <a:r>
              <a:rPr lang="en-US" sz="1200" baseline="0" dirty="0" smtClean="0"/>
              <a:t> group, click </a:t>
            </a:r>
            <a:r>
              <a:rPr lang="en-US" sz="1200" b="1" baseline="0" dirty="0" smtClean="0"/>
              <a:t>Layout</a:t>
            </a:r>
            <a:r>
              <a:rPr lang="en-US" sz="1200" b="0" baseline="0" dirty="0" smtClean="0"/>
              <a:t>,</a:t>
            </a:r>
            <a:r>
              <a:rPr lang="en-US" sz="1200" baseline="0" dirty="0" smtClean="0"/>
              <a:t> and then click </a:t>
            </a:r>
            <a:r>
              <a:rPr lang="en-US" sz="1200" b="1" baseline="0" dirty="0" smtClean="0"/>
              <a:t>Blank</a:t>
            </a:r>
            <a:r>
              <a:rPr lang="en-US" sz="1200" baseline="0" dirty="0" smtClean="0"/>
              <a:t>. </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Shapes</a:t>
            </a:r>
            <a:r>
              <a:rPr lang="en-US" sz="1200" baseline="0" dirty="0" smtClean="0"/>
              <a:t>, and then under </a:t>
            </a:r>
            <a:r>
              <a:rPr lang="en-US" sz="1200" b="1" baseline="0" dirty="0" smtClean="0"/>
              <a:t>Basic Shapes</a:t>
            </a:r>
            <a:r>
              <a:rPr lang="en-US" sz="1200" baseline="0" dirty="0" smtClean="0"/>
              <a:t>, click </a:t>
            </a:r>
            <a:r>
              <a:rPr lang="en-US" sz="1200" b="1" baseline="0" dirty="0" smtClean="0"/>
              <a:t>Arc </a:t>
            </a:r>
            <a:r>
              <a:rPr lang="en-US" sz="1200" b="0" baseline="0" dirty="0" smtClean="0"/>
              <a:t>(third row, 12</a:t>
            </a:r>
            <a:r>
              <a:rPr lang="en-US" sz="1200" b="0" baseline="30000" dirty="0" smtClean="0"/>
              <a:t>th</a:t>
            </a:r>
            <a:r>
              <a:rPr lang="en-US" sz="1200" b="0" baseline="0" dirty="0" smtClean="0"/>
              <a:t> option from the left)</a:t>
            </a:r>
            <a:r>
              <a:rPr lang="en-US" sz="1200" baseline="0" dirty="0" smtClean="0"/>
              <a:t>. On the slide, drag to draw an arc.</a:t>
            </a:r>
          </a:p>
          <a:p>
            <a:pPr marL="228600" indent="-228600">
              <a:buFont typeface="+mj-lt"/>
              <a:buAutoNum type="arabicPeriod"/>
            </a:pPr>
            <a:r>
              <a:rPr lang="en-US" sz="1200" baseline="0" dirty="0" smtClean="0"/>
              <a:t>Select the arc. Under </a:t>
            </a:r>
            <a:r>
              <a:rPr lang="en-US" sz="1200" b="1" baseline="0" dirty="0" smtClean="0"/>
              <a:t>Drawing Tools</a:t>
            </a:r>
            <a:r>
              <a:rPr lang="en-US" sz="1200" baseline="0" dirty="0" smtClean="0"/>
              <a:t>, on the </a:t>
            </a:r>
            <a:r>
              <a:rPr lang="en-US" sz="1200" b="1" baseline="0" dirty="0" smtClean="0"/>
              <a:t>Format</a:t>
            </a:r>
            <a:r>
              <a:rPr lang="en-US" sz="1200" baseline="0" dirty="0" smtClean="0"/>
              <a:t> tab, in the </a:t>
            </a:r>
            <a:r>
              <a:rPr lang="en-US" sz="1200" b="1" baseline="0" dirty="0" smtClean="0"/>
              <a:t>Size</a:t>
            </a:r>
            <a:r>
              <a:rPr lang="en-US" sz="1200" baseline="0" dirty="0" smtClean="0"/>
              <a:t> group, do the following:</a:t>
            </a:r>
          </a:p>
          <a:p>
            <a:pPr marL="685800" lvl="1" indent="-228600">
              <a:buFont typeface="Arial" pitchFamily="34" charset="0"/>
              <a:buChar char="•"/>
            </a:pPr>
            <a:r>
              <a:rPr lang="en-US" sz="1200" baseline="0" dirty="0" smtClean="0"/>
              <a:t>In the </a:t>
            </a:r>
            <a:r>
              <a:rPr lang="en-US" sz="1200" b="1" baseline="0" dirty="0" smtClean="0"/>
              <a:t>Shape Height </a:t>
            </a:r>
            <a:r>
              <a:rPr lang="en-US" sz="1200" baseline="0" dirty="0" smtClean="0"/>
              <a:t>box, enter </a:t>
            </a:r>
            <a:r>
              <a:rPr lang="en-US" sz="1200" b="1" baseline="0" dirty="0" smtClean="0"/>
              <a:t>7.5”</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Shape Width </a:t>
            </a:r>
            <a:r>
              <a:rPr lang="en-US" sz="1200" baseline="0" dirty="0" smtClean="0"/>
              <a:t>box, enter </a:t>
            </a:r>
            <a:r>
              <a:rPr lang="en-US" sz="1200" b="1" baseline="0" dirty="0" smtClean="0"/>
              <a:t>7.5”</a:t>
            </a:r>
            <a:r>
              <a:rPr lang="en-US" sz="1200" baseline="0" dirty="0" smtClean="0"/>
              <a:t>.</a:t>
            </a:r>
          </a:p>
          <a:p>
            <a:pPr marL="228600" indent="-228600">
              <a:buFont typeface="+mj-lt"/>
              <a:buAutoNum type="arabicPeriod"/>
            </a:pPr>
            <a:r>
              <a:rPr lang="en-US" sz="1200" baseline="0" dirty="0" smtClean="0"/>
              <a:t>Drag the right yellow diamond adjustment handle to the bottom of the slide to create a half-circle. </a:t>
            </a:r>
          </a:p>
          <a:p>
            <a:pPr marL="228600" indent="-228600">
              <a:buFont typeface="+mj-lt"/>
              <a:buAutoNum type="arabicPeriod"/>
            </a:pPr>
            <a:r>
              <a:rPr lang="en-US" sz="1200" baseline="0" dirty="0" smtClean="0"/>
              <a:t>Under </a:t>
            </a:r>
            <a:r>
              <a:rPr lang="en-US" sz="1200" b="1" baseline="0" dirty="0" smtClean="0"/>
              <a:t>Drawing Tools</a:t>
            </a:r>
            <a:r>
              <a:rPr lang="en-US" sz="1200" baseline="0" dirty="0" smtClean="0"/>
              <a:t>, on the </a:t>
            </a:r>
            <a:r>
              <a:rPr lang="en-US" sz="1200" b="1" baseline="0" dirty="0" smtClean="0"/>
              <a:t>Format</a:t>
            </a:r>
            <a:r>
              <a:rPr lang="en-US" sz="1200" baseline="0" dirty="0" smtClean="0"/>
              <a:t> tab, in the bottom right corner of the </a:t>
            </a:r>
            <a:r>
              <a:rPr lang="en-US" sz="1200" b="1" baseline="0" dirty="0" smtClean="0"/>
              <a:t>Shape Styles </a:t>
            </a:r>
            <a:r>
              <a:rPr lang="en-US" sz="1200" baseline="0" dirty="0" smtClean="0"/>
              <a:t>group, click the </a:t>
            </a:r>
            <a:r>
              <a:rPr lang="en-US" sz="1200" b="1" baseline="0" dirty="0" smtClean="0"/>
              <a:t>Format Shape </a:t>
            </a:r>
            <a:r>
              <a:rPr lang="en-US" sz="1200" baseline="0" dirty="0" smtClean="0"/>
              <a:t>dialog box launcher. In the </a:t>
            </a:r>
            <a:r>
              <a:rPr lang="en-US" sz="1200" b="1" baseline="0" dirty="0" smtClean="0"/>
              <a:t>Format Shape </a:t>
            </a:r>
            <a:r>
              <a:rPr lang="en-US" sz="1200" baseline="0" dirty="0" smtClean="0"/>
              <a:t>dialog box, click </a:t>
            </a:r>
            <a:r>
              <a:rPr lang="en-US" sz="1200" b="1" baseline="0" dirty="0" smtClean="0"/>
              <a:t>Fill</a:t>
            </a:r>
            <a:r>
              <a:rPr lang="en-US" sz="1200" baseline="0" dirty="0" smtClean="0"/>
              <a:t> in the left pane. In the </a:t>
            </a:r>
            <a:r>
              <a:rPr lang="en-US" sz="1200" b="1" baseline="0" dirty="0" smtClean="0"/>
              <a:t>Fill</a:t>
            </a:r>
            <a:r>
              <a:rPr lang="en-US" sz="1200" baseline="0" dirty="0" smtClean="0"/>
              <a:t> pane, select </a:t>
            </a:r>
            <a:r>
              <a:rPr lang="en-US" sz="1200" b="1" baseline="0" dirty="0" smtClean="0"/>
              <a:t>Picture</a:t>
            </a:r>
            <a:r>
              <a:rPr lang="en-US" sz="1200" baseline="0" dirty="0" smtClean="0"/>
              <a:t> </a:t>
            </a:r>
            <a:r>
              <a:rPr lang="en-US" sz="1200" b="1" baseline="0" dirty="0" smtClean="0"/>
              <a:t>or texture fill</a:t>
            </a:r>
            <a:r>
              <a:rPr lang="en-US" sz="1200" baseline="0" dirty="0" smtClean="0"/>
              <a:t>, and then under </a:t>
            </a:r>
            <a:r>
              <a:rPr lang="en-US" sz="1200" b="1" baseline="0" dirty="0" smtClean="0"/>
              <a:t>Insert from</a:t>
            </a:r>
            <a:r>
              <a:rPr lang="en-US" sz="1200" baseline="0" dirty="0" smtClean="0"/>
              <a:t>, click </a:t>
            </a:r>
            <a:r>
              <a:rPr lang="en-US" sz="1200" b="1" baseline="0" dirty="0" smtClean="0"/>
              <a:t>File</a:t>
            </a:r>
            <a:r>
              <a:rPr lang="en-US" sz="1200" baseline="0" dirty="0" smtClean="0"/>
              <a:t>. </a:t>
            </a:r>
          </a:p>
          <a:p>
            <a:pPr marL="228600" indent="-228600">
              <a:buFont typeface="+mj-lt"/>
              <a:buAutoNum type="arabicPeriod"/>
            </a:pPr>
            <a:r>
              <a:rPr lang="en-US" sz="1200" baseline="0" dirty="0" smtClean="0"/>
              <a:t>In the </a:t>
            </a:r>
            <a:r>
              <a:rPr lang="en-US" sz="1200" b="1" baseline="0" dirty="0" smtClean="0"/>
              <a:t>Insert Picture</a:t>
            </a:r>
            <a:r>
              <a:rPr lang="en-US" sz="1200" baseline="0" dirty="0" smtClean="0"/>
              <a:t> dialog box, select a picture, and then click </a:t>
            </a:r>
            <a:r>
              <a:rPr lang="en-US" sz="1200" b="1" baseline="0" dirty="0" smtClean="0"/>
              <a:t>Insert</a:t>
            </a:r>
            <a:r>
              <a:rPr lang="en-US" sz="1200" baseline="0" dirty="0" smtClean="0"/>
              <a:t>.  </a:t>
            </a:r>
          </a:p>
          <a:p>
            <a:pPr marL="228600" indent="-228600">
              <a:buFont typeface="+mj-lt"/>
              <a:buAutoNum type="arabicPeriod"/>
            </a:pPr>
            <a:r>
              <a:rPr lang="en-US" sz="1200" baseline="0" dirty="0" smtClean="0"/>
              <a:t>Also in the </a:t>
            </a:r>
            <a:r>
              <a:rPr lang="en-US" sz="1200" b="1" baseline="0" dirty="0" smtClean="0"/>
              <a:t>Format Shape </a:t>
            </a:r>
            <a:r>
              <a:rPr lang="en-US" sz="1200" baseline="0" dirty="0" smtClean="0"/>
              <a:t>dialog box, in the </a:t>
            </a:r>
            <a:r>
              <a:rPr lang="en-US" sz="1200" b="1" baseline="0" dirty="0" smtClean="0"/>
              <a:t>Fill</a:t>
            </a:r>
            <a:r>
              <a:rPr lang="en-US" sz="1200" baseline="0" dirty="0" smtClean="0"/>
              <a:t> pane, under </a:t>
            </a:r>
            <a:r>
              <a:rPr lang="en-US" sz="1200" b="1" baseline="0" dirty="0" smtClean="0"/>
              <a:t>Insert from</a:t>
            </a:r>
            <a:r>
              <a:rPr lang="en-US" sz="1200" baseline="0" dirty="0" smtClean="0"/>
              <a:t>, select </a:t>
            </a:r>
            <a:r>
              <a:rPr lang="en-US" sz="1200" b="1" baseline="0" dirty="0" smtClean="0"/>
              <a:t>Tile picture as texture</a:t>
            </a:r>
            <a:r>
              <a:rPr lang="en-US" sz="1200" baseline="0" dirty="0" smtClean="0"/>
              <a:t>. </a:t>
            </a:r>
          </a:p>
          <a:p>
            <a:pPr marL="228600" indent="-228600">
              <a:buFont typeface="+mj-lt"/>
              <a:buAutoNum type="arabicPeriod"/>
            </a:pPr>
            <a:r>
              <a:rPr lang="en-US" sz="1200" baseline="0" dirty="0" smtClean="0"/>
              <a:t>Also in the </a:t>
            </a:r>
            <a:r>
              <a:rPr lang="en-US" sz="1200" b="1" baseline="0" dirty="0" smtClean="0"/>
              <a:t>Format Shape </a:t>
            </a:r>
            <a:r>
              <a:rPr lang="en-US" sz="1200" baseline="0" dirty="0" smtClean="0"/>
              <a:t>dialog box, click </a:t>
            </a:r>
            <a:r>
              <a:rPr lang="en-US" sz="1200" b="1" baseline="0" dirty="0" smtClean="0"/>
              <a:t>Line Color </a:t>
            </a:r>
            <a:r>
              <a:rPr lang="en-US" sz="1200" baseline="0" dirty="0" smtClean="0"/>
              <a:t>in the left pane, and then select </a:t>
            </a:r>
            <a:r>
              <a:rPr lang="en-US" sz="1200" b="1" baseline="0" dirty="0" smtClean="0"/>
              <a:t>No line </a:t>
            </a:r>
            <a:r>
              <a:rPr lang="en-US" sz="1200" baseline="0" dirty="0" smtClean="0"/>
              <a:t>in the </a:t>
            </a:r>
            <a:r>
              <a:rPr lang="en-US" sz="1200" b="1" baseline="0" dirty="0" smtClean="0"/>
              <a:t>Line Color </a:t>
            </a:r>
            <a:r>
              <a:rPr lang="en-US" sz="1200" baseline="0" dirty="0" smtClean="0"/>
              <a:t>pane. </a:t>
            </a:r>
          </a:p>
          <a:p>
            <a:pPr marL="228600" indent="-228600">
              <a:buFont typeface="+mj-lt"/>
              <a:buAutoNum type="arabicPeriod"/>
            </a:pPr>
            <a:r>
              <a:rPr lang="en-US" sz="1200" baseline="0" dirty="0" smtClean="0"/>
              <a:t>Also in the </a:t>
            </a:r>
            <a:r>
              <a:rPr lang="en-US" sz="1200" b="1" baseline="0" dirty="0" smtClean="0"/>
              <a:t>Format Shape </a:t>
            </a:r>
            <a:r>
              <a:rPr lang="en-US" sz="1200" baseline="0" dirty="0" smtClean="0"/>
              <a:t>dialog box, click </a:t>
            </a:r>
            <a:r>
              <a:rPr lang="en-US" sz="1200" b="1" baseline="0" dirty="0" smtClean="0"/>
              <a:t>Shadow</a:t>
            </a:r>
            <a:r>
              <a:rPr lang="en-US" sz="1200" baseline="0" dirty="0" smtClean="0"/>
              <a:t> in the left pane, and then do the following in the </a:t>
            </a:r>
            <a:r>
              <a:rPr lang="en-US" sz="1200" b="1" baseline="0" dirty="0" smtClean="0"/>
              <a:t>Shadow</a:t>
            </a:r>
            <a:r>
              <a:rPr lang="en-US" sz="1200" baseline="0" dirty="0" smtClean="0"/>
              <a:t> pane: </a:t>
            </a:r>
          </a:p>
          <a:p>
            <a:pPr marL="685800" lvl="1" indent="-228600">
              <a:buFont typeface="Arial" pitchFamily="34" charset="0"/>
              <a:buChar char="•"/>
            </a:pPr>
            <a:r>
              <a:rPr lang="en-US" sz="1200" baseline="0" dirty="0" smtClean="0"/>
              <a:t>Click the button next to </a:t>
            </a:r>
            <a:r>
              <a:rPr lang="en-US" sz="1200" b="1" baseline="0" dirty="0" smtClean="0"/>
              <a:t>Presets</a:t>
            </a:r>
            <a:r>
              <a:rPr lang="en-US" sz="1200" baseline="0" dirty="0" smtClean="0"/>
              <a:t>, and then under </a:t>
            </a:r>
            <a:r>
              <a:rPr lang="en-US" sz="1200" b="1" baseline="0" dirty="0" smtClean="0"/>
              <a:t>Inner</a:t>
            </a:r>
            <a:r>
              <a:rPr lang="en-US" sz="1200" baseline="0" dirty="0" smtClean="0"/>
              <a:t> click </a:t>
            </a:r>
            <a:r>
              <a:rPr lang="en-US" sz="1200" b="1" dirty="0" smtClean="0"/>
              <a:t>Inside Diagonal Top Right </a:t>
            </a:r>
            <a:r>
              <a:rPr lang="en-US" sz="1200" dirty="0" smtClean="0"/>
              <a:t>(first row, third option from the left).</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70%</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Blur</a:t>
            </a:r>
            <a:r>
              <a:rPr lang="en-US" sz="1200" baseline="0" dirty="0" smtClean="0"/>
              <a:t> box, enter </a:t>
            </a:r>
            <a:r>
              <a:rPr lang="en-US" sz="1200" b="1" baseline="0" dirty="0" smtClean="0"/>
              <a:t>20 pt</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Distance</a:t>
            </a:r>
            <a:r>
              <a:rPr lang="en-US" sz="1200" baseline="0" dirty="0" smtClean="0"/>
              <a:t> box, enter </a:t>
            </a:r>
            <a:r>
              <a:rPr lang="en-US" sz="1200" b="1" baseline="0" dirty="0" smtClean="0"/>
              <a:t>20 pt</a:t>
            </a:r>
            <a:r>
              <a:rPr lang="en-US" sz="1200" baseline="0" dirty="0" smtClean="0"/>
              <a:t>. </a:t>
            </a:r>
          </a:p>
          <a:p>
            <a:pPr marL="228600" indent="-228600">
              <a:buFont typeface="+mj-lt"/>
              <a:buAutoNum type="arabicPeriod"/>
            </a:pPr>
            <a:r>
              <a:rPr lang="en-US" sz="1200" baseline="0" dirty="0" smtClean="0"/>
              <a:t>Drag the half-circle to the left </a:t>
            </a:r>
            <a:r>
              <a:rPr lang="en-US" sz="1200" b="0" baseline="0" dirty="0" smtClean="0"/>
              <a:t>until the two middle yellow adjustment diamonds are lined up with the left edge of the slide</a:t>
            </a:r>
            <a:r>
              <a:rPr lang="en-US" sz="1200" baseline="0" dirty="0" smtClean="0"/>
              <a:t>.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lvl="1" indent="-228600">
              <a:buFont typeface="+mj-lt"/>
              <a:buAutoNum type="arabicPeriod"/>
            </a:pPr>
            <a:r>
              <a:rPr lang="en-US" sz="1200" baseline="0" dirty="0" smtClean="0"/>
              <a:t>Click </a:t>
            </a:r>
            <a:r>
              <a:rPr lang="en-US" sz="1200" b="1" baseline="0" dirty="0" smtClean="0"/>
              <a:t>Align to Slide</a:t>
            </a:r>
            <a:r>
              <a:rPr lang="en-US" sz="1200" baseline="0" dirty="0" smtClean="0"/>
              <a:t>.</a:t>
            </a:r>
          </a:p>
          <a:p>
            <a:pPr marL="685800" lvl="1" indent="-228600">
              <a:buFont typeface="+mj-lt"/>
              <a:buAutoNum type="arabicPeriod"/>
            </a:pPr>
            <a:r>
              <a:rPr lang="en-US" sz="1200" baseline="0" dirty="0" smtClean="0"/>
              <a:t>Click </a:t>
            </a:r>
            <a:r>
              <a:rPr lang="en-US" sz="1200" b="1" baseline="0" dirty="0" smtClean="0"/>
              <a:t>Align Middle</a:t>
            </a:r>
            <a:r>
              <a:rPr lang="en-US" sz="1200" baseline="0" dirty="0" smtClean="0"/>
              <a:t>. </a:t>
            </a:r>
          </a:p>
          <a:p>
            <a:pPr marL="228600" indent="-228600">
              <a:buFont typeface="+mj-lt"/>
              <a:buAutoNum type="arabicPeriod"/>
            </a:pPr>
            <a:r>
              <a:rPr lang="en-US" sz="1200" baseline="0" dirty="0" smtClean="0"/>
              <a:t>Select the arc.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Copy</a:t>
            </a:r>
            <a:r>
              <a:rPr lang="en-US" sz="120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arc. Under </a:t>
            </a:r>
            <a:r>
              <a:rPr lang="en-US" sz="1200" b="1" baseline="0" dirty="0" smtClean="0"/>
              <a:t>Drawing Tools</a:t>
            </a:r>
            <a:r>
              <a:rPr lang="en-US" sz="1200" baseline="0" dirty="0" smtClean="0"/>
              <a:t>, on the </a:t>
            </a:r>
            <a:r>
              <a:rPr lang="en-US" sz="1200" b="1" baseline="0" dirty="0" smtClean="0"/>
              <a:t>Format</a:t>
            </a:r>
            <a:r>
              <a:rPr lang="en-US" sz="1200" baseline="0" dirty="0" smtClean="0"/>
              <a:t> tab, in the </a:t>
            </a:r>
            <a:r>
              <a:rPr lang="en-US" sz="1200" b="1" baseline="0" dirty="0" smtClean="0"/>
              <a:t>Size</a:t>
            </a:r>
            <a:r>
              <a:rPr lang="en-US" sz="1200" baseline="0" dirty="0" smtClean="0"/>
              <a:t> group, do the following:</a:t>
            </a:r>
          </a:p>
          <a:p>
            <a:pPr marL="685800" lvl="1" indent="-228600">
              <a:buFont typeface="Arial" pitchFamily="34" charset="0"/>
              <a:buChar char="•"/>
            </a:pPr>
            <a:r>
              <a:rPr lang="en-US" sz="1200" baseline="0" dirty="0" smtClean="0"/>
              <a:t>In the </a:t>
            </a:r>
            <a:r>
              <a:rPr lang="en-US" sz="1200" b="1" baseline="0" dirty="0" smtClean="0"/>
              <a:t>Shape Height </a:t>
            </a:r>
            <a:r>
              <a:rPr lang="en-US" sz="1200" baseline="0" dirty="0" smtClean="0"/>
              <a:t>box, enter </a:t>
            </a:r>
            <a:r>
              <a:rPr lang="en-US" sz="1200" b="1" baseline="0" dirty="0" smtClean="0"/>
              <a:t>6.79”</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Shape Width </a:t>
            </a:r>
            <a:r>
              <a:rPr lang="en-US" sz="1200" baseline="0" dirty="0" smtClean="0"/>
              <a:t>box, enter </a:t>
            </a:r>
            <a:r>
              <a:rPr lang="en-US" sz="1200" b="1" baseline="0" dirty="0" smtClean="0"/>
              <a:t>10.03”</a:t>
            </a:r>
            <a:r>
              <a:rPr lang="en-US" sz="1200" baseline="0" dirty="0" smtClean="0"/>
              <a:t>.</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baseline="0" dirty="0" smtClean="0"/>
              <a:t>Format Shape </a:t>
            </a:r>
            <a:r>
              <a:rPr lang="en-US" sz="1200" baseline="0" dirty="0" smtClean="0"/>
              <a:t>dialog box launcher. In the </a:t>
            </a:r>
            <a:r>
              <a:rPr lang="en-US" sz="1200" b="1" baseline="0" dirty="0" smtClean="0"/>
              <a:t>Format Picture </a:t>
            </a:r>
            <a:r>
              <a:rPr lang="en-US" sz="1200" baseline="0" dirty="0" smtClean="0"/>
              <a:t>dialog box, click </a:t>
            </a:r>
            <a:r>
              <a:rPr lang="en-US" sz="1200" b="1" baseline="0" dirty="0" smtClean="0"/>
              <a:t>Fill </a:t>
            </a:r>
            <a:r>
              <a:rPr lang="en-US" sz="1200" baseline="0" dirty="0" smtClean="0"/>
              <a:t>in the left pane, and then in the </a:t>
            </a:r>
            <a:r>
              <a:rPr lang="en-US" sz="1200" b="1" baseline="0" dirty="0" smtClean="0"/>
              <a:t>Fill</a:t>
            </a:r>
            <a:r>
              <a:rPr lang="en-US" sz="1200" baseline="0" dirty="0" smtClean="0"/>
              <a:t> pane, select </a:t>
            </a:r>
            <a:r>
              <a:rPr lang="en-US" sz="1200" b="1" baseline="0" dirty="0" smtClean="0"/>
              <a:t>No fill</a:t>
            </a:r>
            <a:r>
              <a:rPr lang="en-US" sz="1200" baseline="0" dirty="0" smtClean="0"/>
              <a:t>. </a:t>
            </a:r>
          </a:p>
          <a:p>
            <a:pPr marL="228600" indent="-228600">
              <a:buFont typeface="+mj-lt"/>
              <a:buAutoNum type="arabicPeriod"/>
            </a:pPr>
            <a:r>
              <a:rPr lang="en-US" sz="1200" baseline="0" dirty="0" smtClean="0"/>
              <a:t>Also in the </a:t>
            </a:r>
            <a:r>
              <a:rPr lang="en-US" sz="1200" b="1" baseline="0" dirty="0" smtClean="0"/>
              <a:t>Format Shape </a:t>
            </a:r>
            <a:r>
              <a:rPr lang="en-US" sz="1200" baseline="0" dirty="0" smtClean="0"/>
              <a:t>dialog box, click </a:t>
            </a:r>
            <a:r>
              <a:rPr lang="en-US" sz="1200" b="1" baseline="0" dirty="0" smtClean="0"/>
              <a:t>Line Color </a:t>
            </a:r>
            <a:r>
              <a:rPr lang="en-US" sz="1200" baseline="0" dirty="0" smtClean="0"/>
              <a:t>in the left pane. In the </a:t>
            </a:r>
            <a:r>
              <a:rPr lang="en-US" sz="1200" b="1" baseline="0" dirty="0" smtClean="0"/>
              <a:t>Line Color </a:t>
            </a:r>
            <a:r>
              <a:rPr lang="en-US" sz="1200" baseline="0" dirty="0" smtClean="0"/>
              <a:t>pane, select </a:t>
            </a:r>
            <a:r>
              <a:rPr lang="en-US" sz="1200" b="1" baseline="0" dirty="0" smtClean="0"/>
              <a:t>Solid line </a:t>
            </a:r>
            <a:r>
              <a:rPr lang="en-US" sz="1200" baseline="0" dirty="0" smtClean="0"/>
              <a:t>and then do the following:</a:t>
            </a:r>
          </a:p>
          <a:p>
            <a:pPr marL="685800" lvl="1" indent="-228600">
              <a:buFont typeface="Arial" pitchFamily="34" charset="0"/>
              <a:buChar char="•"/>
            </a:pPr>
            <a:r>
              <a:rPr lang="en-US" sz="1200" baseline="0" dirty="0" smtClean="0"/>
              <a:t>Click the button next to </a:t>
            </a:r>
            <a:r>
              <a:rPr lang="en-US" sz="1200" b="1" baseline="0" dirty="0" smtClean="0"/>
              <a:t>Color</a:t>
            </a:r>
            <a:r>
              <a:rPr lang="en-US" sz="1200" baseline="0" dirty="0" smtClean="0"/>
              <a:t>, and then under </a:t>
            </a:r>
            <a:r>
              <a:rPr lang="en-US" sz="1200" b="1" baseline="0" dirty="0" smtClean="0"/>
              <a:t>Theme Colors </a:t>
            </a:r>
            <a:r>
              <a:rPr lang="en-US" sz="1200" baseline="0" dirty="0" smtClean="0"/>
              <a:t>click </a:t>
            </a:r>
            <a:r>
              <a:rPr lang="en-US" sz="1200" b="1" baseline="0" dirty="0" smtClean="0"/>
              <a:t>White, Background 1 </a:t>
            </a:r>
            <a:r>
              <a:rPr lang="en-US" sz="1200" baseline="0" dirty="0" smtClean="0"/>
              <a:t>(first row, first option from the left).</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50%</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 Shape </a:t>
            </a:r>
            <a:r>
              <a:rPr lang="en-US" sz="1200" baseline="0" dirty="0" smtClean="0"/>
              <a:t>dialog box, click </a:t>
            </a:r>
            <a:r>
              <a:rPr lang="en-US" sz="1200" b="1" baseline="0" dirty="0" smtClean="0"/>
              <a:t>Line Style</a:t>
            </a:r>
            <a:r>
              <a:rPr lang="en-US" sz="1200" b="0" baseline="0" dirty="0" smtClean="0"/>
              <a:t> in the left pane. In the </a:t>
            </a:r>
            <a:r>
              <a:rPr lang="en-US" sz="1200" b="1" baseline="0" dirty="0" smtClean="0"/>
              <a:t>Line Style </a:t>
            </a:r>
            <a:r>
              <a:rPr lang="en-US" sz="1200" b="0" baseline="0" dirty="0" smtClean="0"/>
              <a:t>pane, in the </a:t>
            </a:r>
            <a:r>
              <a:rPr lang="en-US" sz="1200" b="1" baseline="0" dirty="0" smtClean="0"/>
              <a:t>Width</a:t>
            </a:r>
            <a:r>
              <a:rPr lang="en-US" sz="1200" b="0" baseline="0" dirty="0" smtClean="0"/>
              <a:t> box, enter </a:t>
            </a:r>
            <a:r>
              <a:rPr lang="en-US" sz="1200" b="1" baseline="0" dirty="0" smtClean="0"/>
              <a:t>1.5 pt</a:t>
            </a:r>
            <a:r>
              <a:rPr lang="en-US" sz="1200" b="0" baseline="0" dirty="0" smtClean="0"/>
              <a:t>.</a:t>
            </a:r>
          </a:p>
          <a:p>
            <a:pPr marL="228600" indent="-228600">
              <a:buFont typeface="+mj-lt"/>
              <a:buAutoNum type="arabicPeriod"/>
            </a:pPr>
            <a:r>
              <a:rPr lang="en-US" sz="1200" b="0" baseline="0" dirty="0" smtClean="0"/>
              <a:t>Drag the second arc left on the slide until the two middle yellow adjustment diamonds are lined up with the left edge of the slide. On</a:t>
            </a:r>
            <a:r>
              <a:rPr lang="en-US" sz="1200" baseline="0" dirty="0" smtClean="0"/>
              <a:t>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lvl="1" indent="-228600">
              <a:buFont typeface="+mj-lt"/>
              <a:buAutoNum type="arabicPeriod"/>
            </a:pPr>
            <a:r>
              <a:rPr lang="en-US" sz="1200" baseline="0" dirty="0" smtClean="0"/>
              <a:t>Click </a:t>
            </a:r>
            <a:r>
              <a:rPr lang="en-US" sz="1200" b="1" baseline="0" dirty="0" smtClean="0"/>
              <a:t>Align to Slide</a:t>
            </a:r>
            <a:r>
              <a:rPr lang="en-US" sz="1200" baseline="0" dirty="0" smtClean="0"/>
              <a:t>.</a:t>
            </a:r>
          </a:p>
          <a:p>
            <a:pPr marL="685800" lvl="1" indent="-228600">
              <a:buFont typeface="+mj-lt"/>
              <a:buAutoNum type="arabicPeriod"/>
            </a:pPr>
            <a:r>
              <a:rPr lang="en-US" sz="1200" baseline="0" dirty="0" smtClean="0"/>
              <a:t>Click </a:t>
            </a:r>
            <a:r>
              <a:rPr lang="en-US" sz="1200" b="1" baseline="0" dirty="0" smtClean="0"/>
              <a:t>Align Middle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Select the second arc.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Copy</a:t>
            </a:r>
            <a:r>
              <a:rPr lang="en-US" sz="1200" b="0" baseline="0" dirty="0" smtClean="0"/>
              <a:t>,</a:t>
            </a:r>
            <a:r>
              <a:rPr lang="en-US" sz="120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third arc. Under </a:t>
            </a:r>
            <a:r>
              <a:rPr lang="en-US" sz="1200" b="1" baseline="0" dirty="0" smtClean="0"/>
              <a:t>Drawing Tools</a:t>
            </a:r>
            <a:r>
              <a:rPr lang="en-US" sz="1200" baseline="0" dirty="0" smtClean="0"/>
              <a:t>, on the </a:t>
            </a:r>
            <a:r>
              <a:rPr lang="en-US" sz="1200" b="1" baseline="0" dirty="0" smtClean="0"/>
              <a:t>Format </a:t>
            </a:r>
            <a:r>
              <a:rPr lang="en-US" sz="1200" baseline="0" dirty="0" smtClean="0"/>
              <a:t>tab, in the </a:t>
            </a:r>
            <a:r>
              <a:rPr lang="en-US" sz="1200" b="1" baseline="0" dirty="0" smtClean="0"/>
              <a:t>Size</a:t>
            </a:r>
            <a:r>
              <a:rPr lang="en-US" sz="1200" baseline="0" dirty="0" smtClean="0"/>
              <a:t> group, do the following:</a:t>
            </a:r>
          </a:p>
          <a:p>
            <a:pPr marL="685800" lvl="1" indent="-228600">
              <a:buFont typeface="Arial" pitchFamily="34" charset="0"/>
              <a:buChar char="•"/>
            </a:pPr>
            <a:r>
              <a:rPr lang="en-US" sz="1200" baseline="0" dirty="0" smtClean="0"/>
              <a:t>In the </a:t>
            </a:r>
            <a:r>
              <a:rPr lang="en-US" sz="1200" b="1" baseline="0" dirty="0" smtClean="0"/>
              <a:t>Shape Height </a:t>
            </a:r>
            <a:r>
              <a:rPr lang="en-US" sz="1200" baseline="0" dirty="0" smtClean="0"/>
              <a:t>box, enter </a:t>
            </a:r>
            <a:r>
              <a:rPr lang="en-US" sz="1200" b="1" baseline="0" dirty="0" smtClean="0"/>
              <a:t>6.86”</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Width</a:t>
            </a:r>
            <a:r>
              <a:rPr lang="en-US" sz="1200" baseline="0" dirty="0" smtClean="0"/>
              <a:t> box, enter </a:t>
            </a:r>
            <a:r>
              <a:rPr lang="en-US" sz="1200" b="1" baseline="0" dirty="0" smtClean="0"/>
              <a:t>9.98”</a:t>
            </a:r>
            <a:r>
              <a:rPr lang="en-US" sz="1200" baseline="0" dirty="0" smtClean="0"/>
              <a:t>.</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baseline="0" dirty="0" smtClean="0"/>
              <a:t>Format Shape </a:t>
            </a:r>
            <a:r>
              <a:rPr lang="en-US" sz="1200" baseline="0" dirty="0" smtClean="0"/>
              <a:t>dialog box launcher. In the </a:t>
            </a:r>
            <a:r>
              <a:rPr lang="en-US" sz="1200" b="1" baseline="0" dirty="0" smtClean="0"/>
              <a:t>Format Shape </a:t>
            </a:r>
            <a:r>
              <a:rPr lang="en-US" sz="1200" baseline="0" dirty="0" smtClean="0"/>
              <a:t>dialog box, click </a:t>
            </a:r>
            <a:r>
              <a:rPr lang="en-US" sz="1200" b="1" baseline="0" dirty="0" smtClean="0"/>
              <a:t>Line Color </a:t>
            </a:r>
            <a:r>
              <a:rPr lang="en-US" sz="1200" baseline="0" dirty="0" smtClean="0"/>
              <a:t>in the left pane, select </a:t>
            </a:r>
            <a:r>
              <a:rPr lang="en-US" sz="1200" b="1" baseline="0" dirty="0" smtClean="0"/>
              <a:t>Gradient line </a:t>
            </a:r>
            <a:r>
              <a:rPr lang="en-US" sz="1200" baseline="0" dirty="0" smtClean="0"/>
              <a:t>in the </a:t>
            </a:r>
            <a:r>
              <a:rPr lang="en-US" sz="1200" b="1" baseline="0" dirty="0" smtClean="0"/>
              <a:t>Line Color </a:t>
            </a:r>
            <a:r>
              <a:rPr lang="en-US" sz="1200" baseline="0" dirty="0" smtClean="0"/>
              <a:t>pane, and then do the following: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Add </a:t>
            </a:r>
            <a:r>
              <a:rPr lang="en-US" sz="1200" b="1" kern="1200" smtClean="0">
                <a:solidFill>
                  <a:schemeClr val="tx1"/>
                </a:solidFill>
                <a:effectLst/>
                <a:latin typeface="+mn-lt"/>
                <a:ea typeface="+mn-ea"/>
                <a:cs typeface="+mn-cs"/>
              </a:rPr>
              <a:t>gradient stop</a:t>
            </a:r>
            <a:r>
              <a:rPr lang="en-US" sz="1200" kern="120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 </a:t>
            </a:r>
            <a:r>
              <a:rPr lang="en-US" sz="1200" b="1" kern="1200" dirty="0" smtClean="0">
                <a:solidFill>
                  <a:schemeClr val="tx1"/>
                </a:solidFill>
                <a:effectLst/>
                <a:latin typeface="+mn-lt"/>
                <a:ea typeface="+mn-ea"/>
                <a:cs typeface="+mn-cs"/>
              </a:rPr>
              <a:t>Remove </a:t>
            </a:r>
            <a:r>
              <a:rPr lang="en-US" sz="1200" b="1" kern="1200" smtClean="0">
                <a:solidFill>
                  <a:schemeClr val="tx1"/>
                </a:solidFill>
                <a:effectLst/>
                <a:latin typeface="+mn-lt"/>
                <a:ea typeface="+mn-ea"/>
                <a:cs typeface="+mn-cs"/>
              </a:rPr>
              <a:t>gradient stop</a:t>
            </a:r>
            <a:r>
              <a:rPr lang="en-US" sz="1200" kern="1200" smtClean="0">
                <a:solidFill>
                  <a:schemeClr val="tx1"/>
                </a:solidFill>
                <a:latin typeface="+mn-lt"/>
                <a:ea typeface="+mn-ea"/>
                <a:cs typeface="+mn-cs"/>
              </a:rPr>
              <a:t> </a:t>
            </a:r>
            <a:r>
              <a:rPr lang="en-US" sz="1200" kern="1200" dirty="0" smtClean="0">
                <a:solidFill>
                  <a:schemeClr val="tx1"/>
                </a:solidFill>
                <a:latin typeface="+mn-lt"/>
                <a:ea typeface="+mn-ea"/>
                <a:cs typeface="+mn-cs"/>
              </a:rPr>
              <a:t>until two stops appear in </a:t>
            </a:r>
            <a:r>
              <a:rPr lang="en-US" sz="1200" kern="1200" smtClean="0">
                <a:solidFill>
                  <a:schemeClr val="tx1"/>
                </a:solidFill>
                <a:latin typeface="+mn-lt"/>
                <a:ea typeface="+mn-ea"/>
                <a:cs typeface="+mn-cs"/>
              </a:rPr>
              <a:t>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t>Blue, Accent</a:t>
            </a:r>
            <a:r>
              <a:rPr lang="en-US" sz="1200" b="1" baseline="0" dirty="0" smtClean="0"/>
              <a:t> 1, Lighter 40%</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(fourth row, fifth option from the left).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77%</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second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dirty="0" smtClean="0"/>
              <a:t>208</a:t>
            </a:r>
            <a:r>
              <a:rPr lang="en-US" sz="1200" dirty="0" smtClean="0"/>
              <a:t>, Green: </a:t>
            </a:r>
            <a:r>
              <a:rPr lang="en-US" sz="1200" b="1" dirty="0" smtClean="0"/>
              <a:t>215</a:t>
            </a:r>
            <a:r>
              <a:rPr lang="en-US" sz="1200" dirty="0" smtClean="0"/>
              <a:t>, Blue: </a:t>
            </a:r>
            <a:r>
              <a:rPr lang="en-US" sz="1200" b="1" dirty="0" smtClean="0"/>
              <a:t>222</a:t>
            </a:r>
            <a:r>
              <a:rPr lang="en-US" sz="1200" dirty="0" smtClean="0"/>
              <a:t>.</a:t>
            </a:r>
          </a:p>
          <a:p>
            <a:pPr marL="1143000" lvl="2" indent="-228600">
              <a:buFont typeface="Arial" pitchFamily="34" charset="0"/>
              <a:buChar char="•"/>
            </a:pPr>
            <a:r>
              <a:rPr lang="en-US" sz="1200" b="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Format Shape </a:t>
            </a:r>
            <a:r>
              <a:rPr lang="en-US" sz="1200" b="0" kern="1200" dirty="0" smtClean="0">
                <a:solidFill>
                  <a:schemeClr val="tx1"/>
                </a:solidFill>
                <a:latin typeface="+mn-lt"/>
                <a:ea typeface="+mn-ea"/>
                <a:cs typeface="+mn-cs"/>
              </a:rPr>
              <a:t>dialog box, in the </a:t>
            </a:r>
            <a:r>
              <a:rPr lang="en-US" sz="1200" b="1" kern="1200" dirty="0" smtClean="0">
                <a:solidFill>
                  <a:schemeClr val="tx1"/>
                </a:solidFill>
                <a:latin typeface="+mn-lt"/>
                <a:ea typeface="+mn-ea"/>
                <a:cs typeface="+mn-cs"/>
              </a:rPr>
              <a:t>Line Style </a:t>
            </a:r>
            <a:r>
              <a:rPr lang="en-US" sz="1200" b="0" kern="1200" dirty="0" smtClean="0">
                <a:solidFill>
                  <a:schemeClr val="tx1"/>
                </a:solidFill>
                <a:latin typeface="+mn-lt"/>
                <a:ea typeface="+mn-ea"/>
                <a:cs typeface="+mn-cs"/>
              </a:rPr>
              <a:t>pane,</a:t>
            </a:r>
            <a:r>
              <a:rPr lang="en-US" sz="1200" b="0" kern="1200" baseline="0" dirty="0" smtClean="0">
                <a:solidFill>
                  <a:schemeClr val="tx1"/>
                </a:solidFill>
                <a:latin typeface="+mn-lt"/>
                <a:ea typeface="+mn-ea"/>
                <a:cs typeface="+mn-cs"/>
              </a:rPr>
              <a:t> i</a:t>
            </a:r>
            <a:r>
              <a:rPr lang="en-US" sz="1200" b="0" kern="1200" dirty="0" smtClean="0">
                <a:solidFill>
                  <a:schemeClr val="tx1"/>
                </a:solidFill>
                <a:latin typeface="+mn-lt"/>
                <a:ea typeface="+mn-ea"/>
                <a:cs typeface="+mn-cs"/>
              </a:rPr>
              <a:t>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90%</a:t>
            </a:r>
            <a:r>
              <a:rPr lang="en-US" sz="1200" b="0" kern="1200" baseline="0" dirty="0" smtClean="0">
                <a:solidFill>
                  <a:schemeClr val="tx1"/>
                </a:solidFill>
                <a:latin typeface="+mn-lt"/>
                <a:ea typeface="+mn-ea"/>
                <a:cs typeface="+mn-cs"/>
              </a:rPr>
              <a:t>.</a:t>
            </a:r>
            <a:endParaRPr lang="en-US" sz="1200" baseline="0" dirty="0" smtClean="0"/>
          </a:p>
          <a:p>
            <a:pPr marL="228600" indent="-228600">
              <a:buFont typeface="+mj-lt"/>
              <a:buAutoNum type="arabicPeriod"/>
            </a:pPr>
            <a:r>
              <a:rPr lang="en-US" sz="1200" baseline="0" dirty="0" smtClean="0"/>
              <a:t>Also in the </a:t>
            </a:r>
            <a:r>
              <a:rPr lang="en-US" sz="1200" b="1" baseline="0" dirty="0" smtClean="0"/>
              <a:t>Format Shape </a:t>
            </a:r>
            <a:r>
              <a:rPr lang="en-US" sz="1200" baseline="0" dirty="0" smtClean="0"/>
              <a:t>dialog box, click </a:t>
            </a:r>
            <a:r>
              <a:rPr lang="en-US" sz="1200" b="1" baseline="0" dirty="0" smtClean="0"/>
              <a:t>Line Style</a:t>
            </a:r>
            <a:r>
              <a:rPr lang="en-US" sz="1200" baseline="0" dirty="0" smtClean="0"/>
              <a:t> in the left pane. In the </a:t>
            </a:r>
            <a:r>
              <a:rPr lang="en-US" sz="1200" b="1" baseline="0" dirty="0" smtClean="0"/>
              <a:t>Line Style </a:t>
            </a:r>
            <a:r>
              <a:rPr lang="en-US" sz="1200" baseline="0" dirty="0" smtClean="0"/>
              <a:t>pane, in the </a:t>
            </a:r>
            <a:r>
              <a:rPr lang="en-US" sz="1200" b="1" baseline="0" dirty="0" smtClean="0"/>
              <a:t>Width</a:t>
            </a:r>
            <a:r>
              <a:rPr lang="en-US" sz="1200" baseline="0" dirty="0" smtClean="0"/>
              <a:t> box, enter </a:t>
            </a:r>
            <a:r>
              <a:rPr lang="en-US" sz="1200" b="1" baseline="0" dirty="0" smtClean="0"/>
              <a:t>4.25 pt</a:t>
            </a:r>
            <a:r>
              <a:rPr lang="en-US" sz="1200" baseline="0" dirty="0" smtClean="0"/>
              <a:t>. </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Drawing </a:t>
            </a:r>
            <a:r>
              <a:rPr lang="en-US" sz="1200" baseline="0" dirty="0" smtClean="0"/>
              <a:t>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lvl="1" indent="-228600">
              <a:buFont typeface="+mj-lt"/>
              <a:buAutoNum type="arabicPeriod"/>
            </a:pPr>
            <a:r>
              <a:rPr lang="en-US" sz="1200" baseline="0" dirty="0" smtClean="0"/>
              <a:t>Click </a:t>
            </a:r>
            <a:r>
              <a:rPr lang="en-US" sz="1200" b="1" baseline="0" dirty="0" smtClean="0"/>
              <a:t>Align to Slide</a:t>
            </a:r>
            <a:r>
              <a:rPr lang="en-US" sz="1200" baseline="0" dirty="0" smtClean="0"/>
              <a:t>.</a:t>
            </a:r>
          </a:p>
          <a:p>
            <a:pPr marL="685800" lvl="1" indent="-228600">
              <a:buFont typeface="+mj-lt"/>
              <a:buAutoNum type="arabicPeriod"/>
            </a:pPr>
            <a:r>
              <a:rPr lang="en-US" sz="1200" baseline="0" dirty="0" smtClean="0"/>
              <a:t>Click </a:t>
            </a:r>
            <a:r>
              <a:rPr lang="en-US" sz="1200" b="1" baseline="0" dirty="0" smtClean="0"/>
              <a:t>Align Left</a:t>
            </a:r>
            <a:r>
              <a:rPr lang="en-US" sz="1200" baseline="0" dirty="0" smtClean="0"/>
              <a:t>. </a:t>
            </a:r>
          </a:p>
          <a:p>
            <a:pPr marL="228600" indent="-228600">
              <a:buFont typeface="+mj-lt"/>
              <a:buAutoNum type="arabicPeriod"/>
            </a:pPr>
            <a:r>
              <a:rPr lang="en-US" sz="1200" b="0" baseline="0" dirty="0" smtClean="0"/>
              <a:t>Drag the third arc left on the slide until the two middle yellow adjustment diamonds are lined up with the left edge of the slide. </a:t>
            </a:r>
            <a:r>
              <a:rPr lang="en-US" sz="1200" baseline="0" dirty="0" smtClean="0"/>
              <a:t>Drag the third arc vertically as needed to position it slightly above the second arc on the slide. </a:t>
            </a:r>
          </a:p>
          <a:p>
            <a:endParaRPr lang="en-US" sz="1200" dirty="0" smtClean="0"/>
          </a:p>
          <a:p>
            <a:endParaRPr lang="en-US" sz="1200" dirty="0" smtClean="0"/>
          </a:p>
          <a:p>
            <a:r>
              <a:rPr lang="en-US" sz="1200" kern="1200" dirty="0" smtClean="0">
                <a:solidFill>
                  <a:schemeClr val="tx1"/>
                </a:solidFill>
                <a:latin typeface="+mn-lt"/>
                <a:ea typeface="+mn-ea"/>
                <a:cs typeface="+mn-cs"/>
              </a:rPr>
              <a:t>To reproduce the background on this slide, do the following: </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Up </a:t>
            </a:r>
            <a:r>
              <a:rPr lang="en-US" sz="1200" b="0" kern="1200" dirty="0" smtClean="0">
                <a:solidFill>
                  <a:schemeClr val="tx1"/>
                </a:solidFill>
                <a:latin typeface="+mn-lt"/>
                <a:ea typeface="+mn-ea"/>
                <a:cs typeface="+mn-cs"/>
              </a:rPr>
              <a:t> (second row, second option from</a:t>
            </a:r>
            <a:r>
              <a:rPr lang="en-US" sz="1200" b="0" kern="1200" baseline="0" dirty="0" smtClean="0">
                <a:solidFill>
                  <a:schemeClr val="tx1"/>
                </a:solidFill>
                <a:latin typeface="+mn-lt"/>
                <a:ea typeface="+mn-ea"/>
                <a:cs typeface="+mn-cs"/>
              </a:rPr>
              <a:t> the left</a:t>
            </a:r>
            <a:r>
              <a:rPr lang="en-US"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Angle</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270⁰</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Add gradient stop</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a:t>
            </a:r>
            <a:r>
              <a:rPr lang="en-US" sz="1200" kern="1200" dirty="0" smtClean="0">
                <a:solidFill>
                  <a:schemeClr val="tx1"/>
                </a:solidFill>
                <a:latin typeface="+mn-lt"/>
                <a:ea typeface="+mn-ea"/>
                <a:cs typeface="+mn-cs"/>
              </a:rPr>
              <a:t> until four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kern="1200" dirty="0" smtClean="0">
                <a:solidFill>
                  <a:schemeClr val="tx1"/>
                </a:solidFill>
                <a:latin typeface="+mn-lt"/>
                <a:ea typeface="+mn-ea"/>
                <a:cs typeface="+mn-cs"/>
              </a:rPr>
              <a:t>167</a:t>
            </a:r>
            <a:r>
              <a:rPr lang="en-US" sz="1200" dirty="0" smtClean="0"/>
              <a:t>, Green: </a:t>
            </a:r>
            <a:r>
              <a:rPr lang="en-US" sz="1200" b="1" kern="1200" dirty="0" smtClean="0">
                <a:solidFill>
                  <a:schemeClr val="tx1"/>
                </a:solidFill>
                <a:latin typeface="+mn-lt"/>
                <a:ea typeface="+mn-ea"/>
                <a:cs typeface="+mn-cs"/>
              </a:rPr>
              <a:t>185</a:t>
            </a:r>
            <a:r>
              <a:rPr lang="en-US" sz="1200" dirty="0" smtClean="0"/>
              <a:t>, Blue: </a:t>
            </a:r>
            <a:r>
              <a:rPr lang="en-US" sz="1200" b="1" kern="1200" dirty="0" smtClean="0">
                <a:solidFill>
                  <a:schemeClr val="tx1"/>
                </a:solidFill>
                <a:latin typeface="+mn-lt"/>
                <a:ea typeface="+mn-ea"/>
                <a:cs typeface="+mn-cs"/>
              </a:rPr>
              <a:t>197</a:t>
            </a:r>
            <a:r>
              <a:rPr lang="en-US" sz="1200" dirty="0" smtClean="0"/>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second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 the left).</a:t>
            </a:r>
            <a:endParaRPr lang="en-US" sz="1200" b="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third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70%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 the left).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fourth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kern="1200" dirty="0" smtClean="0">
                <a:solidFill>
                  <a:schemeClr val="tx1"/>
                </a:solidFill>
                <a:latin typeface="+mn-lt"/>
                <a:ea typeface="+mn-ea"/>
                <a:cs typeface="+mn-cs"/>
              </a:rPr>
              <a:t>167</a:t>
            </a:r>
            <a:r>
              <a:rPr lang="en-US" sz="1200" dirty="0" smtClean="0"/>
              <a:t>, Green: </a:t>
            </a:r>
            <a:r>
              <a:rPr lang="en-US" sz="1200" b="1" kern="1200" dirty="0" smtClean="0">
                <a:solidFill>
                  <a:schemeClr val="tx1"/>
                </a:solidFill>
                <a:latin typeface="+mn-lt"/>
                <a:ea typeface="+mn-ea"/>
                <a:cs typeface="+mn-cs"/>
              </a:rPr>
              <a:t>185</a:t>
            </a:r>
            <a:r>
              <a:rPr lang="en-US" sz="1200" dirty="0" smtClean="0"/>
              <a:t>, Blue: </a:t>
            </a:r>
            <a:r>
              <a:rPr lang="en-US" sz="1200" b="1" kern="1200" dirty="0" smtClean="0">
                <a:solidFill>
                  <a:schemeClr val="tx1"/>
                </a:solidFill>
                <a:latin typeface="+mn-lt"/>
                <a:ea typeface="+mn-ea"/>
                <a:cs typeface="+mn-cs"/>
              </a:rPr>
              <a:t>197</a:t>
            </a:r>
            <a:r>
              <a:rPr lang="en-US" sz="1200" dirty="0" smtClean="0"/>
              <a:t>.</a:t>
            </a:r>
            <a:endParaRPr lang="en-US" sz="1200" kern="1200" dirty="0" smtClean="0">
              <a:solidFill>
                <a:schemeClr val="tx1"/>
              </a:solidFill>
              <a:latin typeface="+mn-lt"/>
              <a:ea typeface="+mn-ea"/>
              <a:cs typeface="+mn-cs"/>
            </a:endParaRPr>
          </a:p>
          <a:p>
            <a:endParaRPr lang="en-US" sz="1200" b="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803046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10/5/2016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1834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10/5/2016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357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10/5/2016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8951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10/5/2016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6991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10/5/2016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735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10/5/2016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1776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CD5785-8A43-4CC4-A705-D4AA7E8DB57F}" type="datetimeFigureOut">
              <a:rPr lang="en-US" smtClean="0">
                <a:solidFill>
                  <a:prstClr val="black">
                    <a:tint val="75000"/>
                  </a:prstClr>
                </a:solidFill>
              </a:rPr>
              <a:pPr/>
              <a:t>10/5/2016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7845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CD5785-8A43-4CC4-A705-D4AA7E8DB57F}" type="datetimeFigureOut">
              <a:rPr lang="en-US" smtClean="0">
                <a:solidFill>
                  <a:prstClr val="black">
                    <a:tint val="75000"/>
                  </a:prstClr>
                </a:solidFill>
              </a:rPr>
              <a:pPr/>
              <a:t>10/5/2016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2569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D5785-8A43-4CC4-A705-D4AA7E8DB57F}" type="datetimeFigureOut">
              <a:rPr lang="en-US" smtClean="0">
                <a:solidFill>
                  <a:prstClr val="black">
                    <a:tint val="75000"/>
                  </a:prstClr>
                </a:solidFill>
              </a:rPr>
              <a:pPr/>
              <a:t>10/5/2016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4827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10/5/2016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4113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10/5/2016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3518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D5785-8A43-4CC4-A705-D4AA7E8DB57F}" type="datetimeFigureOut">
              <a:rPr lang="en-US" smtClean="0">
                <a:solidFill>
                  <a:prstClr val="black">
                    <a:tint val="75000"/>
                  </a:prstClr>
                </a:solidFill>
              </a:rPr>
              <a:pPr/>
              <a:t>10/5/2016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8097025"/>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www.coachpease.com/"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Rectangle 1"/>
          <p:cNvSpPr/>
          <p:nvPr/>
        </p:nvSpPr>
        <p:spPr>
          <a:xfrm>
            <a:off x="0" y="76200"/>
            <a:ext cx="9144000" cy="923330"/>
          </a:xfrm>
          <a:prstGeom prst="rect">
            <a:avLst/>
          </a:prstGeom>
          <a:noFill/>
        </p:spPr>
        <p:txBody>
          <a:bodyPr wrap="square" lIns="91440" tIns="45720" rIns="91440" bIns="45720">
            <a:spAutoFit/>
          </a:bodyPr>
          <a:lstStyle/>
          <a:p>
            <a:pPr algn="ctr"/>
            <a:r>
              <a:rPr lang="en-US" sz="54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October 6, 2016</a:t>
            </a:r>
            <a:endParaRPr lang="en-US" sz="54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2957423" y="901546"/>
            <a:ext cx="6172200" cy="5632311"/>
          </a:xfrm>
          <a:prstGeom prst="rect">
            <a:avLst/>
          </a:prstGeom>
          <a:noFill/>
        </p:spPr>
        <p:txBody>
          <a:bodyPr wrap="square" rtlCol="0">
            <a:spAutoFit/>
          </a:bodyPr>
          <a:lstStyle/>
          <a:p>
            <a:pPr marL="342900" indent="-342900">
              <a:buAutoNum type="arabicPeriod"/>
            </a:pPr>
            <a:r>
              <a:rPr lang="en-US" sz="4000" dirty="0" smtClean="0">
                <a:latin typeface="Aharoni" panose="02010803020104030203" pitchFamily="2" charset="-79"/>
                <a:cs typeface="Aharoni" panose="02010803020104030203" pitchFamily="2" charset="-79"/>
              </a:rPr>
              <a:t>Sharpen Pencil</a:t>
            </a:r>
          </a:p>
          <a:p>
            <a:pPr marL="342900" indent="-342900">
              <a:buAutoNum type="arabicPeriod"/>
            </a:pPr>
            <a:r>
              <a:rPr lang="en-US" sz="4000" dirty="0" smtClean="0">
                <a:latin typeface="Aharoni" panose="02010803020104030203" pitchFamily="2" charset="-79"/>
                <a:cs typeface="Aharoni" panose="02010803020104030203" pitchFamily="2" charset="-79"/>
              </a:rPr>
              <a:t>Collect Textbook, clicker, PDN</a:t>
            </a:r>
          </a:p>
          <a:p>
            <a:pPr marL="342900" indent="-342900">
              <a:buAutoNum type="arabicPeriod"/>
            </a:pPr>
            <a:r>
              <a:rPr lang="en-US" sz="4000" dirty="0" smtClean="0">
                <a:latin typeface="Aharoni" panose="02010803020104030203" pitchFamily="2" charset="-79"/>
                <a:cs typeface="Aharoni" panose="02010803020104030203" pitchFamily="2" charset="-79"/>
              </a:rPr>
              <a:t>Please sit in assigned seat quietly</a:t>
            </a:r>
          </a:p>
          <a:p>
            <a:pPr marL="342900" indent="-342900">
              <a:buAutoNum type="arabicPeriod"/>
            </a:pPr>
            <a:r>
              <a:rPr lang="en-US" sz="4000" dirty="0" smtClean="0">
                <a:latin typeface="Aharoni" panose="02010803020104030203" pitchFamily="2" charset="-79"/>
                <a:cs typeface="Aharoni" panose="02010803020104030203" pitchFamily="2" charset="-79"/>
              </a:rPr>
              <a:t>Open your textbook and use the information provided to complete your PDN</a:t>
            </a:r>
            <a:endParaRPr lang="en-US" sz="4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2339410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21067257">
            <a:off x="-521665" y="-133842"/>
            <a:ext cx="4381500" cy="2466975"/>
          </a:xfrm>
          <a:prstGeom prst="rect">
            <a:avLst/>
          </a:prstGeom>
        </p:spPr>
      </p:pic>
      <p:sp>
        <p:nvSpPr>
          <p:cNvPr id="2" name="Rectangle 1"/>
          <p:cNvSpPr/>
          <p:nvPr/>
        </p:nvSpPr>
        <p:spPr>
          <a:xfrm>
            <a:off x="2438400" y="-76200"/>
            <a:ext cx="4189801" cy="923330"/>
          </a:xfrm>
          <a:prstGeom prst="rect">
            <a:avLst/>
          </a:prstGeom>
          <a:noFill/>
        </p:spPr>
        <p:txBody>
          <a:bodyPr wrap="none" lIns="91440" tIns="45720" rIns="91440" bIns="45720">
            <a:spAutoFit/>
          </a:bodyPr>
          <a:lstStyle/>
          <a:p>
            <a:pPr algn="ctr"/>
            <a:r>
              <a:rPr lang="en-US" sz="5400" b="1" u="sng"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6</a:t>
            </a:r>
            <a:r>
              <a:rPr lang="en-US" sz="5400" b="1" u="sng" cap="none" spc="0" baseline="3000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a:t>
            </a:r>
            <a:r>
              <a:rPr lang="en-US" sz="5400" b="1" u="sng"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Grade DOL</a:t>
            </a:r>
            <a:endParaRPr lang="en-US" sz="5400" b="1" u="sng"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152400" y="847130"/>
            <a:ext cx="8839200" cy="5632311"/>
          </a:xfrm>
          <a:prstGeom prst="rect">
            <a:avLst/>
          </a:prstGeom>
          <a:noFill/>
        </p:spPr>
        <p:txBody>
          <a:bodyPr wrap="square" rtlCol="0">
            <a:spAutoFit/>
          </a:bodyPr>
          <a:lstStyle/>
          <a:p>
            <a:pPr algn="ctr"/>
            <a:r>
              <a:rPr lang="en-US" sz="6000" dirty="0" smtClean="0">
                <a:latin typeface="Berlin Sans FB Demi" panose="020E0802020502020306" pitchFamily="34" charset="0"/>
              </a:rPr>
              <a:t>DOL: I will compare/contrast the different forms of energy by completing 5 written assessment questions via the all in clickers.</a:t>
            </a:r>
            <a:endParaRPr lang="en-US" sz="6000" dirty="0">
              <a:latin typeface="Berlin Sans FB Demi" panose="020E0802020502020306" pitchFamily="34" charset="0"/>
            </a:endParaRPr>
          </a:p>
        </p:txBody>
      </p:sp>
    </p:spTree>
    <p:extLst>
      <p:ext uri="{BB962C8B-B14F-4D97-AF65-F5344CB8AC3E}">
        <p14:creationId xmlns:p14="http://schemas.microsoft.com/office/powerpoint/2010/main" val="2270389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66800" y="-50485"/>
            <a:ext cx="9144000" cy="9546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smtClean="0"/>
              <a:t>DOL Quiz: Catastrophic Events</a:t>
            </a:r>
            <a:endParaRPr lang="en-US" u="sng" dirty="0"/>
          </a:p>
        </p:txBody>
      </p:sp>
      <p:cxnSp>
        <p:nvCxnSpPr>
          <p:cNvPr id="4" name="Straight Connector 3"/>
          <p:cNvCxnSpPr/>
          <p:nvPr/>
        </p:nvCxnSpPr>
        <p:spPr>
          <a:xfrm flipV="1">
            <a:off x="-151330" y="2178594"/>
            <a:ext cx="0" cy="4376057"/>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flipV="1">
            <a:off x="-151330" y="808250"/>
            <a:ext cx="1" cy="366997"/>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0" y="808250"/>
            <a:ext cx="11368930" cy="923330"/>
          </a:xfrm>
          <a:prstGeom prst="rect">
            <a:avLst/>
          </a:prstGeom>
          <a:noFill/>
        </p:spPr>
        <p:txBody>
          <a:bodyPr wrap="square" rtlCol="0">
            <a:spAutoFit/>
          </a:bodyPr>
          <a:lstStyle/>
          <a:p>
            <a:pPr marL="342900" indent="-342900">
              <a:buAutoNum type="arabicPeriod"/>
            </a:pPr>
            <a:r>
              <a:rPr lang="en-US" dirty="0" smtClean="0"/>
              <a:t>Which of the following is a possible effect of a catastrophic event?</a:t>
            </a:r>
          </a:p>
          <a:p>
            <a:pPr lvl="1"/>
            <a:r>
              <a:rPr lang="en-US" dirty="0" smtClean="0"/>
              <a:t>A: animals killed	C: habitats damaged</a:t>
            </a:r>
          </a:p>
          <a:p>
            <a:pPr lvl="1"/>
            <a:r>
              <a:rPr lang="en-US" dirty="0" smtClean="0"/>
              <a:t>B: erosion		D: all of the above</a:t>
            </a:r>
          </a:p>
        </p:txBody>
      </p:sp>
      <p:sp>
        <p:nvSpPr>
          <p:cNvPr id="7" name="TextBox 6"/>
          <p:cNvSpPr txBox="1"/>
          <p:nvPr/>
        </p:nvSpPr>
        <p:spPr>
          <a:xfrm>
            <a:off x="7189" y="1783234"/>
            <a:ext cx="9060611" cy="1200329"/>
          </a:xfrm>
          <a:prstGeom prst="rect">
            <a:avLst/>
          </a:prstGeom>
          <a:noFill/>
        </p:spPr>
        <p:txBody>
          <a:bodyPr wrap="square" rtlCol="0">
            <a:spAutoFit/>
          </a:bodyPr>
          <a:lstStyle/>
          <a:p>
            <a:r>
              <a:rPr lang="en-US" dirty="0" smtClean="0"/>
              <a:t>2. Which of the following can cause high waves along coastlines and result in the beach erosion?</a:t>
            </a:r>
          </a:p>
          <a:p>
            <a:r>
              <a:rPr lang="en-US" dirty="0"/>
              <a:t>	</a:t>
            </a:r>
            <a:r>
              <a:rPr lang="en-US" dirty="0" smtClean="0"/>
              <a:t>A: tornado	C: pollution</a:t>
            </a:r>
          </a:p>
          <a:p>
            <a:r>
              <a:rPr lang="en-US" dirty="0"/>
              <a:t>	</a:t>
            </a:r>
            <a:r>
              <a:rPr lang="en-US" dirty="0" smtClean="0"/>
              <a:t>B: flash flood	D: hurricane</a:t>
            </a:r>
            <a:endParaRPr lang="en-US" dirty="0"/>
          </a:p>
        </p:txBody>
      </p:sp>
      <p:sp>
        <p:nvSpPr>
          <p:cNvPr id="8" name="TextBox 7"/>
          <p:cNvSpPr txBox="1"/>
          <p:nvPr/>
        </p:nvSpPr>
        <p:spPr>
          <a:xfrm>
            <a:off x="-6052" y="3035217"/>
            <a:ext cx="9187433" cy="923330"/>
          </a:xfrm>
          <a:prstGeom prst="rect">
            <a:avLst/>
          </a:prstGeom>
          <a:noFill/>
        </p:spPr>
        <p:txBody>
          <a:bodyPr wrap="square" rtlCol="0">
            <a:spAutoFit/>
          </a:bodyPr>
          <a:lstStyle/>
          <a:p>
            <a:r>
              <a:rPr lang="en-US" dirty="0" smtClean="0"/>
              <a:t>3. Which of the following human activities can increase the severity of a catastrophic event?</a:t>
            </a:r>
          </a:p>
          <a:p>
            <a:r>
              <a:rPr lang="en-US" dirty="0"/>
              <a:t>	</a:t>
            </a:r>
            <a:r>
              <a:rPr lang="en-US" dirty="0" smtClean="0"/>
              <a:t>A: recycling		C: burying power lines</a:t>
            </a:r>
          </a:p>
          <a:p>
            <a:r>
              <a:rPr lang="en-US" dirty="0"/>
              <a:t>	</a:t>
            </a:r>
            <a:r>
              <a:rPr lang="en-US" dirty="0" smtClean="0"/>
              <a:t>B: land development	D: weather forecasting</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463479731"/>
              </p:ext>
            </p:extLst>
          </p:nvPr>
        </p:nvGraphicFramePr>
        <p:xfrm>
          <a:off x="103777" y="4191000"/>
          <a:ext cx="8887824" cy="2514600"/>
        </p:xfrm>
        <a:graphic>
          <a:graphicData uri="http://schemas.openxmlformats.org/drawingml/2006/table">
            <a:tbl>
              <a:tblPr firstRow="1" bandRow="1">
                <a:tableStyleId>{5940675A-B579-460E-94D1-54222C63F5DA}</a:tableStyleId>
              </a:tblPr>
              <a:tblGrid>
                <a:gridCol w="579824">
                  <a:extLst>
                    <a:ext uri="{9D8B030D-6E8A-4147-A177-3AD203B41FA5}">
                      <a16:colId xmlns="" xmlns:a16="http://schemas.microsoft.com/office/drawing/2014/main" val="471576661"/>
                    </a:ext>
                  </a:extLst>
                </a:gridCol>
                <a:gridCol w="6629969">
                  <a:extLst>
                    <a:ext uri="{9D8B030D-6E8A-4147-A177-3AD203B41FA5}">
                      <a16:colId xmlns="" xmlns:a16="http://schemas.microsoft.com/office/drawing/2014/main" val="202624808"/>
                    </a:ext>
                  </a:extLst>
                </a:gridCol>
                <a:gridCol w="1678031">
                  <a:extLst>
                    <a:ext uri="{9D8B030D-6E8A-4147-A177-3AD203B41FA5}">
                      <a16:colId xmlns="" xmlns:a16="http://schemas.microsoft.com/office/drawing/2014/main" val="3621558415"/>
                    </a:ext>
                  </a:extLst>
                </a:gridCol>
              </a:tblGrid>
              <a:tr h="558800">
                <a:tc>
                  <a:txBody>
                    <a:bodyPr/>
                    <a:lstStyle/>
                    <a:p>
                      <a:r>
                        <a:rPr lang="en-US" dirty="0" smtClean="0"/>
                        <a:t>#</a:t>
                      </a:r>
                      <a:endParaRPr lang="en-US" dirty="0"/>
                    </a:p>
                  </a:txBody>
                  <a:tcPr/>
                </a:tc>
                <a:tc>
                  <a:txBody>
                    <a:bodyPr/>
                    <a:lstStyle/>
                    <a:p>
                      <a:r>
                        <a:rPr lang="en-US" dirty="0" smtClean="0"/>
                        <a:t>Statement</a:t>
                      </a:r>
                      <a:endParaRPr lang="en-US" dirty="0"/>
                    </a:p>
                  </a:txBody>
                  <a:tcPr/>
                </a:tc>
                <a:tc>
                  <a:txBody>
                    <a:bodyPr/>
                    <a:lstStyle/>
                    <a:p>
                      <a:r>
                        <a:rPr lang="en-US" dirty="0" smtClean="0"/>
                        <a:t>True or False </a:t>
                      </a:r>
                      <a:endParaRPr lang="en-US" dirty="0"/>
                    </a:p>
                  </a:txBody>
                  <a:tcPr/>
                </a:tc>
                <a:extLst>
                  <a:ext uri="{0D108BD9-81ED-4DB2-BD59-A6C34878D82A}">
                    <a16:rowId xmlns="" xmlns:a16="http://schemas.microsoft.com/office/drawing/2014/main" val="3988662065"/>
                  </a:ext>
                </a:extLst>
              </a:tr>
              <a:tr h="977900">
                <a:tc>
                  <a:txBody>
                    <a:bodyPr/>
                    <a:lstStyle/>
                    <a:p>
                      <a:r>
                        <a:rPr lang="en-US" dirty="0" smtClean="0"/>
                        <a:t>4</a:t>
                      </a:r>
                      <a:endParaRPr lang="en-US" dirty="0"/>
                    </a:p>
                  </a:txBody>
                  <a:tcPr/>
                </a:tc>
                <a:tc>
                  <a:txBody>
                    <a:bodyPr/>
                    <a:lstStyle/>
                    <a:p>
                      <a:r>
                        <a:rPr lang="en-US" dirty="0" smtClean="0"/>
                        <a:t>A hurricane is a rapidly</a:t>
                      </a:r>
                      <a:r>
                        <a:rPr lang="en-US" baseline="0" dirty="0" smtClean="0"/>
                        <a:t> spinning column of air that reaches down from a thunderstorm and touches Earth’s surface.</a:t>
                      </a:r>
                      <a:endParaRPr lang="en-US" dirty="0"/>
                    </a:p>
                  </a:txBody>
                  <a:tcPr/>
                </a:tc>
                <a:tc>
                  <a:txBody>
                    <a:bodyPr/>
                    <a:lstStyle/>
                    <a:p>
                      <a:endParaRPr lang="en-US" dirty="0"/>
                    </a:p>
                  </a:txBody>
                  <a:tcPr/>
                </a:tc>
                <a:extLst>
                  <a:ext uri="{0D108BD9-81ED-4DB2-BD59-A6C34878D82A}">
                    <a16:rowId xmlns="" xmlns:a16="http://schemas.microsoft.com/office/drawing/2014/main" val="2638954292"/>
                  </a:ext>
                </a:extLst>
              </a:tr>
              <a:tr h="977900">
                <a:tc>
                  <a:txBody>
                    <a:bodyPr/>
                    <a:lstStyle/>
                    <a:p>
                      <a:r>
                        <a:rPr lang="en-US" dirty="0" smtClean="0"/>
                        <a:t>5</a:t>
                      </a:r>
                      <a:endParaRPr lang="en-US" dirty="0"/>
                    </a:p>
                  </a:txBody>
                  <a:tcPr/>
                </a:tc>
                <a:tc>
                  <a:txBody>
                    <a:bodyPr/>
                    <a:lstStyle/>
                    <a:p>
                      <a:r>
                        <a:rPr lang="en-US" dirty="0" smtClean="0"/>
                        <a:t>A natural hazard is a physical event resulting from Earth’s processes that has the potential</a:t>
                      </a:r>
                      <a:r>
                        <a:rPr lang="en-US" baseline="0" dirty="0" smtClean="0"/>
                        <a:t> to harm the environment and people.</a:t>
                      </a:r>
                      <a:endParaRPr lang="en-US" dirty="0"/>
                    </a:p>
                  </a:txBody>
                  <a:tcPr/>
                </a:tc>
                <a:tc>
                  <a:txBody>
                    <a:bodyPr/>
                    <a:lstStyle/>
                    <a:p>
                      <a:endParaRPr lang="en-US" dirty="0"/>
                    </a:p>
                  </a:txBody>
                  <a:tcPr/>
                </a:tc>
                <a:extLst>
                  <a:ext uri="{0D108BD9-81ED-4DB2-BD59-A6C34878D82A}">
                    <a16:rowId xmlns="" xmlns:a16="http://schemas.microsoft.com/office/drawing/2014/main" val="2817968590"/>
                  </a:ext>
                </a:extLst>
              </a:tr>
            </a:tbl>
          </a:graphicData>
        </a:graphic>
      </p:graphicFrame>
    </p:spTree>
    <p:extLst>
      <p:ext uri="{BB962C8B-B14F-4D97-AF65-F5344CB8AC3E}">
        <p14:creationId xmlns:p14="http://schemas.microsoft.com/office/powerpoint/2010/main" val="3830377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30192"/>
            <a:ext cx="7519494" cy="923330"/>
          </a:xfrm>
          <a:prstGeom prst="rect">
            <a:avLst/>
          </a:prstGeom>
          <a:noFill/>
        </p:spPr>
        <p:txBody>
          <a:bodyPr wrap="none" lIns="91440" tIns="45720" rIns="91440" bIns="45720">
            <a:spAutoFit/>
          </a:bodyPr>
          <a:lstStyle/>
          <a:p>
            <a:pPr algn="ctr"/>
            <a:r>
              <a:rPr lang="en-US" sz="5400" b="1" u="sng"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7</a:t>
            </a:r>
            <a:r>
              <a:rPr lang="en-US" sz="5400" b="1" u="sng" cap="none" spc="0" baseline="3000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th</a:t>
            </a:r>
            <a:r>
              <a:rPr lang="en-US" sz="5400" b="1" u="sng"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Grade Playlist Stations</a:t>
            </a:r>
            <a:endParaRPr lang="en-US" sz="5400" b="1" u="sng"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Box 2"/>
          <p:cNvSpPr txBox="1"/>
          <p:nvPr/>
        </p:nvSpPr>
        <p:spPr>
          <a:xfrm>
            <a:off x="152400" y="990600"/>
            <a:ext cx="8839200" cy="5016758"/>
          </a:xfrm>
          <a:prstGeom prst="rect">
            <a:avLst/>
          </a:prstGeom>
          <a:noFill/>
        </p:spPr>
        <p:txBody>
          <a:bodyPr wrap="square" rtlCol="0">
            <a:spAutoFit/>
          </a:bodyPr>
          <a:lstStyle/>
          <a:p>
            <a:pPr marL="742950" indent="-742950">
              <a:buAutoNum type="arabicPeriod"/>
            </a:pPr>
            <a:r>
              <a:rPr lang="en-US" sz="4000" dirty="0" smtClean="0"/>
              <a:t>Look at your DOL Quiz Score</a:t>
            </a:r>
          </a:p>
          <a:p>
            <a:pPr marL="742950" indent="-742950">
              <a:buAutoNum type="arabicPeriod"/>
            </a:pPr>
            <a:r>
              <a:rPr lang="en-US" sz="4000" dirty="0" smtClean="0"/>
              <a:t>See where it falls in the list below</a:t>
            </a:r>
          </a:p>
          <a:p>
            <a:pPr marL="1200150" lvl="1" indent="-742950">
              <a:buAutoNum type="arabicPeriod"/>
            </a:pPr>
            <a:r>
              <a:rPr lang="en-US" sz="4000" dirty="0" smtClean="0"/>
              <a:t>69% or lower = Station 1</a:t>
            </a:r>
          </a:p>
          <a:p>
            <a:pPr marL="1200150" lvl="1" indent="-742950">
              <a:buAutoNum type="arabicPeriod"/>
            </a:pPr>
            <a:r>
              <a:rPr lang="en-US" sz="4000" dirty="0" smtClean="0"/>
              <a:t>70% to 89% = Station 2</a:t>
            </a:r>
          </a:p>
          <a:p>
            <a:pPr marL="1200150" lvl="1" indent="-742950">
              <a:buAutoNum type="arabicPeriod"/>
            </a:pPr>
            <a:r>
              <a:rPr lang="en-US" sz="4000" dirty="0" smtClean="0"/>
              <a:t>90% or Higher = Station 3.</a:t>
            </a:r>
          </a:p>
          <a:p>
            <a:pPr marL="1200150" lvl="1" indent="-742950">
              <a:buAutoNum type="arabicPeriod"/>
            </a:pPr>
            <a:endParaRPr lang="en-US" sz="4000" dirty="0"/>
          </a:p>
          <a:p>
            <a:pPr lvl="1"/>
            <a:r>
              <a:rPr lang="en-US" sz="4000" dirty="0" smtClean="0"/>
              <a:t>At the top of your quiz write down the station number you will be working on</a:t>
            </a:r>
            <a:endParaRPr lang="en-US" sz="4000" dirty="0"/>
          </a:p>
        </p:txBody>
      </p:sp>
    </p:spTree>
    <p:extLst>
      <p:ext uri="{BB962C8B-B14F-4D97-AF65-F5344CB8AC3E}">
        <p14:creationId xmlns:p14="http://schemas.microsoft.com/office/powerpoint/2010/main" val="2615705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30192"/>
            <a:ext cx="5036764" cy="923330"/>
          </a:xfrm>
          <a:prstGeom prst="rect">
            <a:avLst/>
          </a:prstGeom>
          <a:noFill/>
        </p:spPr>
        <p:txBody>
          <a:bodyPr wrap="none" lIns="91440" tIns="45720" rIns="91440" bIns="45720">
            <a:spAutoFit/>
          </a:bodyPr>
          <a:lstStyle/>
          <a:p>
            <a:pPr algn="ctr"/>
            <a:r>
              <a:rPr lang="en-US" sz="5400" b="1" u="sng"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7</a:t>
            </a:r>
            <a:r>
              <a:rPr lang="en-US" sz="5400" b="1" u="sng" cap="none" spc="0" baseline="3000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th</a:t>
            </a:r>
            <a:r>
              <a:rPr lang="en-US" sz="5400" b="1" u="sng"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Grade Playlist</a:t>
            </a:r>
            <a:endParaRPr lang="en-US" sz="5400" b="1" u="sng"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Box 2"/>
          <p:cNvSpPr txBox="1"/>
          <p:nvPr/>
        </p:nvSpPr>
        <p:spPr>
          <a:xfrm>
            <a:off x="152400" y="1066800"/>
            <a:ext cx="8839200" cy="830997"/>
          </a:xfrm>
          <a:prstGeom prst="rect">
            <a:avLst/>
          </a:prstGeom>
          <a:noFill/>
        </p:spPr>
        <p:txBody>
          <a:bodyPr wrap="square" rtlCol="0">
            <a:spAutoFit/>
          </a:bodyPr>
          <a:lstStyle/>
          <a:p>
            <a:pPr algn="ctr"/>
            <a:r>
              <a:rPr lang="en-US" sz="2400" dirty="0" smtClean="0"/>
              <a:t>Each Stations Description is listed on the blue pocket chart that hangs in front of the windows, above the black tables.</a:t>
            </a:r>
            <a:endParaRPr lang="en-US" sz="2400" dirty="0"/>
          </a:p>
        </p:txBody>
      </p:sp>
    </p:spTree>
    <p:extLst>
      <p:ext uri="{BB962C8B-B14F-4D97-AF65-F5344CB8AC3E}">
        <p14:creationId xmlns:p14="http://schemas.microsoft.com/office/powerpoint/2010/main" val="3818108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0"/>
            <a:ext cx="7232621" cy="923330"/>
          </a:xfrm>
          <a:prstGeom prst="rect">
            <a:avLst/>
          </a:prstGeom>
          <a:noFill/>
        </p:spPr>
        <p:txBody>
          <a:bodyPr wrap="none" lIns="91440" tIns="45720" rIns="91440" bIns="45720">
            <a:spAutoFit/>
          </a:bodyPr>
          <a:lstStyle/>
          <a:p>
            <a:pPr algn="ctr"/>
            <a:r>
              <a:rPr lang="en-US" sz="5400" b="1" u="sng"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6</a:t>
            </a:r>
            <a:r>
              <a:rPr lang="en-US" sz="5400" b="1" u="sng" cap="none" spc="0" baseline="3000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a:t>
            </a:r>
            <a:r>
              <a:rPr lang="en-US" sz="5400" b="1" u="sng"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Grade Flashcard Race</a:t>
            </a:r>
            <a:endParaRPr lang="en-US" sz="5400" b="1" u="sng"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304800" y="923330"/>
            <a:ext cx="8686800" cy="5693866"/>
          </a:xfrm>
          <a:prstGeom prst="rect">
            <a:avLst/>
          </a:prstGeom>
          <a:noFill/>
        </p:spPr>
        <p:txBody>
          <a:bodyPr wrap="square" rtlCol="0">
            <a:spAutoFit/>
          </a:bodyPr>
          <a:lstStyle/>
          <a:p>
            <a:pPr marL="342900" indent="-342900">
              <a:buAutoNum type="arabicPeriod"/>
            </a:pPr>
            <a:r>
              <a:rPr lang="en-US" sz="2800" dirty="0" smtClean="0"/>
              <a:t>Teacher will pass out chrome books</a:t>
            </a:r>
          </a:p>
          <a:p>
            <a:pPr marL="342900" indent="-342900">
              <a:buAutoNum type="arabicPeriod"/>
            </a:pPr>
            <a:r>
              <a:rPr lang="en-US" sz="2800" dirty="0" smtClean="0"/>
              <a:t>Login to </a:t>
            </a:r>
            <a:r>
              <a:rPr lang="en-US" sz="2800" dirty="0" smtClean="0">
                <a:hlinkClick r:id="rId2"/>
              </a:rPr>
              <a:t>www.coachpease.com</a:t>
            </a:r>
            <a:endParaRPr lang="en-US" sz="2800" dirty="0" smtClean="0"/>
          </a:p>
          <a:p>
            <a:pPr marL="342900" indent="-342900">
              <a:buAutoNum type="arabicPeriod"/>
            </a:pPr>
            <a:r>
              <a:rPr lang="en-US" sz="2800" dirty="0" smtClean="0"/>
              <a:t>Click on </a:t>
            </a:r>
            <a:r>
              <a:rPr lang="en-US" sz="2800" dirty="0" err="1" smtClean="0"/>
              <a:t>Schoology</a:t>
            </a:r>
            <a:endParaRPr lang="en-US" sz="2800" dirty="0" smtClean="0"/>
          </a:p>
          <a:p>
            <a:pPr marL="342900" indent="-342900">
              <a:buAutoNum type="arabicPeriod"/>
            </a:pPr>
            <a:r>
              <a:rPr lang="en-US" sz="2800" dirty="0" smtClean="0"/>
              <a:t>Click on link to dallasisd.schoology.com</a:t>
            </a:r>
          </a:p>
          <a:p>
            <a:pPr marL="342900" indent="-342900">
              <a:buAutoNum type="arabicPeriod"/>
            </a:pPr>
            <a:r>
              <a:rPr lang="en-US" sz="2800" dirty="0" smtClean="0"/>
              <a:t>Login: ID # only</a:t>
            </a:r>
          </a:p>
          <a:p>
            <a:r>
              <a:rPr lang="en-US" sz="2800" dirty="0" smtClean="0"/>
              <a:t>       Password: Disd@2016</a:t>
            </a:r>
          </a:p>
          <a:p>
            <a:pPr marL="342900" indent="-342900">
              <a:buAutoNum type="arabicPeriod" startAt="6"/>
            </a:pPr>
            <a:r>
              <a:rPr lang="en-US" sz="2800" dirty="0" smtClean="0"/>
              <a:t>Click on Courses</a:t>
            </a:r>
          </a:p>
          <a:p>
            <a:pPr marL="342900" indent="-342900">
              <a:buAutoNum type="arabicPeriod" startAt="6"/>
            </a:pPr>
            <a:r>
              <a:rPr lang="en-US" sz="2800" dirty="0" smtClean="0"/>
              <a:t>Click on Science </a:t>
            </a:r>
          </a:p>
          <a:p>
            <a:pPr marL="342900" indent="-342900">
              <a:buAutoNum type="arabicPeriod" startAt="6"/>
            </a:pPr>
            <a:r>
              <a:rPr lang="en-US" sz="2800" dirty="0" smtClean="0"/>
              <a:t>Click on the folder for Energy</a:t>
            </a:r>
          </a:p>
          <a:p>
            <a:pPr marL="342900" indent="-342900">
              <a:buAutoNum type="arabicPeriod" startAt="6"/>
            </a:pPr>
            <a:r>
              <a:rPr lang="en-US" sz="2800" dirty="0" smtClean="0"/>
              <a:t>Use any of the links provided to help finish making your flashcards </a:t>
            </a:r>
          </a:p>
          <a:p>
            <a:pPr marL="342900" indent="-342900">
              <a:buAutoNum type="arabicPeriod" startAt="6"/>
            </a:pPr>
            <a:r>
              <a:rPr lang="en-US" sz="2800" dirty="0" smtClean="0"/>
              <a:t>Once Flashcards are complete find another student who is also done and set up/play flashcard race</a:t>
            </a:r>
            <a:endParaRPr lang="en-US" sz="2800" dirty="0"/>
          </a:p>
        </p:txBody>
      </p:sp>
    </p:spTree>
    <p:extLst>
      <p:ext uri="{BB962C8B-B14F-4D97-AF65-F5344CB8AC3E}">
        <p14:creationId xmlns:p14="http://schemas.microsoft.com/office/powerpoint/2010/main" val="2803916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7296" y="-76200"/>
            <a:ext cx="7514686" cy="2585323"/>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Flashlight Energy Transfer </a:t>
            </a:r>
          </a:p>
          <a:p>
            <a:pPr algn="ctr"/>
            <a:r>
              <a:rPr lang="en-US" sz="5400" dirty="0" smtClean="0">
                <a:ln w="0"/>
                <a:effectLst>
                  <a:outerShdw blurRad="38100" dist="19050" dir="2700000" algn="tl" rotWithShape="0">
                    <a:schemeClr val="dk1">
                      <a:alpha val="40000"/>
                    </a:schemeClr>
                  </a:outerShdw>
                </a:effectLst>
              </a:rPr>
              <a:t>Card Sort</a:t>
            </a:r>
            <a:endParaRPr lang="en-US" sz="5400" b="0" cap="none" spc="0" dirty="0" smtClean="0">
              <a:ln w="0"/>
              <a:solidFill>
                <a:schemeClr val="tx1"/>
              </a:solidFill>
              <a:effectLst>
                <a:outerShdw blurRad="38100" dist="19050" dir="2700000" algn="tl" rotWithShape="0">
                  <a:schemeClr val="dk1">
                    <a:alpha val="40000"/>
                  </a:schemeClr>
                </a:outerShdw>
              </a:effectLst>
            </a:endParaRPr>
          </a:p>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4" name="TextBox 3"/>
          <p:cNvSpPr txBox="1"/>
          <p:nvPr/>
        </p:nvSpPr>
        <p:spPr>
          <a:xfrm>
            <a:off x="228600" y="1676400"/>
            <a:ext cx="8763000" cy="5016758"/>
          </a:xfrm>
          <a:prstGeom prst="rect">
            <a:avLst/>
          </a:prstGeom>
          <a:noFill/>
        </p:spPr>
        <p:txBody>
          <a:bodyPr wrap="square" rtlCol="0">
            <a:spAutoFit/>
          </a:bodyPr>
          <a:lstStyle/>
          <a:p>
            <a:pPr marL="342900" indent="-342900">
              <a:buAutoNum type="arabicPeriod"/>
            </a:pPr>
            <a:r>
              <a:rPr lang="en-US" sz="3200" dirty="0" smtClean="0">
                <a:latin typeface="Berlin Sans FB Demi" panose="020E0802020502020306" pitchFamily="34" charset="0"/>
              </a:rPr>
              <a:t>Collect card sort from teacher</a:t>
            </a:r>
          </a:p>
          <a:p>
            <a:pPr marL="342900" indent="-342900">
              <a:buAutoNum type="arabicPeriod"/>
            </a:pPr>
            <a:r>
              <a:rPr lang="en-US" sz="3200" dirty="0" smtClean="0">
                <a:latin typeface="Berlin Sans FB Demi" panose="020E0802020502020306" pitchFamily="34" charset="0"/>
              </a:rPr>
              <a:t>Read ALL THE DIRECTIONS FIRST</a:t>
            </a:r>
          </a:p>
          <a:p>
            <a:pPr marL="342900" indent="-342900">
              <a:buAutoNum type="arabicPeriod"/>
            </a:pPr>
            <a:r>
              <a:rPr lang="en-US" sz="3200" dirty="0" smtClean="0">
                <a:latin typeface="Berlin Sans FB Demi" panose="020E0802020502020306" pitchFamily="34" charset="0"/>
              </a:rPr>
              <a:t>Follow the directions to complete the card sort</a:t>
            </a:r>
          </a:p>
          <a:p>
            <a:pPr marL="800100" lvl="1" indent="-342900">
              <a:buAutoNum type="arabicPeriod"/>
            </a:pPr>
            <a:r>
              <a:rPr lang="en-US" sz="3200" dirty="0" smtClean="0">
                <a:latin typeface="Berlin Sans FB Demi" panose="020E0802020502020306" pitchFamily="34" charset="0"/>
              </a:rPr>
              <a:t>Remember that you may use your flashcards as a reference on the different types of energy as you complete the card sort.</a:t>
            </a:r>
          </a:p>
          <a:p>
            <a:pPr marL="800100" lvl="1" indent="-342900">
              <a:buAutoNum type="arabicPeriod"/>
            </a:pPr>
            <a:r>
              <a:rPr lang="en-US" sz="3200" dirty="0" smtClean="0">
                <a:latin typeface="Berlin Sans FB Demi" panose="020E0802020502020306" pitchFamily="34" charset="0"/>
              </a:rPr>
              <a:t>Once your card sort is complete, transfer your answers to handout for a grade.</a:t>
            </a:r>
            <a:endParaRPr lang="en-US" sz="3200" dirty="0">
              <a:latin typeface="Berlin Sans FB Demi" panose="020E0802020502020306" pitchFamily="34" charset="0"/>
            </a:endParaRPr>
          </a:p>
        </p:txBody>
      </p:sp>
    </p:spTree>
    <p:extLst>
      <p:ext uri="{BB962C8B-B14F-4D97-AF65-F5344CB8AC3E}">
        <p14:creationId xmlns:p14="http://schemas.microsoft.com/office/powerpoint/2010/main" val="438966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 y="0"/>
            <a:ext cx="10515600" cy="9546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u="sng" dirty="0" smtClean="0"/>
              <a:t>DOL Open Book Quiz: Changes in TX Ecoregions</a:t>
            </a:r>
            <a:endParaRPr lang="en-US" sz="3600" u="sng" dirty="0"/>
          </a:p>
        </p:txBody>
      </p:sp>
      <p:sp>
        <p:nvSpPr>
          <p:cNvPr id="7" name="TextBox 6"/>
          <p:cNvSpPr txBox="1"/>
          <p:nvPr/>
        </p:nvSpPr>
        <p:spPr>
          <a:xfrm>
            <a:off x="-493" y="1329833"/>
            <a:ext cx="9068293" cy="1200329"/>
          </a:xfrm>
          <a:prstGeom prst="rect">
            <a:avLst/>
          </a:prstGeom>
          <a:noFill/>
        </p:spPr>
        <p:txBody>
          <a:bodyPr wrap="square" rtlCol="0">
            <a:spAutoFit/>
          </a:bodyPr>
          <a:lstStyle/>
          <a:p>
            <a:pPr marL="342900" indent="-342900">
              <a:buAutoNum type="arabicPeriod"/>
            </a:pPr>
            <a:r>
              <a:rPr lang="en-US" dirty="0" smtClean="0"/>
              <a:t>What force is mainly responsible for the erosion in the hot, dry Southern High Plains of Texas?</a:t>
            </a:r>
          </a:p>
          <a:p>
            <a:pPr lvl="1"/>
            <a:r>
              <a:rPr lang="en-US" dirty="0" smtClean="0"/>
              <a:t>A: gravity	C: water</a:t>
            </a:r>
          </a:p>
          <a:p>
            <a:pPr lvl="1"/>
            <a:r>
              <a:rPr lang="en-US" dirty="0" smtClean="0"/>
              <a:t>B: ice	D: wind</a:t>
            </a:r>
          </a:p>
        </p:txBody>
      </p:sp>
      <p:sp>
        <p:nvSpPr>
          <p:cNvPr id="8" name="TextBox 7"/>
          <p:cNvSpPr txBox="1"/>
          <p:nvPr/>
        </p:nvSpPr>
        <p:spPr>
          <a:xfrm>
            <a:off x="-493" y="2374350"/>
            <a:ext cx="8992093" cy="2308324"/>
          </a:xfrm>
          <a:prstGeom prst="rect">
            <a:avLst/>
          </a:prstGeom>
          <a:noFill/>
        </p:spPr>
        <p:txBody>
          <a:bodyPr wrap="square" rtlCol="0">
            <a:spAutoFit/>
          </a:bodyPr>
          <a:lstStyle/>
          <a:p>
            <a:r>
              <a:rPr lang="en-US" dirty="0" smtClean="0"/>
              <a:t>2. The Edwards Plateau was originally covered by grasslands.  Overgrazing caused this to change from grasslands to bushland. What will the decrease in plants in this area is most likely to lead a direct increase in?</a:t>
            </a:r>
          </a:p>
          <a:p>
            <a:endParaRPr lang="en-US" dirty="0" smtClean="0"/>
          </a:p>
          <a:p>
            <a:r>
              <a:rPr lang="en-US" dirty="0"/>
              <a:t>	</a:t>
            </a:r>
            <a:r>
              <a:rPr lang="en-US" dirty="0" smtClean="0"/>
              <a:t>A: deposition of sand</a:t>
            </a:r>
          </a:p>
          <a:p>
            <a:r>
              <a:rPr lang="en-US" dirty="0"/>
              <a:t>	</a:t>
            </a:r>
            <a:r>
              <a:rPr lang="en-US" dirty="0" smtClean="0"/>
              <a:t>B: erosion of soil</a:t>
            </a:r>
          </a:p>
          <a:p>
            <a:r>
              <a:rPr lang="en-US" dirty="0"/>
              <a:t>	</a:t>
            </a:r>
            <a:r>
              <a:rPr lang="en-US" dirty="0" smtClean="0"/>
              <a:t>C: exfoliation</a:t>
            </a:r>
          </a:p>
          <a:p>
            <a:r>
              <a:rPr lang="en-US" dirty="0"/>
              <a:t>	</a:t>
            </a:r>
            <a:r>
              <a:rPr lang="en-US" dirty="0" smtClean="0"/>
              <a:t>D: weathering of rock</a:t>
            </a:r>
            <a:endParaRPr lang="en-US" dirty="0"/>
          </a:p>
        </p:txBody>
      </p:sp>
      <p:sp>
        <p:nvSpPr>
          <p:cNvPr id="9" name="TextBox 8"/>
          <p:cNvSpPr txBox="1"/>
          <p:nvPr/>
        </p:nvSpPr>
        <p:spPr>
          <a:xfrm>
            <a:off x="-493" y="4669734"/>
            <a:ext cx="9067800" cy="2031325"/>
          </a:xfrm>
          <a:prstGeom prst="rect">
            <a:avLst/>
          </a:prstGeom>
          <a:noFill/>
        </p:spPr>
        <p:txBody>
          <a:bodyPr wrap="square" rtlCol="0">
            <a:spAutoFit/>
          </a:bodyPr>
          <a:lstStyle/>
          <a:p>
            <a:r>
              <a:rPr lang="en-US" dirty="0" smtClean="0"/>
              <a:t>3. The Texas Blackland Prairies have very thick, fertile, marly soil.  Due to this soil, what has happened to the majority of the prairies?</a:t>
            </a:r>
          </a:p>
          <a:p>
            <a:endParaRPr lang="en-US" dirty="0" smtClean="0"/>
          </a:p>
          <a:p>
            <a:r>
              <a:rPr lang="en-US" dirty="0"/>
              <a:t>	</a:t>
            </a:r>
            <a:r>
              <a:rPr lang="en-US" dirty="0" smtClean="0"/>
              <a:t>A: converted to cropland</a:t>
            </a:r>
          </a:p>
          <a:p>
            <a:r>
              <a:rPr lang="en-US" dirty="0"/>
              <a:t>	</a:t>
            </a:r>
            <a:r>
              <a:rPr lang="en-US" dirty="0" smtClean="0"/>
              <a:t>B: residential growth</a:t>
            </a:r>
          </a:p>
          <a:p>
            <a:r>
              <a:rPr lang="en-US" dirty="0"/>
              <a:t>	</a:t>
            </a:r>
            <a:r>
              <a:rPr lang="en-US" dirty="0" smtClean="0"/>
              <a:t>C: shortage of this marly soil because of overuse</a:t>
            </a:r>
          </a:p>
          <a:p>
            <a:r>
              <a:rPr lang="en-US" dirty="0"/>
              <a:t>	</a:t>
            </a:r>
            <a:r>
              <a:rPr lang="en-US" dirty="0" smtClean="0"/>
              <a:t>D: urban development</a:t>
            </a:r>
            <a:endParaRPr lang="en-US" dirty="0"/>
          </a:p>
        </p:txBody>
      </p:sp>
      <p:sp>
        <p:nvSpPr>
          <p:cNvPr id="10" name="TextBox 9"/>
          <p:cNvSpPr txBox="1"/>
          <p:nvPr/>
        </p:nvSpPr>
        <p:spPr>
          <a:xfrm>
            <a:off x="-762000" y="810559"/>
            <a:ext cx="10711542" cy="369332"/>
          </a:xfrm>
          <a:prstGeom prst="rect">
            <a:avLst/>
          </a:prstGeom>
          <a:noFill/>
        </p:spPr>
        <p:txBody>
          <a:bodyPr wrap="square" rtlCol="0">
            <a:spAutoFit/>
          </a:bodyPr>
          <a:lstStyle/>
          <a:p>
            <a:pPr algn="ctr"/>
            <a:r>
              <a:rPr lang="en-US" dirty="0" smtClean="0"/>
              <a:t>Directions: Open Fusion Textbook to pg. 594-606 to complete question below</a:t>
            </a:r>
            <a:endParaRPr lang="en-US" dirty="0"/>
          </a:p>
        </p:txBody>
      </p:sp>
    </p:spTree>
    <p:extLst>
      <p:ext uri="{BB962C8B-B14F-4D97-AF65-F5344CB8AC3E}">
        <p14:creationId xmlns:p14="http://schemas.microsoft.com/office/powerpoint/2010/main" val="574752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821783" cy="2246769"/>
          </a:xfrm>
          <a:prstGeom prst="rect">
            <a:avLst/>
          </a:prstGeom>
          <a:noFill/>
        </p:spPr>
        <p:txBody>
          <a:bodyPr wrap="square" rtlCol="0">
            <a:spAutoFit/>
          </a:bodyPr>
          <a:lstStyle/>
          <a:p>
            <a:r>
              <a:rPr lang="en-US" sz="2000" dirty="0" smtClean="0"/>
              <a:t>4. Which of the following is a likely effect as dams and reservoirs are used to store water for urban water supply and irrigation?</a:t>
            </a:r>
          </a:p>
          <a:p>
            <a:endParaRPr lang="en-US" sz="2000" dirty="0" smtClean="0"/>
          </a:p>
          <a:p>
            <a:r>
              <a:rPr lang="en-US" sz="2000" dirty="0"/>
              <a:t>	</a:t>
            </a:r>
            <a:r>
              <a:rPr lang="en-US" sz="2000" dirty="0" smtClean="0"/>
              <a:t>A: increase of deposition of sand on beaches</a:t>
            </a:r>
          </a:p>
          <a:p>
            <a:r>
              <a:rPr lang="en-US" sz="2000" dirty="0"/>
              <a:t>	</a:t>
            </a:r>
            <a:r>
              <a:rPr lang="en-US" sz="2000" dirty="0" smtClean="0"/>
              <a:t>B: increase of converted prairies to cropland</a:t>
            </a:r>
          </a:p>
          <a:p>
            <a:r>
              <a:rPr lang="en-US" sz="2000" dirty="0"/>
              <a:t>	</a:t>
            </a:r>
            <a:r>
              <a:rPr lang="en-US" sz="2000" dirty="0" smtClean="0"/>
              <a:t>C: reduction of erosion along rivers</a:t>
            </a:r>
          </a:p>
          <a:p>
            <a:r>
              <a:rPr lang="en-US" sz="2000" dirty="0"/>
              <a:t>	</a:t>
            </a:r>
            <a:r>
              <a:rPr lang="en-US" sz="2000" dirty="0" smtClean="0"/>
              <a:t>D: reduction of sediment carried by rivers to the coast</a:t>
            </a:r>
            <a:endParaRPr lang="en-US" sz="2000" dirty="0"/>
          </a:p>
        </p:txBody>
      </p:sp>
      <p:sp>
        <p:nvSpPr>
          <p:cNvPr id="3" name="TextBox 2"/>
          <p:cNvSpPr txBox="1"/>
          <p:nvPr/>
        </p:nvSpPr>
        <p:spPr>
          <a:xfrm>
            <a:off x="152400" y="2673080"/>
            <a:ext cx="8405387" cy="2523768"/>
          </a:xfrm>
          <a:prstGeom prst="rect">
            <a:avLst/>
          </a:prstGeom>
          <a:noFill/>
        </p:spPr>
        <p:txBody>
          <a:bodyPr wrap="square" rtlCol="0">
            <a:spAutoFit/>
          </a:bodyPr>
          <a:lstStyle/>
          <a:p>
            <a:r>
              <a:rPr lang="en-US" sz="2000" dirty="0" smtClean="0"/>
              <a:t>5. Texas is divided into ___________________, which share characteristics of climate and plant life.</a:t>
            </a:r>
          </a:p>
          <a:p>
            <a:r>
              <a:rPr lang="en-US" sz="2000" dirty="0"/>
              <a:t>	</a:t>
            </a:r>
            <a:endParaRPr lang="en-US" sz="2000" dirty="0" smtClean="0"/>
          </a:p>
          <a:p>
            <a:r>
              <a:rPr lang="en-US" sz="2000" dirty="0"/>
              <a:t>	</a:t>
            </a:r>
            <a:r>
              <a:rPr lang="en-US" sz="2000" dirty="0" smtClean="0"/>
              <a:t>A: ecosystem</a:t>
            </a:r>
          </a:p>
          <a:p>
            <a:r>
              <a:rPr lang="en-US" sz="2000" dirty="0"/>
              <a:t>	</a:t>
            </a:r>
            <a:r>
              <a:rPr lang="en-US" sz="2000" dirty="0" smtClean="0"/>
              <a:t>B: ecoregions</a:t>
            </a:r>
          </a:p>
          <a:p>
            <a:r>
              <a:rPr lang="en-US" sz="2000" dirty="0"/>
              <a:t>	</a:t>
            </a:r>
            <a:r>
              <a:rPr lang="en-US" sz="2000" dirty="0" smtClean="0"/>
              <a:t>C: weathering</a:t>
            </a:r>
          </a:p>
          <a:p>
            <a:r>
              <a:rPr lang="en-US" sz="2000" dirty="0"/>
              <a:t>	</a:t>
            </a:r>
            <a:r>
              <a:rPr lang="en-US" sz="2000" dirty="0" smtClean="0"/>
              <a:t>D: human activity</a:t>
            </a:r>
          </a:p>
          <a:p>
            <a:r>
              <a:rPr lang="en-US" dirty="0"/>
              <a:t>	</a:t>
            </a:r>
          </a:p>
        </p:txBody>
      </p:sp>
    </p:spTree>
    <p:extLst>
      <p:ext uri="{BB962C8B-B14F-4D97-AF65-F5344CB8AC3E}">
        <p14:creationId xmlns:p14="http://schemas.microsoft.com/office/powerpoint/2010/main" val="2906576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76200"/>
            <a:ext cx="9144000" cy="9546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smtClean="0"/>
              <a:t>PDN: Potential vs’ Kinetic Energy</a:t>
            </a:r>
            <a:endParaRPr lang="en-US" u="sng" dirty="0"/>
          </a:p>
        </p:txBody>
      </p:sp>
      <p:sp>
        <p:nvSpPr>
          <p:cNvPr id="4" name="Subtitle 2"/>
          <p:cNvSpPr txBox="1">
            <a:spLocks/>
          </p:cNvSpPr>
          <p:nvPr/>
        </p:nvSpPr>
        <p:spPr>
          <a:xfrm>
            <a:off x="-914725" y="777815"/>
            <a:ext cx="9141838" cy="37778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800" dirty="0" smtClean="0"/>
              <a:t>Directions: Open your textbook to pg. 190-195 and use the information to answer the questions below.</a:t>
            </a:r>
            <a:endParaRPr lang="en-US" sz="1800" dirty="0"/>
          </a:p>
        </p:txBody>
      </p:sp>
      <p:graphicFrame>
        <p:nvGraphicFramePr>
          <p:cNvPr id="5" name="Table 4"/>
          <p:cNvGraphicFramePr>
            <a:graphicFrameLocks noGrp="1"/>
          </p:cNvGraphicFramePr>
          <p:nvPr>
            <p:extLst>
              <p:ext uri="{D42A27DB-BD31-4B8C-83A1-F6EECF244321}">
                <p14:modId xmlns:p14="http://schemas.microsoft.com/office/powerpoint/2010/main" val="398489482"/>
              </p:ext>
            </p:extLst>
          </p:nvPr>
        </p:nvGraphicFramePr>
        <p:xfrm>
          <a:off x="152400" y="1332411"/>
          <a:ext cx="2513875" cy="2667000"/>
        </p:xfrm>
        <a:graphic>
          <a:graphicData uri="http://schemas.openxmlformats.org/drawingml/2006/table">
            <a:tbl>
              <a:tblPr firstRow="1" bandRow="1">
                <a:tableStyleId>{5940675A-B579-460E-94D1-54222C63F5DA}</a:tableStyleId>
              </a:tblPr>
              <a:tblGrid>
                <a:gridCol w="685075">
                  <a:extLst>
                    <a:ext uri="{9D8B030D-6E8A-4147-A177-3AD203B41FA5}">
                      <a16:colId xmlns="" xmlns:a16="http://schemas.microsoft.com/office/drawing/2014/main" val="960399609"/>
                    </a:ext>
                  </a:extLst>
                </a:gridCol>
                <a:gridCol w="1828800">
                  <a:extLst>
                    <a:ext uri="{9D8B030D-6E8A-4147-A177-3AD203B41FA5}">
                      <a16:colId xmlns="" xmlns:a16="http://schemas.microsoft.com/office/drawing/2014/main" val="3003239173"/>
                    </a:ext>
                  </a:extLst>
                </a:gridCol>
              </a:tblGrid>
              <a:tr h="222069">
                <a:tc>
                  <a:txBody>
                    <a:bodyPr/>
                    <a:lstStyle/>
                    <a:p>
                      <a:r>
                        <a:rPr lang="en-US" sz="1200" dirty="0" smtClean="0"/>
                        <a:t>Answer</a:t>
                      </a:r>
                      <a:endParaRPr lang="en-US" sz="1200" dirty="0"/>
                    </a:p>
                  </a:txBody>
                  <a:tcPr/>
                </a:tc>
                <a:tc>
                  <a:txBody>
                    <a:bodyPr/>
                    <a:lstStyle/>
                    <a:p>
                      <a:r>
                        <a:rPr lang="en-US" sz="1200" dirty="0" smtClean="0"/>
                        <a:t>Key</a:t>
                      </a:r>
                      <a:r>
                        <a:rPr lang="en-US" sz="1200" baseline="0" dirty="0" smtClean="0"/>
                        <a:t> Word Bank</a:t>
                      </a:r>
                      <a:endParaRPr lang="en-US" sz="1200" dirty="0"/>
                    </a:p>
                  </a:txBody>
                  <a:tcPr/>
                </a:tc>
                <a:extLst>
                  <a:ext uri="{0D108BD9-81ED-4DB2-BD59-A6C34878D82A}">
                    <a16:rowId xmlns="" xmlns:a16="http://schemas.microsoft.com/office/drawing/2014/main" val="2261601449"/>
                  </a:ext>
                </a:extLst>
              </a:tr>
              <a:tr h="370840">
                <a:tc>
                  <a:txBody>
                    <a:bodyPr/>
                    <a:lstStyle/>
                    <a:p>
                      <a:r>
                        <a:rPr lang="en-US" dirty="0" smtClean="0"/>
                        <a:t>A</a:t>
                      </a:r>
                      <a:endParaRPr lang="en-US" dirty="0"/>
                    </a:p>
                  </a:txBody>
                  <a:tcPr/>
                </a:tc>
                <a:tc>
                  <a:txBody>
                    <a:bodyPr/>
                    <a:lstStyle/>
                    <a:p>
                      <a:r>
                        <a:rPr lang="en-US" dirty="0" smtClean="0"/>
                        <a:t>Potential</a:t>
                      </a:r>
                      <a:r>
                        <a:rPr lang="en-US" baseline="0" dirty="0" smtClean="0"/>
                        <a:t> Energy</a:t>
                      </a:r>
                      <a:endParaRPr lang="en-US" dirty="0"/>
                    </a:p>
                  </a:txBody>
                  <a:tcPr/>
                </a:tc>
                <a:extLst>
                  <a:ext uri="{0D108BD9-81ED-4DB2-BD59-A6C34878D82A}">
                    <a16:rowId xmlns="" xmlns:a16="http://schemas.microsoft.com/office/drawing/2014/main" val="3413128469"/>
                  </a:ext>
                </a:extLst>
              </a:tr>
              <a:tr h="370840">
                <a:tc>
                  <a:txBody>
                    <a:bodyPr/>
                    <a:lstStyle/>
                    <a:p>
                      <a:r>
                        <a:rPr lang="en-US" dirty="0" smtClean="0"/>
                        <a:t>B</a:t>
                      </a:r>
                      <a:endParaRPr lang="en-US" dirty="0"/>
                    </a:p>
                  </a:txBody>
                  <a:tcPr/>
                </a:tc>
                <a:tc>
                  <a:txBody>
                    <a:bodyPr/>
                    <a:lstStyle/>
                    <a:p>
                      <a:r>
                        <a:rPr lang="en-US" dirty="0" smtClean="0"/>
                        <a:t>Kinetic Energy</a:t>
                      </a:r>
                      <a:endParaRPr lang="en-US" dirty="0"/>
                    </a:p>
                  </a:txBody>
                  <a:tcPr/>
                </a:tc>
                <a:extLst>
                  <a:ext uri="{0D108BD9-81ED-4DB2-BD59-A6C34878D82A}">
                    <a16:rowId xmlns="" xmlns:a16="http://schemas.microsoft.com/office/drawing/2014/main" val="1846848084"/>
                  </a:ext>
                </a:extLst>
              </a:tr>
              <a:tr h="370840">
                <a:tc>
                  <a:txBody>
                    <a:bodyPr/>
                    <a:lstStyle/>
                    <a:p>
                      <a:r>
                        <a:rPr lang="en-US" dirty="0" smtClean="0"/>
                        <a:t>C</a:t>
                      </a:r>
                      <a:endParaRPr lang="en-US" dirty="0"/>
                    </a:p>
                  </a:txBody>
                  <a:tcPr/>
                </a:tc>
                <a:tc>
                  <a:txBody>
                    <a:bodyPr/>
                    <a:lstStyle/>
                    <a:p>
                      <a:r>
                        <a:rPr lang="en-US" dirty="0" smtClean="0"/>
                        <a:t>Mass</a:t>
                      </a:r>
                      <a:endParaRPr lang="en-US" dirty="0"/>
                    </a:p>
                  </a:txBody>
                  <a:tcPr/>
                </a:tc>
                <a:extLst>
                  <a:ext uri="{0D108BD9-81ED-4DB2-BD59-A6C34878D82A}">
                    <a16:rowId xmlns="" xmlns:a16="http://schemas.microsoft.com/office/drawing/2014/main" val="2489776294"/>
                  </a:ext>
                </a:extLst>
              </a:tr>
              <a:tr h="370840">
                <a:tc>
                  <a:txBody>
                    <a:bodyPr/>
                    <a:lstStyle/>
                    <a:p>
                      <a:r>
                        <a:rPr lang="en-US" dirty="0" smtClean="0"/>
                        <a:t>D</a:t>
                      </a:r>
                      <a:endParaRPr lang="en-US" dirty="0"/>
                    </a:p>
                  </a:txBody>
                  <a:tcPr/>
                </a:tc>
                <a:tc>
                  <a:txBody>
                    <a:bodyPr/>
                    <a:lstStyle/>
                    <a:p>
                      <a:r>
                        <a:rPr lang="en-US" dirty="0" smtClean="0"/>
                        <a:t>Gravitational potential Energy</a:t>
                      </a:r>
                      <a:endParaRPr lang="en-US" dirty="0"/>
                    </a:p>
                  </a:txBody>
                  <a:tcPr/>
                </a:tc>
                <a:extLst>
                  <a:ext uri="{0D108BD9-81ED-4DB2-BD59-A6C34878D82A}">
                    <a16:rowId xmlns="" xmlns:a16="http://schemas.microsoft.com/office/drawing/2014/main" val="2974221291"/>
                  </a:ext>
                </a:extLst>
              </a:tr>
              <a:tr h="370840">
                <a:tc>
                  <a:txBody>
                    <a:bodyPr/>
                    <a:lstStyle/>
                    <a:p>
                      <a:r>
                        <a:rPr lang="en-US" dirty="0" smtClean="0"/>
                        <a:t>E</a:t>
                      </a:r>
                      <a:endParaRPr lang="en-US" dirty="0"/>
                    </a:p>
                  </a:txBody>
                  <a:tcPr/>
                </a:tc>
                <a:tc>
                  <a:txBody>
                    <a:bodyPr/>
                    <a:lstStyle/>
                    <a:p>
                      <a:r>
                        <a:rPr lang="en-US" dirty="0" smtClean="0"/>
                        <a:t>Chemical Potential Energy</a:t>
                      </a:r>
                      <a:endParaRPr lang="en-US" dirty="0"/>
                    </a:p>
                  </a:txBody>
                  <a:tcPr/>
                </a:tc>
                <a:extLst>
                  <a:ext uri="{0D108BD9-81ED-4DB2-BD59-A6C34878D82A}">
                    <a16:rowId xmlns="" xmlns:a16="http://schemas.microsoft.com/office/drawing/2014/main" val="259793133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668371307"/>
              </p:ext>
            </p:extLst>
          </p:nvPr>
        </p:nvGraphicFramePr>
        <p:xfrm>
          <a:off x="2854635" y="1295400"/>
          <a:ext cx="6136966" cy="4887736"/>
        </p:xfrm>
        <a:graphic>
          <a:graphicData uri="http://schemas.openxmlformats.org/drawingml/2006/table">
            <a:tbl>
              <a:tblPr firstRow="1" bandRow="1">
                <a:tableStyleId>{5940675A-B579-460E-94D1-54222C63F5DA}</a:tableStyleId>
              </a:tblPr>
              <a:tblGrid>
                <a:gridCol w="316711">
                  <a:extLst>
                    <a:ext uri="{9D8B030D-6E8A-4147-A177-3AD203B41FA5}">
                      <a16:colId xmlns="" xmlns:a16="http://schemas.microsoft.com/office/drawing/2014/main" val="4067280329"/>
                    </a:ext>
                  </a:extLst>
                </a:gridCol>
                <a:gridCol w="5099161">
                  <a:extLst>
                    <a:ext uri="{9D8B030D-6E8A-4147-A177-3AD203B41FA5}">
                      <a16:colId xmlns="" xmlns:a16="http://schemas.microsoft.com/office/drawing/2014/main" val="3809216177"/>
                    </a:ext>
                  </a:extLst>
                </a:gridCol>
                <a:gridCol w="721094">
                  <a:extLst>
                    <a:ext uri="{9D8B030D-6E8A-4147-A177-3AD203B41FA5}">
                      <a16:colId xmlns="" xmlns:a16="http://schemas.microsoft.com/office/drawing/2014/main" val="2798514267"/>
                    </a:ext>
                  </a:extLst>
                </a:gridCol>
              </a:tblGrid>
              <a:tr h="442816">
                <a:tc>
                  <a:txBody>
                    <a:bodyPr/>
                    <a:lstStyle/>
                    <a:p>
                      <a:r>
                        <a:rPr lang="en-US" dirty="0" smtClean="0"/>
                        <a:t>#</a:t>
                      </a:r>
                      <a:endParaRPr lang="en-US" dirty="0"/>
                    </a:p>
                  </a:txBody>
                  <a:tcPr/>
                </a:tc>
                <a:tc>
                  <a:txBody>
                    <a:bodyPr/>
                    <a:lstStyle/>
                    <a:p>
                      <a:r>
                        <a:rPr lang="en-US" dirty="0" smtClean="0"/>
                        <a:t>Question / Statement</a:t>
                      </a:r>
                      <a:endParaRPr lang="en-US" dirty="0"/>
                    </a:p>
                  </a:txBody>
                  <a:tcPr/>
                </a:tc>
                <a:tc>
                  <a:txBody>
                    <a:bodyPr/>
                    <a:lstStyle/>
                    <a:p>
                      <a:r>
                        <a:rPr lang="en-US" sz="1200" dirty="0" smtClean="0"/>
                        <a:t>Answer</a:t>
                      </a:r>
                      <a:endParaRPr lang="en-US" sz="1200" dirty="0"/>
                    </a:p>
                  </a:txBody>
                  <a:tcPr/>
                </a:tc>
                <a:extLst>
                  <a:ext uri="{0D108BD9-81ED-4DB2-BD59-A6C34878D82A}">
                    <a16:rowId xmlns="" xmlns:a16="http://schemas.microsoft.com/office/drawing/2014/main" val="2340893096"/>
                  </a:ext>
                </a:extLst>
              </a:tr>
              <a:tr h="859770">
                <a:tc>
                  <a:txBody>
                    <a:bodyPr/>
                    <a:lstStyle/>
                    <a:p>
                      <a:r>
                        <a:rPr lang="en-US" sz="2000" dirty="0" smtClean="0"/>
                        <a:t>1</a:t>
                      </a:r>
                      <a:endParaRPr lang="en-US" sz="2000" dirty="0"/>
                    </a:p>
                  </a:txBody>
                  <a:tcPr/>
                </a:tc>
                <a:tc>
                  <a:txBody>
                    <a:bodyPr/>
                    <a:lstStyle/>
                    <a:p>
                      <a:r>
                        <a:rPr lang="en-US" sz="2000" dirty="0" smtClean="0"/>
                        <a:t>What type of energy is released during a chemical change?</a:t>
                      </a:r>
                      <a:endParaRPr lang="en-US" sz="2000" dirty="0"/>
                    </a:p>
                  </a:txBody>
                  <a:tcPr/>
                </a:tc>
                <a:tc>
                  <a:txBody>
                    <a:bodyPr/>
                    <a:lstStyle/>
                    <a:p>
                      <a:endParaRPr lang="en-US" dirty="0"/>
                    </a:p>
                  </a:txBody>
                  <a:tcPr/>
                </a:tc>
                <a:extLst>
                  <a:ext uri="{0D108BD9-81ED-4DB2-BD59-A6C34878D82A}">
                    <a16:rowId xmlns="" xmlns:a16="http://schemas.microsoft.com/office/drawing/2014/main" val="1648254528"/>
                  </a:ext>
                </a:extLst>
              </a:tr>
              <a:tr h="859770">
                <a:tc>
                  <a:txBody>
                    <a:bodyPr/>
                    <a:lstStyle/>
                    <a:p>
                      <a:r>
                        <a:rPr lang="en-US" sz="2000" dirty="0" smtClean="0"/>
                        <a:t>2</a:t>
                      </a:r>
                      <a:endParaRPr lang="en-US" sz="2000" dirty="0"/>
                    </a:p>
                  </a:txBody>
                  <a:tcPr/>
                </a:tc>
                <a:tc>
                  <a:txBody>
                    <a:bodyPr/>
                    <a:lstStyle/>
                    <a:p>
                      <a:r>
                        <a:rPr lang="en-US" sz="2000" dirty="0" smtClean="0"/>
                        <a:t>What type of energy increases as its speed increases?</a:t>
                      </a:r>
                      <a:endParaRPr lang="en-US" sz="2000" dirty="0"/>
                    </a:p>
                  </a:txBody>
                  <a:tcPr/>
                </a:tc>
                <a:tc>
                  <a:txBody>
                    <a:bodyPr/>
                    <a:lstStyle/>
                    <a:p>
                      <a:endParaRPr lang="en-US" dirty="0"/>
                    </a:p>
                  </a:txBody>
                  <a:tcPr/>
                </a:tc>
                <a:extLst>
                  <a:ext uri="{0D108BD9-81ED-4DB2-BD59-A6C34878D82A}">
                    <a16:rowId xmlns="" xmlns:a16="http://schemas.microsoft.com/office/drawing/2014/main" val="3968545840"/>
                  </a:ext>
                </a:extLst>
              </a:tr>
              <a:tr h="859770">
                <a:tc>
                  <a:txBody>
                    <a:bodyPr/>
                    <a:lstStyle/>
                    <a:p>
                      <a:r>
                        <a:rPr lang="en-US" sz="2000" dirty="0" smtClean="0"/>
                        <a:t>3</a:t>
                      </a:r>
                      <a:endParaRPr lang="en-US" sz="2000" dirty="0"/>
                    </a:p>
                  </a:txBody>
                  <a:tcPr/>
                </a:tc>
                <a:tc>
                  <a:txBody>
                    <a:bodyPr/>
                    <a:lstStyle/>
                    <a:p>
                      <a:r>
                        <a:rPr lang="en-US" sz="2000" dirty="0" smtClean="0"/>
                        <a:t>What type of energy increases</a:t>
                      </a:r>
                      <a:r>
                        <a:rPr lang="en-US" sz="2000" baseline="0" dirty="0" smtClean="0"/>
                        <a:t> as the object’s height or mass increases?</a:t>
                      </a:r>
                      <a:endParaRPr lang="en-US" sz="2000" dirty="0"/>
                    </a:p>
                  </a:txBody>
                  <a:tcPr/>
                </a:tc>
                <a:tc>
                  <a:txBody>
                    <a:bodyPr/>
                    <a:lstStyle/>
                    <a:p>
                      <a:endParaRPr lang="en-US" dirty="0"/>
                    </a:p>
                  </a:txBody>
                  <a:tcPr/>
                </a:tc>
                <a:extLst>
                  <a:ext uri="{0D108BD9-81ED-4DB2-BD59-A6C34878D82A}">
                    <a16:rowId xmlns="" xmlns:a16="http://schemas.microsoft.com/office/drawing/2014/main" val="1872954619"/>
                  </a:ext>
                </a:extLst>
              </a:tr>
              <a:tr h="859770">
                <a:tc>
                  <a:txBody>
                    <a:bodyPr/>
                    <a:lstStyle/>
                    <a:p>
                      <a:r>
                        <a:rPr lang="en-US" sz="2000" dirty="0" smtClean="0"/>
                        <a:t>4</a:t>
                      </a:r>
                      <a:endParaRPr lang="en-US" sz="2000" dirty="0"/>
                    </a:p>
                  </a:txBody>
                  <a:tcPr/>
                </a:tc>
                <a:tc>
                  <a:txBody>
                    <a:bodyPr/>
                    <a:lstStyle/>
                    <a:p>
                      <a:r>
                        <a:rPr lang="en-US" sz="2000" dirty="0" smtClean="0"/>
                        <a:t>What type</a:t>
                      </a:r>
                      <a:r>
                        <a:rPr lang="en-US" sz="2000" baseline="0" dirty="0" smtClean="0"/>
                        <a:t> energy does an object have due to its position, condition or chemical composition called?</a:t>
                      </a:r>
                      <a:endParaRPr lang="en-US" sz="2000" dirty="0"/>
                    </a:p>
                  </a:txBody>
                  <a:tcPr/>
                </a:tc>
                <a:tc>
                  <a:txBody>
                    <a:bodyPr/>
                    <a:lstStyle/>
                    <a:p>
                      <a:endParaRPr lang="en-US" dirty="0"/>
                    </a:p>
                  </a:txBody>
                  <a:tcPr/>
                </a:tc>
                <a:extLst>
                  <a:ext uri="{0D108BD9-81ED-4DB2-BD59-A6C34878D82A}">
                    <a16:rowId xmlns="" xmlns:a16="http://schemas.microsoft.com/office/drawing/2014/main" val="837374879"/>
                  </a:ext>
                </a:extLst>
              </a:tr>
              <a:tr h="859770">
                <a:tc>
                  <a:txBody>
                    <a:bodyPr/>
                    <a:lstStyle/>
                    <a:p>
                      <a:r>
                        <a:rPr lang="en-US" sz="2000" dirty="0" smtClean="0"/>
                        <a:t>5</a:t>
                      </a:r>
                      <a:endParaRPr lang="en-US" sz="2000" dirty="0"/>
                    </a:p>
                  </a:txBody>
                  <a:tcPr/>
                </a:tc>
                <a:tc>
                  <a:txBody>
                    <a:bodyPr/>
                    <a:lstStyle/>
                    <a:p>
                      <a:r>
                        <a:rPr lang="en-US" sz="2000" dirty="0" smtClean="0"/>
                        <a:t>Kinetic energy increases as it’s ______ and speed increases.</a:t>
                      </a:r>
                      <a:endParaRPr lang="en-US" sz="2000" dirty="0"/>
                    </a:p>
                  </a:txBody>
                  <a:tcPr/>
                </a:tc>
                <a:tc>
                  <a:txBody>
                    <a:bodyPr/>
                    <a:lstStyle/>
                    <a:p>
                      <a:endParaRPr lang="en-US" dirty="0"/>
                    </a:p>
                  </a:txBody>
                  <a:tcPr/>
                </a:tc>
                <a:extLst>
                  <a:ext uri="{0D108BD9-81ED-4DB2-BD59-A6C34878D82A}">
                    <a16:rowId xmlns="" xmlns:a16="http://schemas.microsoft.com/office/drawing/2014/main" val="482281136"/>
                  </a:ext>
                </a:extLst>
              </a:tr>
            </a:tbl>
          </a:graphicData>
        </a:graphic>
      </p:graphicFrame>
      <p:sp>
        <p:nvSpPr>
          <p:cNvPr id="10" name="Rectangle 9"/>
          <p:cNvSpPr/>
          <p:nvPr/>
        </p:nvSpPr>
        <p:spPr>
          <a:xfrm>
            <a:off x="8382000" y="1676400"/>
            <a:ext cx="522899"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E</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1" name="Rectangle 10"/>
          <p:cNvSpPr/>
          <p:nvPr/>
        </p:nvSpPr>
        <p:spPr>
          <a:xfrm>
            <a:off x="8382000" y="2507437"/>
            <a:ext cx="572593"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B</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2" name="Rectangle 11"/>
          <p:cNvSpPr/>
          <p:nvPr/>
        </p:nvSpPr>
        <p:spPr>
          <a:xfrm>
            <a:off x="8325093" y="4279057"/>
            <a:ext cx="604653"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3" name="Rectangle 12"/>
          <p:cNvSpPr/>
          <p:nvPr/>
        </p:nvSpPr>
        <p:spPr>
          <a:xfrm>
            <a:off x="8284215" y="3397699"/>
            <a:ext cx="620684"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D</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4" name="Rectangle 13"/>
          <p:cNvSpPr/>
          <p:nvPr/>
        </p:nvSpPr>
        <p:spPr>
          <a:xfrm>
            <a:off x="8367572" y="5211291"/>
            <a:ext cx="551754"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55154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2" name="Rectangle 1"/>
          <p:cNvSpPr/>
          <p:nvPr/>
        </p:nvSpPr>
        <p:spPr>
          <a:xfrm>
            <a:off x="2590800" y="228600"/>
            <a:ext cx="4051943" cy="923330"/>
          </a:xfrm>
          <a:prstGeom prst="rect">
            <a:avLst/>
          </a:prstGeom>
          <a:noFill/>
        </p:spPr>
        <p:txBody>
          <a:bodyPr wrap="none" lIns="91440" tIns="45720" rIns="91440" bIns="45720">
            <a:spAutoFit/>
          </a:bodyPr>
          <a:lstStyle/>
          <a:p>
            <a:pPr algn="ctr"/>
            <a:r>
              <a:rPr lang="en-US" sz="5400" b="1" u="sng" cap="none" spc="0" dirty="0" smtClean="0">
                <a:ln w="19050">
                  <a:solidFill>
                    <a:schemeClr val="bg1"/>
                  </a:solidFill>
                  <a:prstDash val="solid"/>
                </a:ln>
                <a:solidFill>
                  <a:schemeClr val="tx1"/>
                </a:solidFill>
                <a:effectLst>
                  <a:outerShdw blurRad="12700" dist="38100" dir="2700000" algn="tl" rotWithShape="0">
                    <a:schemeClr val="bg1">
                      <a:lumMod val="50000"/>
                    </a:schemeClr>
                  </a:outerShdw>
                </a:effectLst>
              </a:rPr>
              <a:t>7</a:t>
            </a:r>
            <a:r>
              <a:rPr lang="en-US" sz="5400" b="1" u="sng" cap="none" spc="0" baseline="30000" dirty="0" smtClean="0">
                <a:ln w="19050">
                  <a:solidFill>
                    <a:schemeClr val="bg1"/>
                  </a:solidFill>
                  <a:prstDash val="solid"/>
                </a:ln>
                <a:solidFill>
                  <a:schemeClr val="tx1"/>
                </a:solidFill>
                <a:effectLst>
                  <a:outerShdw blurRad="12700" dist="38100" dir="2700000" algn="tl" rotWithShape="0">
                    <a:schemeClr val="bg1">
                      <a:lumMod val="50000"/>
                    </a:schemeClr>
                  </a:outerShdw>
                </a:effectLst>
              </a:rPr>
              <a:t>th</a:t>
            </a:r>
            <a:r>
              <a:rPr lang="en-US" sz="5400" b="1" u="sng" cap="none" spc="0" dirty="0" smtClean="0">
                <a:ln w="19050">
                  <a:solidFill>
                    <a:schemeClr val="bg1"/>
                  </a:solidFill>
                  <a:prstDash val="solid"/>
                </a:ln>
                <a:solidFill>
                  <a:schemeClr val="tx1"/>
                </a:solidFill>
                <a:effectLst>
                  <a:outerShdw blurRad="12700" dist="38100" dir="2700000" algn="tl" rotWithShape="0">
                    <a:schemeClr val="bg1">
                      <a:lumMod val="50000"/>
                    </a:schemeClr>
                  </a:outerShdw>
                </a:effectLst>
              </a:rPr>
              <a:t> Grade TEK</a:t>
            </a:r>
            <a:endParaRPr lang="en-US" sz="5400" b="1" u="sng" cap="none" spc="0" dirty="0">
              <a:ln w="19050">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 name="TextBox 3"/>
          <p:cNvSpPr txBox="1"/>
          <p:nvPr/>
        </p:nvSpPr>
        <p:spPr>
          <a:xfrm>
            <a:off x="228600" y="1295400"/>
            <a:ext cx="8686800" cy="4247317"/>
          </a:xfrm>
          <a:prstGeom prst="rect">
            <a:avLst/>
          </a:prstGeom>
          <a:noFill/>
        </p:spPr>
        <p:txBody>
          <a:bodyPr wrap="square" rtlCol="0">
            <a:spAutoFit/>
          </a:bodyPr>
          <a:lstStyle/>
          <a:p>
            <a:pPr algn="ctr"/>
            <a:r>
              <a:rPr lang="en-US" sz="5400" dirty="0" smtClean="0">
                <a:ln w="12700">
                  <a:solidFill>
                    <a:schemeClr val="tx1"/>
                  </a:solidFill>
                </a:ln>
                <a:solidFill>
                  <a:schemeClr val="bg1"/>
                </a:solidFill>
                <a:latin typeface="Berlin Sans FB Demi" panose="020E0802020502020306" pitchFamily="34" charset="0"/>
              </a:rPr>
              <a:t>7.8A: predict and describe how different types of catastrophic events impact ecosystems such as floods, hurricanes, or tornadoes.</a:t>
            </a:r>
            <a:endParaRPr lang="en-US" sz="5400" dirty="0">
              <a:ln w="12700">
                <a:solidFill>
                  <a:schemeClr val="tx1"/>
                </a:solidFill>
              </a:ln>
              <a:solidFill>
                <a:schemeClr val="bg1"/>
              </a:solidFill>
              <a:latin typeface="Berlin Sans FB Demi" panose="020E0802020502020306" pitchFamily="34" charset="0"/>
            </a:endParaRPr>
          </a:p>
        </p:txBody>
      </p:sp>
    </p:spTree>
    <p:extLst>
      <p:ext uri="{BB962C8B-B14F-4D97-AF65-F5344CB8AC3E}">
        <p14:creationId xmlns:p14="http://schemas.microsoft.com/office/powerpoint/2010/main" val="2401944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0" y="0"/>
            <a:ext cx="11125200" cy="6858000"/>
          </a:xfrm>
          <a:prstGeom prst="rect">
            <a:avLst/>
          </a:prstGeom>
        </p:spPr>
      </p:pic>
      <p:sp>
        <p:nvSpPr>
          <p:cNvPr id="2" name="Rectangle 1"/>
          <p:cNvSpPr/>
          <p:nvPr/>
        </p:nvSpPr>
        <p:spPr>
          <a:xfrm>
            <a:off x="2667000" y="152400"/>
            <a:ext cx="3741602" cy="923330"/>
          </a:xfrm>
          <a:prstGeom prst="rect">
            <a:avLst/>
          </a:prstGeom>
          <a:noFill/>
        </p:spPr>
        <p:txBody>
          <a:bodyPr wrap="none" lIns="91440" tIns="45720" rIns="91440" bIns="45720">
            <a:spAutoFit/>
          </a:bodyPr>
          <a:lstStyle/>
          <a:p>
            <a:pPr algn="ctr"/>
            <a:r>
              <a:rPr lang="en-US" sz="5400" b="1" u="sng"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7</a:t>
            </a:r>
            <a:r>
              <a:rPr lang="en-US" sz="5400" b="1" u="sng" cap="none" spc="0" baseline="3000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th</a:t>
            </a:r>
            <a:r>
              <a:rPr lang="en-US" sz="5400" b="1" u="sng"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Grade LO</a:t>
            </a:r>
            <a:endParaRPr lang="en-US" sz="5400" b="1" u="sng"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Box 2"/>
          <p:cNvSpPr txBox="1"/>
          <p:nvPr/>
        </p:nvSpPr>
        <p:spPr>
          <a:xfrm>
            <a:off x="228600" y="838200"/>
            <a:ext cx="8839200" cy="6617196"/>
          </a:xfrm>
          <a:prstGeom prst="rect">
            <a:avLst/>
          </a:prstGeom>
          <a:noFill/>
        </p:spPr>
        <p:txBody>
          <a:bodyPr wrap="square" rtlCol="0">
            <a:spAutoFit/>
          </a:bodyPr>
          <a:lstStyle/>
          <a:p>
            <a:pPr algn="ctr"/>
            <a:r>
              <a:rPr lang="en-US" sz="4400" dirty="0" smtClean="0">
                <a:ln w="19050">
                  <a:solidFill>
                    <a:schemeClr val="bg1"/>
                  </a:solidFill>
                </a:ln>
                <a:latin typeface="Berlin Sans FB Demi" panose="020E0802020502020306" pitchFamily="34" charset="0"/>
              </a:rPr>
              <a:t>LO: We will investigate catastrophic events and the damage they cause through differentiated play list stations activities.</a:t>
            </a:r>
          </a:p>
          <a:p>
            <a:pPr algn="ctr"/>
            <a:r>
              <a:rPr lang="en-US" sz="4000" dirty="0">
                <a:ln w="19050">
                  <a:solidFill>
                    <a:schemeClr val="bg1"/>
                  </a:solidFill>
                </a:ln>
                <a:latin typeface="Berlin Sans FB Demi" panose="020E0802020502020306" pitchFamily="34" charset="0"/>
              </a:rPr>
              <a:t>7.8A: predict and describe how different types of catastrophic events impact ecosystems such as floods, hurricanes, or tornadoes.</a:t>
            </a:r>
          </a:p>
          <a:p>
            <a:endParaRPr lang="en-US" sz="4400" dirty="0"/>
          </a:p>
        </p:txBody>
      </p:sp>
    </p:spTree>
    <p:extLst>
      <p:ext uri="{BB962C8B-B14F-4D97-AF65-F5344CB8AC3E}">
        <p14:creationId xmlns:p14="http://schemas.microsoft.com/office/powerpoint/2010/main" val="1363035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691" y="0"/>
            <a:ext cx="9151380" cy="6781800"/>
          </a:xfrm>
          <a:prstGeom prst="rect">
            <a:avLst/>
          </a:prstGeom>
        </p:spPr>
      </p:pic>
      <p:sp>
        <p:nvSpPr>
          <p:cNvPr id="2" name="Rectangle 1"/>
          <p:cNvSpPr/>
          <p:nvPr/>
        </p:nvSpPr>
        <p:spPr>
          <a:xfrm>
            <a:off x="2438400" y="-76200"/>
            <a:ext cx="4189801" cy="923330"/>
          </a:xfrm>
          <a:prstGeom prst="rect">
            <a:avLst/>
          </a:prstGeom>
          <a:noFill/>
        </p:spPr>
        <p:txBody>
          <a:bodyPr wrap="none" lIns="91440" tIns="45720" rIns="91440" bIns="45720">
            <a:spAutoFit/>
          </a:bodyPr>
          <a:lstStyle/>
          <a:p>
            <a:pPr algn="ctr"/>
            <a:r>
              <a:rPr lang="en-US" sz="5400" b="1" u="sng"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7</a:t>
            </a:r>
            <a:r>
              <a:rPr lang="en-US" sz="5400" b="1" u="sng" cap="none" spc="0" baseline="3000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th</a:t>
            </a:r>
            <a:r>
              <a:rPr lang="en-US" sz="5400" b="1" u="sng"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Grade DOL</a:t>
            </a:r>
            <a:endParaRPr lang="en-US" sz="5400" b="1" u="sng"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 name="TextBox 3"/>
          <p:cNvSpPr txBox="1"/>
          <p:nvPr/>
        </p:nvSpPr>
        <p:spPr>
          <a:xfrm>
            <a:off x="152400" y="847130"/>
            <a:ext cx="8839200" cy="5170646"/>
          </a:xfrm>
          <a:prstGeom prst="rect">
            <a:avLst/>
          </a:prstGeom>
          <a:noFill/>
        </p:spPr>
        <p:txBody>
          <a:bodyPr wrap="square" rtlCol="0">
            <a:spAutoFit/>
          </a:bodyPr>
          <a:lstStyle/>
          <a:p>
            <a:pPr algn="ctr"/>
            <a:r>
              <a:rPr lang="en-US" sz="6600" dirty="0" smtClean="0">
                <a:ln w="19050">
                  <a:solidFill>
                    <a:schemeClr val="bg1"/>
                  </a:solidFill>
                </a:ln>
                <a:latin typeface="Berlin Sans FB Demi" panose="020E0802020502020306" pitchFamily="34" charset="0"/>
              </a:rPr>
              <a:t>DOL: I will complete 5 written assessment questions over catastrophic events via the all in clickers.</a:t>
            </a:r>
            <a:endParaRPr lang="en-US" sz="6600" dirty="0">
              <a:ln w="19050">
                <a:solidFill>
                  <a:schemeClr val="bg1"/>
                </a:solidFill>
              </a:ln>
              <a:latin typeface="Berlin Sans FB Demi" panose="020E0802020502020306" pitchFamily="34" charset="0"/>
            </a:endParaRPr>
          </a:p>
        </p:txBody>
      </p:sp>
    </p:spTree>
    <p:extLst>
      <p:ext uri="{BB962C8B-B14F-4D97-AF65-F5344CB8AC3E}">
        <p14:creationId xmlns:p14="http://schemas.microsoft.com/office/powerpoint/2010/main" val="1120561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25000" b="16666"/>
          <a:stretch/>
        </p:blipFill>
        <p:spPr>
          <a:xfrm>
            <a:off x="-304800" y="110290"/>
            <a:ext cx="9982200" cy="1600200"/>
          </a:xfrm>
          <a:prstGeom prst="rect">
            <a:avLst/>
          </a:prstGeom>
        </p:spPr>
      </p:pic>
      <p:sp>
        <p:nvSpPr>
          <p:cNvPr id="2" name="Rectangle 1"/>
          <p:cNvSpPr/>
          <p:nvPr/>
        </p:nvSpPr>
        <p:spPr>
          <a:xfrm>
            <a:off x="2514600" y="910390"/>
            <a:ext cx="4051943" cy="923330"/>
          </a:xfrm>
          <a:prstGeom prst="rect">
            <a:avLst/>
          </a:prstGeom>
          <a:noFill/>
        </p:spPr>
        <p:txBody>
          <a:bodyPr wrap="none" lIns="91440" tIns="45720" rIns="91440" bIns="45720">
            <a:spAutoFit/>
          </a:bodyPr>
          <a:lstStyle/>
          <a:p>
            <a:pPr algn="ctr"/>
            <a:r>
              <a:rPr lang="en-US" sz="5400" b="1" u="sng"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6</a:t>
            </a:r>
            <a:r>
              <a:rPr lang="en-US" sz="5400" b="1" u="sng" cap="none" spc="0" baseline="3000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a:t>
            </a:r>
            <a:r>
              <a:rPr lang="en-US" sz="5400" b="1" u="sng"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Grade TEK</a:t>
            </a:r>
            <a:endParaRPr lang="en-US" sz="5400" b="1" u="sng"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114300" y="1697854"/>
            <a:ext cx="9144000" cy="4939814"/>
          </a:xfrm>
          <a:prstGeom prst="rect">
            <a:avLst/>
          </a:prstGeom>
          <a:noFill/>
        </p:spPr>
        <p:txBody>
          <a:bodyPr wrap="square" rtlCol="0">
            <a:spAutoFit/>
          </a:bodyPr>
          <a:lstStyle/>
          <a:p>
            <a:pPr algn="ctr"/>
            <a:r>
              <a:rPr lang="en-US" sz="4500" dirty="0" smtClean="0">
                <a:latin typeface="Berlin Sans FB Demi" panose="020E0802020502020306" pitchFamily="34" charset="0"/>
              </a:rPr>
              <a:t>6.8A: Compare/contrast potential and kinetic energy</a:t>
            </a:r>
          </a:p>
          <a:p>
            <a:pPr algn="ctr"/>
            <a:r>
              <a:rPr lang="en-US" sz="4500" dirty="0" smtClean="0">
                <a:latin typeface="Berlin Sans FB Demi" panose="020E0802020502020306" pitchFamily="34" charset="0"/>
              </a:rPr>
              <a:t>6.9C: Demonstrate energy transformations such as energy in a flashlight battery changes from chemical energy to electrical energy to light energy</a:t>
            </a:r>
            <a:endParaRPr lang="en-US" sz="4500" dirty="0">
              <a:latin typeface="Berlin Sans FB Demi" panose="020E0802020502020306" pitchFamily="34" charset="0"/>
            </a:endParaRPr>
          </a:p>
        </p:txBody>
      </p:sp>
    </p:spTree>
    <p:extLst>
      <p:ext uri="{BB962C8B-B14F-4D97-AF65-F5344CB8AC3E}">
        <p14:creationId xmlns:p14="http://schemas.microsoft.com/office/powerpoint/2010/main" val="3459514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21290321">
            <a:off x="-122876" y="-287327"/>
            <a:ext cx="5787310" cy="2622276"/>
          </a:xfrm>
          <a:prstGeom prst="rect">
            <a:avLst/>
          </a:prstGeom>
        </p:spPr>
      </p:pic>
      <p:sp>
        <p:nvSpPr>
          <p:cNvPr id="2" name="Rectangle 1"/>
          <p:cNvSpPr/>
          <p:nvPr/>
        </p:nvSpPr>
        <p:spPr>
          <a:xfrm>
            <a:off x="4791918" y="84694"/>
            <a:ext cx="3741602" cy="923330"/>
          </a:xfrm>
          <a:prstGeom prst="rect">
            <a:avLst/>
          </a:prstGeom>
          <a:noFill/>
        </p:spPr>
        <p:txBody>
          <a:bodyPr wrap="none" lIns="91440" tIns="45720" rIns="91440" bIns="45720">
            <a:spAutoFit/>
          </a:bodyPr>
          <a:lstStyle/>
          <a:p>
            <a:pPr algn="ctr"/>
            <a:r>
              <a:rPr lang="en-US" sz="5400" b="1" u="sng" cap="none" spc="0" dirty="0" smtClean="0">
                <a:ln w="12700">
                  <a:solidFill>
                    <a:schemeClr val="accent4">
                      <a:lumMod val="20000"/>
                      <a:lumOff val="80000"/>
                    </a:schemeClr>
                  </a:solidFill>
                  <a:prstDash val="solid"/>
                </a:ln>
                <a:solidFill>
                  <a:schemeClr val="tx1">
                    <a:lumMod val="85000"/>
                    <a:lumOff val="15000"/>
                  </a:schemeClr>
                </a:solidFill>
                <a:effectLst>
                  <a:outerShdw dist="38100" dir="2700000" algn="bl" rotWithShape="0">
                    <a:schemeClr val="accent5"/>
                  </a:outerShdw>
                </a:effectLst>
              </a:rPr>
              <a:t>6</a:t>
            </a:r>
            <a:r>
              <a:rPr lang="en-US" sz="5400" b="1" u="sng" cap="none" spc="0" baseline="30000" dirty="0" smtClean="0">
                <a:ln w="12700">
                  <a:solidFill>
                    <a:schemeClr val="accent4">
                      <a:lumMod val="20000"/>
                      <a:lumOff val="80000"/>
                    </a:schemeClr>
                  </a:solidFill>
                  <a:prstDash val="solid"/>
                </a:ln>
                <a:solidFill>
                  <a:schemeClr val="tx1">
                    <a:lumMod val="85000"/>
                    <a:lumOff val="15000"/>
                  </a:schemeClr>
                </a:solidFill>
                <a:effectLst>
                  <a:outerShdw dist="38100" dir="2700000" algn="bl" rotWithShape="0">
                    <a:schemeClr val="accent5"/>
                  </a:outerShdw>
                </a:effectLst>
              </a:rPr>
              <a:t>th</a:t>
            </a:r>
            <a:r>
              <a:rPr lang="en-US" sz="5400" b="1" u="sng" cap="none" spc="0" dirty="0" smtClean="0">
                <a:ln w="12700">
                  <a:solidFill>
                    <a:schemeClr val="accent4">
                      <a:lumMod val="20000"/>
                      <a:lumOff val="80000"/>
                    </a:schemeClr>
                  </a:solidFill>
                  <a:prstDash val="solid"/>
                </a:ln>
                <a:solidFill>
                  <a:schemeClr val="tx1">
                    <a:lumMod val="85000"/>
                    <a:lumOff val="15000"/>
                  </a:schemeClr>
                </a:solidFill>
                <a:effectLst>
                  <a:outerShdw dist="38100" dir="2700000" algn="bl" rotWithShape="0">
                    <a:schemeClr val="accent5"/>
                  </a:outerShdw>
                </a:effectLst>
              </a:rPr>
              <a:t> Grade LO</a:t>
            </a:r>
            <a:endParaRPr lang="en-US" sz="5400" b="1" u="sng" cap="none" spc="0" dirty="0">
              <a:ln w="12700">
                <a:solidFill>
                  <a:schemeClr val="accent4">
                    <a:lumMod val="20000"/>
                    <a:lumOff val="80000"/>
                  </a:schemeClr>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152400" y="901764"/>
            <a:ext cx="8915400" cy="6186309"/>
          </a:xfrm>
          <a:prstGeom prst="rect">
            <a:avLst/>
          </a:prstGeom>
          <a:noFill/>
        </p:spPr>
        <p:txBody>
          <a:bodyPr wrap="square" rtlCol="0">
            <a:spAutoFit/>
          </a:bodyPr>
          <a:lstStyle/>
          <a:p>
            <a:pPr algn="ctr"/>
            <a:r>
              <a:rPr lang="en-US" sz="3600" dirty="0" smtClean="0">
                <a:ln w="19050">
                  <a:solidFill>
                    <a:schemeClr val="bg1">
                      <a:lumMod val="95000"/>
                    </a:schemeClr>
                  </a:solidFill>
                </a:ln>
                <a:latin typeface="Berlin Sans FB Demi" panose="020E0802020502020306" pitchFamily="34" charset="0"/>
              </a:rPr>
              <a:t>LO: We will compare / contrast energy and the different forms that it can be found in by creating and then playing flashcard race vocabulary game.</a:t>
            </a:r>
          </a:p>
          <a:p>
            <a:pPr algn="ctr"/>
            <a:r>
              <a:rPr lang="en-US" sz="3600" dirty="0">
                <a:ln w="19050">
                  <a:solidFill>
                    <a:schemeClr val="bg1">
                      <a:lumMod val="95000"/>
                    </a:schemeClr>
                  </a:solidFill>
                </a:ln>
                <a:latin typeface="Berlin Sans FB Demi" panose="020E0802020502020306" pitchFamily="34" charset="0"/>
              </a:rPr>
              <a:t>6.8A: Compare/contrast potential and kinetic energy</a:t>
            </a:r>
          </a:p>
          <a:p>
            <a:pPr algn="ctr"/>
            <a:r>
              <a:rPr lang="en-US" sz="3600" dirty="0">
                <a:ln w="19050">
                  <a:solidFill>
                    <a:schemeClr val="bg1">
                      <a:lumMod val="95000"/>
                    </a:schemeClr>
                  </a:solidFill>
                </a:ln>
                <a:latin typeface="Berlin Sans FB Demi" panose="020E0802020502020306" pitchFamily="34" charset="0"/>
              </a:rPr>
              <a:t>6.9C: Demonstrate energy transformations such as energy in a flashlight battery changes from chemical energy to electrical energy to light energy</a:t>
            </a:r>
          </a:p>
          <a:p>
            <a:endParaRPr lang="en-US" dirty="0" smtClean="0">
              <a:ln>
                <a:solidFill>
                  <a:schemeClr val="bg1">
                    <a:lumMod val="95000"/>
                  </a:schemeClr>
                </a:solidFill>
              </a:ln>
            </a:endParaRPr>
          </a:p>
          <a:p>
            <a:r>
              <a:rPr lang="en-US" dirty="0">
                <a:ln>
                  <a:solidFill>
                    <a:schemeClr val="bg1">
                      <a:lumMod val="95000"/>
                    </a:schemeClr>
                  </a:solidFill>
                </a:ln>
              </a:rPr>
              <a:t>	</a:t>
            </a:r>
          </a:p>
        </p:txBody>
      </p:sp>
    </p:spTree>
    <p:extLst>
      <p:ext uri="{BB962C8B-B14F-4D97-AF65-F5344CB8AC3E}">
        <p14:creationId xmlns:p14="http://schemas.microsoft.com/office/powerpoint/2010/main" val="30897188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E173DFB-509B-4173-92C0-16EA9752C0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Half-circle picture with accent arcs</Template>
  <TotalTime>0</TotalTime>
  <Words>2287</Words>
  <Application>Microsoft Office PowerPoint</Application>
  <PresentationFormat>On-screen Show (4:3)</PresentationFormat>
  <Paragraphs>209</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Aharoni</vt:lpstr>
      <vt:lpstr>Arial</vt:lpstr>
      <vt:lpstr>Berlin Sans FB Demi</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2016-10-05T22:08:49Z</dcterms:created>
  <dcterms:modified xsi:type="dcterms:W3CDTF">2016-10-05T23:15:32Z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TC020116429991</vt:lpwstr>
  </property>
</Properties>
</file>