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2" r:id="rId6"/>
    <p:sldId id="271" r:id="rId7"/>
    <p:sldId id="273" r:id="rId8"/>
    <p:sldId id="278" r:id="rId9"/>
    <p:sldId id="274" r:id="rId10"/>
    <p:sldId id="257" r:id="rId11"/>
    <p:sldId id="276" r:id="rId12"/>
    <p:sldId id="277" r:id="rId13"/>
    <p:sldId id="263" r:id="rId14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4" d="100"/>
          <a:sy n="74" d="100"/>
        </p:scale>
        <p:origin x="57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10/3/2016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10/3/2016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10/3/2016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" y="-2209800"/>
            <a:ext cx="11353801" cy="3352800"/>
          </a:xfrm>
        </p:spPr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October 3, 2016 / 7</a:t>
            </a:r>
            <a:r>
              <a:rPr lang="en-US" u="sng" baseline="30000" dirty="0" smtClean="0">
                <a:latin typeface="Algerian" panose="04020705040A02060702" pitchFamily="82" charset="0"/>
              </a:rPr>
              <a:t>th</a:t>
            </a:r>
            <a:r>
              <a:rPr lang="en-US" u="sng" dirty="0" smtClean="0">
                <a:latin typeface="Algerian" panose="04020705040A02060702" pitchFamily="82" charset="0"/>
              </a:rPr>
              <a:t> Grade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3" y="1143000"/>
            <a:ext cx="11506200" cy="5715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4800" dirty="0" smtClean="0">
                <a:solidFill>
                  <a:srgbClr val="96B86B"/>
                </a:solidFill>
                <a:latin typeface="Arial Black" panose="020B0A04020102020204" pitchFamily="34" charset="0"/>
              </a:rPr>
              <a:t>Sharpen Pencil</a:t>
            </a: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rgbClr val="96B86B"/>
                </a:solidFill>
                <a:latin typeface="Arial Black" panose="020B0A04020102020204" pitchFamily="34" charset="0"/>
              </a:rPr>
              <a:t>Collect textbook, </a:t>
            </a:r>
            <a:r>
              <a:rPr lang="en-US" sz="4800" dirty="0" err="1" smtClean="0">
                <a:solidFill>
                  <a:srgbClr val="96B86B"/>
                </a:solidFill>
                <a:latin typeface="Arial Black" panose="020B0A04020102020204" pitchFamily="34" charset="0"/>
              </a:rPr>
              <a:t>pdn</a:t>
            </a:r>
            <a:r>
              <a:rPr lang="en-US" sz="4800" dirty="0" smtClean="0">
                <a:solidFill>
                  <a:srgbClr val="96B86B"/>
                </a:solidFill>
                <a:latin typeface="Arial Black" panose="020B0A04020102020204" pitchFamily="34" charset="0"/>
              </a:rPr>
              <a:t>, clicker</a:t>
            </a: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rgbClr val="96B86B"/>
                </a:solidFill>
                <a:latin typeface="Arial Black" panose="020B0A04020102020204" pitchFamily="34" charset="0"/>
              </a:rPr>
              <a:t>Take assigned seat silently</a:t>
            </a:r>
          </a:p>
          <a:p>
            <a:pPr marL="457200" indent="-457200">
              <a:buAutoNum type="arabicPeriod"/>
            </a:pPr>
            <a:r>
              <a:rPr lang="en-US" sz="4800" dirty="0" smtClean="0">
                <a:solidFill>
                  <a:srgbClr val="96B86B"/>
                </a:solidFill>
                <a:latin typeface="Arial Black" panose="020B0A04020102020204" pitchFamily="34" charset="0"/>
              </a:rPr>
              <a:t>Open your textbook and use it to complete your </a:t>
            </a:r>
            <a:r>
              <a:rPr lang="en-US" sz="4800" dirty="0" err="1" smtClean="0">
                <a:solidFill>
                  <a:srgbClr val="96B86B"/>
                </a:solidFill>
                <a:latin typeface="Arial Black" panose="020B0A04020102020204" pitchFamily="34" charset="0"/>
              </a:rPr>
              <a:t>pdn</a:t>
            </a:r>
            <a:endParaRPr lang="en-US" sz="4800" dirty="0">
              <a:solidFill>
                <a:srgbClr val="96B86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812" y="228600"/>
            <a:ext cx="9161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u="sng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u="sng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 Natural Disasters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2" y="1151930"/>
            <a:ext cx="1188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Teacher will pass out foldable to be completed and turn in by the end of class on Tuesday for a grade.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Students will login to www.coachpease.com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Students will click on Links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Students will Scroll to Natural Disasters / Catastrophic Events</a:t>
            </a:r>
          </a:p>
          <a:p>
            <a:pPr marL="342900" indent="-342900">
              <a:buAutoNum type="arabicPeriod"/>
            </a:pPr>
            <a:r>
              <a:rPr lang="en-US" sz="3600" dirty="0" smtClean="0">
                <a:latin typeface="Arial Black" panose="020B0A04020102020204" pitchFamily="34" charset="0"/>
              </a:rPr>
              <a:t>Students may use any of the links listed to complete foldable</a:t>
            </a:r>
          </a:p>
        </p:txBody>
      </p:sp>
    </p:spTree>
    <p:extLst>
      <p:ext uri="{BB962C8B-B14F-4D97-AF65-F5344CB8AC3E}">
        <p14:creationId xmlns:p14="http://schemas.microsoft.com/office/powerpoint/2010/main" val="2254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Algerian" panose="04020705040A02060702" pitchFamily="82" charset="0"/>
              </a:rPr>
              <a:t>October 3, 2016 / </a:t>
            </a:r>
            <a:r>
              <a:rPr lang="en-US" u="sng" dirty="0" smtClean="0">
                <a:latin typeface="Algerian" panose="04020705040A02060702" pitchFamily="82" charset="0"/>
              </a:rPr>
              <a:t>6</a:t>
            </a:r>
            <a:r>
              <a:rPr lang="en-US" u="sng" baseline="30000" dirty="0" smtClean="0">
                <a:latin typeface="Algerian" panose="04020705040A02060702" pitchFamily="82" charset="0"/>
              </a:rPr>
              <a:t>th</a:t>
            </a:r>
            <a:r>
              <a:rPr lang="en-US" u="sng" dirty="0" smtClean="0">
                <a:latin typeface="Algerian" panose="04020705040A02060702" pitchFamily="82" charset="0"/>
              </a:rPr>
              <a:t> Grade Pre-</a:t>
            </a:r>
            <a:r>
              <a:rPr lang="en-US" u="sng" dirty="0" err="1" smtClean="0">
                <a:latin typeface="Algerian" panose="04020705040A02060702" pitchFamily="82" charset="0"/>
              </a:rPr>
              <a:t>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828800"/>
            <a:ext cx="11887200" cy="43434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</a:t>
            </a:r>
            <a:r>
              <a:rPr lang="en-US" sz="4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. Sharpen Pencil</a:t>
            </a:r>
          </a:p>
          <a:p>
            <a:r>
              <a:rPr lang="en-US" sz="4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2. Take seat with partner for the Metal / Nonmetal / Metalloid Poster Project</a:t>
            </a:r>
          </a:p>
          <a:p>
            <a:r>
              <a:rPr lang="en-US" sz="44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3. Continue to work on / finish project</a:t>
            </a:r>
            <a:endParaRPr lang="en-US" sz="4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0813" y="0"/>
            <a:ext cx="12041186" cy="954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/>
              <a:t>PDN: Catastrophic Events / Hurricanes &amp; Tornadoes </a:t>
            </a:r>
            <a:endParaRPr lang="en-US" u="sng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0" y="954631"/>
            <a:ext cx="11952514" cy="377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/>
              <a:t>Directions: Use pg. 566-567 from the textbook Interactive Science (handout copy)  and use the information to answer the questions below.</a:t>
            </a:r>
            <a:endParaRPr lang="en-US" sz="18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48187"/>
              </p:ext>
            </p:extLst>
          </p:nvPr>
        </p:nvGraphicFramePr>
        <p:xfrm>
          <a:off x="895531" y="1332411"/>
          <a:ext cx="2513875" cy="258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075">
                  <a:extLst>
                    <a:ext uri="{9D8B030D-6E8A-4147-A177-3AD203B41FA5}">
                      <a16:colId xmlns:a16="http://schemas.microsoft.com/office/drawing/2014/main" xmlns="" val="9603996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003239173"/>
                    </a:ext>
                  </a:extLst>
                </a:gridCol>
              </a:tblGrid>
              <a:tr h="22206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Answer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Key</a:t>
                      </a:r>
                      <a:r>
                        <a:rPr lang="en-US" sz="1200" baseline="0" dirty="0" smtClean="0"/>
                        <a:t> Word Bank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160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Hurricane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3128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Tornado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684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Beach Erosion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9776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km/h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221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Tropical Cyclone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7931337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331745"/>
              </p:ext>
            </p:extLst>
          </p:nvPr>
        </p:nvGraphicFramePr>
        <p:xfrm>
          <a:off x="3616960" y="1524904"/>
          <a:ext cx="8128000" cy="5231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463">
                  <a:extLst>
                    <a:ext uri="{9D8B030D-6E8A-4147-A177-3AD203B41FA5}">
                      <a16:colId xmlns:a16="http://schemas.microsoft.com/office/drawing/2014/main" xmlns="" val="4067280329"/>
                    </a:ext>
                  </a:extLst>
                </a:gridCol>
                <a:gridCol w="6753497">
                  <a:extLst>
                    <a:ext uri="{9D8B030D-6E8A-4147-A177-3AD203B41FA5}">
                      <a16:colId xmlns:a16="http://schemas.microsoft.com/office/drawing/2014/main" xmlns="" val="3809216177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xmlns="" val="2798514267"/>
                    </a:ext>
                  </a:extLst>
                </a:gridCol>
              </a:tblGrid>
              <a:tr h="391886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/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893096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a rapidly</a:t>
                      </a:r>
                      <a:r>
                        <a:rPr lang="en-US" sz="2000" baseline="0" dirty="0" smtClean="0"/>
                        <a:t> spinning column of air that reaches down from a thunderstorm and comes in contact with Earth’s surface called?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48254528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tropical storm that forms over the ocean with sustained winds of 119 km/h</a:t>
                      </a:r>
                      <a:r>
                        <a:rPr lang="en-US" sz="2000" baseline="0" dirty="0" smtClean="0"/>
                        <a:t> or more is called a ________________.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545840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Another name for the answer to #2 is a _______________.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2954619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tornado’s wind speed can reach up to _______________.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7374879"/>
                  </a:ext>
                </a:extLst>
              </a:tr>
              <a:tr h="85977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Hurricanes can</a:t>
                      </a:r>
                      <a:r>
                        <a:rPr lang="en-US" sz="2000" baseline="0" dirty="0" smtClean="0"/>
                        <a:t> greatly and often reshape coastlines through the process of ______________________________.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228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28600"/>
            <a:ext cx="9601200" cy="609600"/>
          </a:xfrm>
        </p:spPr>
        <p:txBody>
          <a:bodyPr/>
          <a:lstStyle/>
          <a:p>
            <a:pPr algn="ctr"/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Essential Question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7013" y="838200"/>
            <a:ext cx="11658600" cy="53340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2"/>
                </a:solidFill>
                <a:latin typeface="Arial Black" panose="020B0A04020102020204" pitchFamily="34" charset="0"/>
              </a:rPr>
              <a:t>Have you ever experienced a natural disaster, such as a hurricane, tornado or severe flood?  </a:t>
            </a:r>
            <a:r>
              <a:rPr lang="en-US" sz="60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What was the experience like?</a:t>
            </a:r>
            <a:endParaRPr lang="en-US" sz="60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812" y="4953000"/>
            <a:ext cx="15621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52400"/>
            <a:ext cx="233857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8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3326">
            <a:off x="7567636" y="-428373"/>
            <a:ext cx="5094113" cy="833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-381000"/>
            <a:ext cx="9601200" cy="1143000"/>
          </a:xfrm>
        </p:spPr>
        <p:txBody>
          <a:bodyPr/>
          <a:lstStyle/>
          <a:p>
            <a:r>
              <a:rPr lang="en-US" u="sng" dirty="0" smtClean="0"/>
              <a:t>7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Grade TEK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914400"/>
            <a:ext cx="8077199" cy="5943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6600" dirty="0"/>
              <a:t>TEK: 7.8A Predict and </a:t>
            </a:r>
            <a:r>
              <a:rPr lang="en-US" sz="6600" dirty="0" smtClean="0"/>
              <a:t>describe how </a:t>
            </a:r>
            <a:r>
              <a:rPr lang="en-US" sz="6600" dirty="0"/>
              <a:t>different types of </a:t>
            </a:r>
            <a:r>
              <a:rPr lang="en-US" sz="6600" dirty="0" smtClean="0"/>
              <a:t>catastrophic </a:t>
            </a:r>
            <a:r>
              <a:rPr lang="en-US" sz="6600" dirty="0"/>
              <a:t>events </a:t>
            </a:r>
            <a:r>
              <a:rPr lang="en-US" sz="6600" dirty="0" smtClean="0"/>
              <a:t>impact ecosystems </a:t>
            </a:r>
            <a:r>
              <a:rPr lang="en-US" sz="6600" dirty="0"/>
              <a:t>such as </a:t>
            </a:r>
            <a:r>
              <a:rPr lang="en-US" sz="6600" dirty="0" smtClean="0"/>
              <a:t>floods</a:t>
            </a:r>
            <a:r>
              <a:rPr lang="en-US" sz="6600" dirty="0"/>
              <a:t>, </a:t>
            </a:r>
            <a:r>
              <a:rPr lang="en-US" sz="6600" dirty="0" smtClean="0"/>
              <a:t>hurricanes</a:t>
            </a:r>
            <a:r>
              <a:rPr lang="en-US" sz="6600" dirty="0"/>
              <a:t>, or tornadoes.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2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601200" cy="685800"/>
          </a:xfrm>
        </p:spPr>
        <p:txBody>
          <a:bodyPr/>
          <a:lstStyle/>
          <a:p>
            <a:pPr algn="ctr"/>
            <a:r>
              <a:rPr lang="en-US" b="1" u="sng" dirty="0" smtClean="0"/>
              <a:t>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Grade Lo / DOL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312" y="838200"/>
            <a:ext cx="11506200" cy="5771606"/>
          </a:xfrm>
        </p:spPr>
        <p:txBody>
          <a:bodyPr>
            <a:normAutofit lnSpcReduction="10000"/>
          </a:bodyPr>
          <a:lstStyle/>
          <a:p>
            <a:r>
              <a:rPr lang="en-US" sz="4300" dirty="0">
                <a:latin typeface="Arial Black" panose="020B0A04020102020204" pitchFamily="34" charset="0"/>
              </a:rPr>
              <a:t>Lo: We will compare/contrast different types of catastrophic events in our world by </a:t>
            </a:r>
            <a:r>
              <a:rPr lang="en-US" sz="4300" dirty="0" smtClean="0">
                <a:latin typeface="Arial Black" panose="020B0A04020102020204" pitchFamily="34" charset="0"/>
              </a:rPr>
              <a:t>completing </a:t>
            </a:r>
            <a:r>
              <a:rPr lang="en-US" sz="4300" dirty="0">
                <a:latin typeface="Arial Black" panose="020B0A04020102020204" pitchFamily="34" charset="0"/>
              </a:rPr>
              <a:t>a foldable.</a:t>
            </a:r>
          </a:p>
          <a:p>
            <a:pPr marL="0" indent="0">
              <a:buNone/>
            </a:pPr>
            <a:r>
              <a:rPr lang="en-US" sz="4300" dirty="0" smtClean="0">
                <a:latin typeface="Arial Black" panose="020B0A04020102020204" pitchFamily="34" charset="0"/>
              </a:rPr>
              <a:t>	TEK</a:t>
            </a:r>
            <a:r>
              <a:rPr lang="en-US" sz="4300" dirty="0">
                <a:latin typeface="Arial Black" panose="020B0A04020102020204" pitchFamily="34" charset="0"/>
              </a:rPr>
              <a:t>: 7.8A Predict and </a:t>
            </a:r>
            <a:r>
              <a:rPr lang="en-US" sz="4300" dirty="0" smtClean="0">
                <a:latin typeface="Arial Black" panose="020B0A04020102020204" pitchFamily="34" charset="0"/>
              </a:rPr>
              <a:t>describe</a:t>
            </a:r>
          </a:p>
          <a:p>
            <a:pPr marL="0" indent="0">
              <a:buNone/>
            </a:pPr>
            <a:r>
              <a:rPr lang="en-US" sz="4300" dirty="0">
                <a:latin typeface="Arial Black" panose="020B0A04020102020204" pitchFamily="34" charset="0"/>
              </a:rPr>
              <a:t> </a:t>
            </a:r>
            <a:r>
              <a:rPr lang="en-US" sz="4300" dirty="0" smtClean="0">
                <a:latin typeface="Arial Black" panose="020B0A04020102020204" pitchFamily="34" charset="0"/>
              </a:rPr>
              <a:t>    how different </a:t>
            </a:r>
            <a:r>
              <a:rPr lang="en-US" sz="4300" dirty="0">
                <a:latin typeface="Arial Black" panose="020B0A04020102020204" pitchFamily="34" charset="0"/>
              </a:rPr>
              <a:t>types </a:t>
            </a:r>
            <a:r>
              <a:rPr lang="en-US" sz="4300" dirty="0" smtClean="0">
                <a:latin typeface="Arial Black" panose="020B0A04020102020204" pitchFamily="34" charset="0"/>
              </a:rPr>
              <a:t>of 	catastrophic events </a:t>
            </a:r>
            <a:r>
              <a:rPr lang="en-US" sz="4300" dirty="0">
                <a:latin typeface="Arial Black" panose="020B0A04020102020204" pitchFamily="34" charset="0"/>
              </a:rPr>
              <a:t>impact </a:t>
            </a:r>
            <a:r>
              <a:rPr lang="en-US" sz="4300" dirty="0" smtClean="0">
                <a:latin typeface="Arial Black" panose="020B0A04020102020204" pitchFamily="34" charset="0"/>
              </a:rPr>
              <a:t>	ecosystems </a:t>
            </a:r>
            <a:r>
              <a:rPr lang="en-US" sz="4300" dirty="0">
                <a:latin typeface="Arial Black" panose="020B0A04020102020204" pitchFamily="34" charset="0"/>
              </a:rPr>
              <a:t>such as </a:t>
            </a:r>
            <a:r>
              <a:rPr lang="en-US" sz="4300" dirty="0" smtClean="0">
                <a:latin typeface="Arial Black" panose="020B0A04020102020204" pitchFamily="34" charset="0"/>
              </a:rPr>
              <a:t>	floods</a:t>
            </a:r>
            <a:r>
              <a:rPr lang="en-US" sz="4300" dirty="0">
                <a:latin typeface="Arial Black" panose="020B0A04020102020204" pitchFamily="34" charset="0"/>
              </a:rPr>
              <a:t>, </a:t>
            </a:r>
            <a:r>
              <a:rPr lang="en-US" sz="4300" dirty="0" smtClean="0">
                <a:latin typeface="Arial Black" panose="020B0A04020102020204" pitchFamily="34" charset="0"/>
              </a:rPr>
              <a:t>	hurricanes</a:t>
            </a:r>
            <a:r>
              <a:rPr lang="en-US" sz="4300" dirty="0">
                <a:latin typeface="Arial Black" panose="020B0A04020102020204" pitchFamily="34" charset="0"/>
              </a:rPr>
              <a:t>, or tornadoes.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12" y="-1295400"/>
            <a:ext cx="9601201" cy="2286000"/>
          </a:xfrm>
        </p:spPr>
        <p:txBody>
          <a:bodyPr/>
          <a:lstStyle/>
          <a:p>
            <a:r>
              <a:rPr lang="en-US" u="sng" dirty="0"/>
              <a:t>7th Grade Lo / DOL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990600"/>
            <a:ext cx="11582399" cy="55626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 Black" panose="020B0A04020102020204" pitchFamily="34" charset="0"/>
              </a:rPr>
              <a:t>DOL: I will complete 5 written assessment questions over catastrophic events via the all in clickers.</a:t>
            </a: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012" y="17417"/>
            <a:ext cx="3198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Grade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2" y="1066800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In small groups students will answer the essential question in a pair share setting.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They will list things that they noticed that were alike between the storms and that were different by completing a T chart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Groups will pick one alike and one thing that was different to add to class T chart.  They will write their information on a post-it note.</a:t>
            </a:r>
          </a:p>
          <a:p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" y="304800"/>
            <a:ext cx="11887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Each group will present ideas and add information to the class T chart</a:t>
            </a:r>
          </a:p>
          <a:p>
            <a:r>
              <a:rPr lang="en-US" sz="4800" dirty="0"/>
              <a:t>Students will create a T chart in their journal and record information discussed. </a:t>
            </a:r>
          </a:p>
          <a:p>
            <a:endParaRPr lang="en-US" sz="4800" dirty="0"/>
          </a:p>
          <a:p>
            <a:r>
              <a:rPr lang="en-US" sz="4800" dirty="0"/>
              <a:t>Teacher will facilitate discussion to lead around the different types of events </a:t>
            </a:r>
          </a:p>
        </p:txBody>
      </p:sp>
    </p:spTree>
    <p:extLst>
      <p:ext uri="{BB962C8B-B14F-4D97-AF65-F5344CB8AC3E}">
        <p14:creationId xmlns:p14="http://schemas.microsoft.com/office/powerpoint/2010/main" val="37573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94</TotalTime>
  <Words>462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Arial Black</vt:lpstr>
      <vt:lpstr>Century</vt:lpstr>
      <vt:lpstr>Woodgrain 16x9</vt:lpstr>
      <vt:lpstr>October 3, 2016 / 7th Grade</vt:lpstr>
      <vt:lpstr>October 3, 2016 / 6th Grade Pre-Ap</vt:lpstr>
      <vt:lpstr>PowerPoint Presentation</vt:lpstr>
      <vt:lpstr>7th Grade Essential Question</vt:lpstr>
      <vt:lpstr>7th Grade TEK</vt:lpstr>
      <vt:lpstr>7th Grade Lo / DOL </vt:lpstr>
      <vt:lpstr>7th Grade Lo / DOL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3, 2016 / 7th Grade</dc:title>
  <dc:creator>Katherine Pease</dc:creator>
  <cp:lastModifiedBy>Pease, Katherine J</cp:lastModifiedBy>
  <cp:revision>12</cp:revision>
  <cp:lastPrinted>2016-10-03T01:43:15Z</cp:lastPrinted>
  <dcterms:created xsi:type="dcterms:W3CDTF">2016-10-02T01:10:41Z</dcterms:created>
  <dcterms:modified xsi:type="dcterms:W3CDTF">2016-10-03T13:13:47Z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