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8" r:id="rId11"/>
    <p:sldId id="269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10/22/2017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TD-GptXU4" TargetMode="External"/><Relationship Id="rId2" Type="http://schemas.openxmlformats.org/officeDocument/2006/relationships/hyperlink" Target="https://www.youtube.com/watch?v=fHztd6k5ZXY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rwDinnQ9k8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alyssedusolutions.digestivesystem&amp;rdid=com.alyssedusolutions.digestivesyste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760" y="1319753"/>
            <a:ext cx="9392239" cy="3011689"/>
          </a:xfrm>
        </p:spPr>
        <p:txBody>
          <a:bodyPr>
            <a:normAutofit fontScale="90000"/>
          </a:bodyPr>
          <a:lstStyle/>
          <a:p>
            <a:r>
              <a:rPr lang="en-US" dirty="0"/>
              <a:t>1. Collect PDN / Clicker</a:t>
            </a:r>
            <a:br>
              <a:rPr lang="en-US" dirty="0"/>
            </a:br>
            <a:r>
              <a:rPr lang="en-US" dirty="0"/>
              <a:t>2. Sharpen Pencil</a:t>
            </a:r>
            <a:br>
              <a:rPr lang="en-US" dirty="0"/>
            </a:br>
            <a:r>
              <a:rPr lang="en-US" dirty="0"/>
              <a:t>3. Sit in assigned seat</a:t>
            </a:r>
            <a:br>
              <a:rPr lang="en-US" dirty="0"/>
            </a:br>
            <a:r>
              <a:rPr lang="en-US" dirty="0"/>
              <a:t>4. Complete PDN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902" y="4331442"/>
            <a:ext cx="8500062" cy="1117251"/>
          </a:xfrm>
        </p:spPr>
        <p:txBody>
          <a:bodyPr>
            <a:noAutofit/>
          </a:bodyPr>
          <a:lstStyle/>
          <a:p>
            <a:r>
              <a:rPr lang="en-US" sz="8000" dirty="0"/>
              <a:t>October 23, 2017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u="sng" dirty="0"/>
              <a:t>LO’s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828457"/>
            <a:ext cx="5511800" cy="5029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/>
              <a:t>7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pPr marL="0" indent="0" algn="ctr">
              <a:buNone/>
            </a:pPr>
            <a:r>
              <a:rPr lang="en-US" sz="5400" dirty="0"/>
              <a:t>We will identify the structures of the digestive system.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85851-9A4E-4C83-B717-221377B6F1AA}"/>
              </a:ext>
            </a:extLst>
          </p:cNvPr>
          <p:cNvSpPr txBox="1"/>
          <p:nvPr/>
        </p:nvSpPr>
        <p:spPr>
          <a:xfrm>
            <a:off x="6909847" y="1828456"/>
            <a:ext cx="52791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/>
              <a:t>6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pPr algn="ctr"/>
            <a:r>
              <a:rPr lang="en-US" sz="5400" dirty="0"/>
              <a:t>We will identify what thermal energy is and how it is transferred.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048CA3-5CAF-4687-B22F-B8D46AA79D9A}"/>
              </a:ext>
            </a:extLst>
          </p:cNvPr>
          <p:cNvCxnSpPr>
            <a:stCxn id="13" idx="2"/>
          </p:cNvCxnSpPr>
          <p:nvPr/>
        </p:nvCxnSpPr>
        <p:spPr>
          <a:xfrm flipH="1">
            <a:off x="6081623" y="1828456"/>
            <a:ext cx="12853" cy="502954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60FE89-FFDA-4FE2-A91E-CCC325E6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/>
              <a:t>DOL’s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E348FB-FFBD-4C35-97CA-2295B4D0D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457"/>
            <a:ext cx="5511800" cy="5029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/>
              <a:t>7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pPr marL="0" indent="0" algn="ctr">
              <a:buNone/>
            </a:pPr>
            <a:r>
              <a:rPr lang="en-US" sz="5400" dirty="0"/>
              <a:t>I will identify 5/5 parts of the digestive system in an exit slip.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F6342-10F5-4D1F-8388-87B2BE62084C}"/>
              </a:ext>
            </a:extLst>
          </p:cNvPr>
          <p:cNvSpPr txBox="1"/>
          <p:nvPr/>
        </p:nvSpPr>
        <p:spPr>
          <a:xfrm>
            <a:off x="6909847" y="1828456"/>
            <a:ext cx="5279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/>
              <a:t>6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pPr algn="ctr"/>
            <a:r>
              <a:rPr lang="en-US" sz="5400" dirty="0"/>
              <a:t>I will explain what thermal energy is in an exit slip.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357323-6DE3-412B-BC25-6C883A21F74A}"/>
              </a:ext>
            </a:extLst>
          </p:cNvPr>
          <p:cNvCxnSpPr>
            <a:stCxn id="6" idx="2"/>
          </p:cNvCxnSpPr>
          <p:nvPr/>
        </p:nvCxnSpPr>
        <p:spPr>
          <a:xfrm flipH="1">
            <a:off x="6081623" y="1828456"/>
            <a:ext cx="12853" cy="502954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417D50D-8C99-447E-B047-DC4B8DF4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/>
              <a:t>TEKS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D99A3F-9BA3-4148-83D5-1DD83454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457"/>
            <a:ext cx="5953760" cy="5029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u="sng" dirty="0"/>
              <a:t>7.12</a:t>
            </a:r>
            <a:r>
              <a:rPr lang="en-US" sz="3600" dirty="0"/>
              <a:t>(B)  identify the main functions of the systems of the human organism, including the circulatory, respiratory, skeletal, muscular, digestive, excretory, reproductive, integumentary, nervous, and endocrine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BD07E-096B-492C-82FB-D252DB32795E}"/>
              </a:ext>
            </a:extLst>
          </p:cNvPr>
          <p:cNvSpPr txBox="1"/>
          <p:nvPr/>
        </p:nvSpPr>
        <p:spPr>
          <a:xfrm>
            <a:off x="6222339" y="1828456"/>
            <a:ext cx="5966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6.9</a:t>
            </a:r>
            <a:r>
              <a:rPr lang="en-US" sz="4800" dirty="0"/>
              <a:t>(A)  investigate methods of thermal energy transfer, including conduction, convection, and radiation;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C7DAC0-F47A-4C7B-9BB3-E3872ED6DDD3}"/>
              </a:ext>
            </a:extLst>
          </p:cNvPr>
          <p:cNvCxnSpPr>
            <a:stCxn id="11" idx="2"/>
          </p:cNvCxnSpPr>
          <p:nvPr/>
        </p:nvCxnSpPr>
        <p:spPr>
          <a:xfrm flipH="1">
            <a:off x="6081623" y="1828456"/>
            <a:ext cx="12853" cy="502954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DB424F-644D-4629-A730-391F205F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/>
              <a:t>Agenda’s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DDC3FF-4732-46B0-8F65-65F562410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28457"/>
            <a:ext cx="5034280" cy="5029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/>
              <a:t>7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pPr marL="914400" indent="-914400">
              <a:buAutoNum type="arabicPeriod"/>
            </a:pPr>
            <a:r>
              <a:rPr lang="en-US" sz="5400" dirty="0"/>
              <a:t>PDN</a:t>
            </a:r>
          </a:p>
          <a:p>
            <a:pPr marL="914400" indent="-914400">
              <a:buAutoNum type="arabicPeriod"/>
            </a:pPr>
            <a:r>
              <a:rPr lang="en-US" sz="5400" dirty="0"/>
              <a:t>Complete Foldable</a:t>
            </a:r>
          </a:p>
          <a:p>
            <a:pPr marL="914400" indent="-914400">
              <a:buAutoNum type="arabicPeriod"/>
            </a:pPr>
            <a:r>
              <a:rPr lang="en-US" sz="5400" dirty="0"/>
              <a:t>DOL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D94E1-DB02-4AFD-9F05-CF399509C5D3}"/>
              </a:ext>
            </a:extLst>
          </p:cNvPr>
          <p:cNvSpPr txBox="1"/>
          <p:nvPr/>
        </p:nvSpPr>
        <p:spPr>
          <a:xfrm>
            <a:off x="6664299" y="1828456"/>
            <a:ext cx="55246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/>
              <a:t>6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pPr marL="914400" indent="-914400">
              <a:buAutoNum type="arabicPeriod"/>
            </a:pPr>
            <a:r>
              <a:rPr lang="en-US" sz="4400" dirty="0"/>
              <a:t>PDN</a:t>
            </a:r>
          </a:p>
          <a:p>
            <a:pPr marL="342900" indent="-342900">
              <a:buAutoNum type="arabicPeriod"/>
            </a:pPr>
            <a:r>
              <a:rPr lang="en-US" sz="4400" dirty="0"/>
              <a:t>Balloon / Candle Demo</a:t>
            </a:r>
          </a:p>
          <a:p>
            <a:pPr marL="342900" indent="-342900">
              <a:buAutoNum type="arabicPeriod"/>
            </a:pPr>
            <a:r>
              <a:rPr lang="en-US" sz="4400" dirty="0"/>
              <a:t>Thermal Energy Foldable</a:t>
            </a:r>
          </a:p>
          <a:p>
            <a:pPr marL="342900" indent="-342900">
              <a:buAutoNum type="arabicPeriod"/>
            </a:pPr>
            <a:r>
              <a:rPr lang="en-US" sz="4400" dirty="0"/>
              <a:t>DOL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CAFC08-B682-4575-A3C3-E9D50B19F068}"/>
              </a:ext>
            </a:extLst>
          </p:cNvPr>
          <p:cNvCxnSpPr>
            <a:stCxn id="7" idx="2"/>
          </p:cNvCxnSpPr>
          <p:nvPr/>
        </p:nvCxnSpPr>
        <p:spPr>
          <a:xfrm flipH="1">
            <a:off x="6081623" y="1828456"/>
            <a:ext cx="12853" cy="502954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5040" y="0"/>
            <a:ext cx="7327988" cy="4322763"/>
          </a:xfrm>
        </p:spPr>
        <p:txBody>
          <a:bodyPr>
            <a:normAutofit/>
          </a:bodyPr>
          <a:lstStyle/>
          <a:p>
            <a:r>
              <a:rPr lang="en-US" sz="4000" dirty="0"/>
              <a:t>What will happen if I hold a balloon above an open candle flame? Why? Explain.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What will happen if I add water to the balloon before I put it above the flame? Explain.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495040" y="4589463"/>
            <a:ext cx="7477760" cy="1500187"/>
          </a:xfrm>
        </p:spPr>
        <p:txBody>
          <a:bodyPr>
            <a:noAutofit/>
          </a:bodyPr>
          <a:lstStyle/>
          <a:p>
            <a:r>
              <a:rPr lang="en-US" sz="6000" dirty="0"/>
              <a:t>Balloon / Candle Demo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Class Discussion as to what happened and why….</a:t>
            </a:r>
            <a:br>
              <a:rPr lang="en-US" dirty="0"/>
            </a:br>
            <a:r>
              <a:rPr lang="en-US" dirty="0"/>
              <a:t>(teacher will not give final answer till end of class)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28456"/>
            <a:ext cx="5769864" cy="830695"/>
          </a:xfrm>
        </p:spPr>
        <p:txBody>
          <a:bodyPr>
            <a:normAutofit/>
          </a:bodyPr>
          <a:lstStyle/>
          <a:p>
            <a:r>
              <a:rPr lang="en-US" sz="4000" u="sng" dirty="0"/>
              <a:t>Empty Balloon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80" y="2585539"/>
            <a:ext cx="5687884" cy="4209399"/>
          </a:xfrm>
          <a:ln w="28575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69864" y="1791650"/>
            <a:ext cx="6422136" cy="830695"/>
          </a:xfrm>
        </p:spPr>
        <p:txBody>
          <a:bodyPr>
            <a:noAutofit/>
          </a:bodyPr>
          <a:lstStyle/>
          <a:p>
            <a:r>
              <a:rPr lang="en-US" sz="4000" u="sng" dirty="0"/>
              <a:t>Balloon ½ filled with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7789" y="2585540"/>
            <a:ext cx="6235893" cy="4209398"/>
          </a:xfrm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0908792" cy="1362113"/>
          </a:xfrm>
        </p:spPr>
        <p:txBody>
          <a:bodyPr>
            <a:normAutofit/>
          </a:bodyPr>
          <a:lstStyle/>
          <a:p>
            <a:r>
              <a:rPr lang="en-US" sz="6000" u="sng" dirty="0"/>
              <a:t>Thermal Energy Video’s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E38B0E-A58C-493D-9498-AD9D9177CE37}"/>
              </a:ext>
            </a:extLst>
          </p:cNvPr>
          <p:cNvSpPr/>
          <p:nvPr/>
        </p:nvSpPr>
        <p:spPr>
          <a:xfrm>
            <a:off x="309143" y="1970690"/>
            <a:ext cx="1179877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Ted Talks: A guide to the energy of the Earth - Joshua M. </a:t>
            </a:r>
            <a:r>
              <a:rPr lang="en-US" sz="3200" dirty="0" err="1">
                <a:hlinkClick r:id="rId2"/>
              </a:rPr>
              <a:t>Sneidema</a:t>
            </a:r>
            <a:endParaRPr lang="en-US" sz="3200" dirty="0">
              <a:hlinkClick r:id="rId2"/>
            </a:endParaRPr>
          </a:p>
          <a:p>
            <a:pPr algn="ctr"/>
            <a:r>
              <a:rPr lang="en-US" sz="3200" dirty="0">
                <a:hlinkClick r:id="rId2"/>
              </a:rPr>
              <a:t>https://www.youtube.com/watch?v=fHztd6k5ZXY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dirty="0"/>
              <a:t>Eureka: conduction, convection, radiation</a:t>
            </a:r>
          </a:p>
          <a:p>
            <a:pPr algn="ctr"/>
            <a:r>
              <a:rPr lang="en-US" sz="3200" dirty="0">
                <a:hlinkClick r:id="rId3"/>
              </a:rPr>
              <a:t>https://www.youtube.com/watch?v=FJTD-GptXU4</a:t>
            </a:r>
            <a:endParaRPr lang="en-US" sz="3200" dirty="0"/>
          </a:p>
          <a:p>
            <a:pPr algn="ctr"/>
            <a:endParaRPr lang="en-US" sz="3200" i="1" dirty="0"/>
          </a:p>
          <a:p>
            <a:pPr algn="ctr"/>
            <a:r>
              <a:rPr lang="en-US" sz="3200" b="1" i="1" dirty="0">
                <a:hlinkClick r:id="rId4"/>
              </a:rPr>
              <a:t>Show at end of lesson to answer Demo Question</a:t>
            </a:r>
          </a:p>
          <a:p>
            <a:pPr algn="ctr"/>
            <a:r>
              <a:rPr lang="en-US" sz="3200" dirty="0">
                <a:hlinkClick r:id="rId4"/>
              </a:rPr>
              <a:t>DIY Easy Science Experiment | Amazing Science Experiments | Fire Water Balloon Experiment</a:t>
            </a:r>
          </a:p>
          <a:p>
            <a:pPr algn="ctr"/>
            <a:r>
              <a:rPr lang="en-US" sz="3200" dirty="0">
                <a:hlinkClick r:id="rId4"/>
              </a:rPr>
              <a:t>https://www.youtube.com/watch?v=rwDinnQ9k8U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4385D4-F590-47CF-B919-4568211529BD}"/>
              </a:ext>
            </a:extLst>
          </p:cNvPr>
          <p:cNvSpPr/>
          <p:nvPr/>
        </p:nvSpPr>
        <p:spPr>
          <a:xfrm>
            <a:off x="517672" y="179685"/>
            <a:ext cx="1109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7</a:t>
            </a:r>
            <a:r>
              <a:rPr lang="en-US" sz="5400" b="1" baseline="30000" dirty="0">
                <a:ln/>
                <a:solidFill>
                  <a:schemeClr val="accent3"/>
                </a:solidFill>
              </a:rPr>
              <a:t>th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Grade Digestive System Virtual Lab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10564-3CE6-4370-8263-AEFC3D13CA2B}"/>
              </a:ext>
            </a:extLst>
          </p:cNvPr>
          <p:cNvSpPr txBox="1"/>
          <p:nvPr/>
        </p:nvSpPr>
        <p:spPr>
          <a:xfrm>
            <a:off x="1239022" y="1022350"/>
            <a:ext cx="9943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complete your foldable, collect a chrome book (up to 3 people per chrome book please)</a:t>
            </a:r>
          </a:p>
          <a:p>
            <a:r>
              <a:rPr lang="en-US" dirty="0"/>
              <a:t>Use the information gathered in your foldable to complete the virtual lab below.</a:t>
            </a:r>
          </a:p>
          <a:p>
            <a:endParaRPr lang="en-US" dirty="0"/>
          </a:p>
          <a:p>
            <a:r>
              <a:rPr lang="en-US" dirty="0"/>
              <a:t>Click on the link below to do the virtual lab activity.</a:t>
            </a:r>
          </a:p>
          <a:p>
            <a:r>
              <a:rPr lang="en-US" dirty="0">
                <a:hlinkClick r:id="rId2"/>
              </a:rPr>
              <a:t>https://play.google.com/store/apps/details?id=com.alyssedusolutions.digestivesystem&amp;rdid=com.alyssedusolutions.digestivesystem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56</TotalTime>
  <Words>315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Educational subjects 16x9</vt:lpstr>
      <vt:lpstr>1. Collect PDN / Clicker 2. Sharpen Pencil 3. Sit in assigned seat 4. Complete PDN</vt:lpstr>
      <vt:lpstr>LO’s</vt:lpstr>
      <vt:lpstr>DOL’s</vt:lpstr>
      <vt:lpstr>TEKS</vt:lpstr>
      <vt:lpstr>Agenda’s</vt:lpstr>
      <vt:lpstr>What will happen if I hold a balloon above an open candle flame? Why? Explain.  What will happen if I add water to the balloon before I put it above the flame? Explain.</vt:lpstr>
      <vt:lpstr> Class Discussion as to what happened and why…. (teacher will not give final answer till end of class)</vt:lpstr>
      <vt:lpstr>Thermal Energy Video’s</vt:lpstr>
      <vt:lpstr>PowerPoint Presentation</vt:lpstr>
      <vt:lpstr>Add a Slide Title - 4</vt:lpstr>
      <vt:lpstr>Add a Slide Title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Collect PDN / Clicker 2. Sharpen Pencil 3. Sit in assigned seat 4. Complete PDN</dc:title>
  <dc:creator>Katherine Pease</dc:creator>
  <cp:lastModifiedBy>Katherine Pease</cp:lastModifiedBy>
  <cp:revision>6</cp:revision>
  <cp:lastPrinted>2017-10-23T00:41:12Z</cp:lastPrinted>
  <dcterms:created xsi:type="dcterms:W3CDTF">2017-10-22T23:44:27Z</dcterms:created>
  <dcterms:modified xsi:type="dcterms:W3CDTF">2017-10-23T00:41:13Z</dcterms:modified>
</cp:coreProperties>
</file>