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0" r:id="rId3"/>
    <p:sldId id="261" r:id="rId4"/>
    <p:sldId id="262" r:id="rId5"/>
    <p:sldId id="263" r:id="rId6"/>
    <p:sldId id="265" r:id="rId7"/>
    <p:sldId id="264" r:id="rId8"/>
    <p:sldId id="266" r:id="rId9"/>
    <p:sldId id="270" r:id="rId10"/>
    <p:sldId id="271" r:id="rId11"/>
    <p:sldId id="268" r:id="rId12"/>
    <p:sldId id="272" r:id="rId13"/>
    <p:sldId id="267" r:id="rId14"/>
    <p:sldId id="273" r:id="rId15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0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10/1/2018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10/1/2018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10/1/2018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10/1/2018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10/1/2018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10/1/2018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4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ptADSmJCVwQ" TargetMode="External"/><Relationship Id="rId4" Type="http://schemas.openxmlformats.org/officeDocument/2006/relationships/hyperlink" Target="https://www.youtube.com/watch?v=ptADSmJCVwQ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7AC7BC-731A-4DFA-8582-C7459CE86ACC}"/>
              </a:ext>
            </a:extLst>
          </p:cNvPr>
          <p:cNvSpPr/>
          <p:nvPr/>
        </p:nvSpPr>
        <p:spPr>
          <a:xfrm>
            <a:off x="2844800" y="233680"/>
            <a:ext cx="9347200" cy="4165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4480" y="13442"/>
            <a:ext cx="9367520" cy="4165600"/>
          </a:xfrm>
        </p:spPr>
        <p:txBody>
          <a:bodyPr>
            <a:normAutofit fontScale="90000"/>
          </a:bodyPr>
          <a:lstStyle/>
          <a:p>
            <a:r>
              <a:rPr lang="en-US" dirty="0"/>
              <a:t>1. Collect DOL from Green Basket</a:t>
            </a:r>
            <a:br>
              <a:rPr lang="en-US" dirty="0"/>
            </a:br>
            <a:r>
              <a:rPr lang="en-US" dirty="0"/>
              <a:t>2. Sharpen Pencil</a:t>
            </a:r>
            <a:br>
              <a:rPr lang="en-US" dirty="0"/>
            </a:br>
            <a:r>
              <a:rPr lang="en-US" dirty="0"/>
              <a:t>3. Sit in assigned seat</a:t>
            </a:r>
            <a:br>
              <a:rPr lang="en-US" dirty="0"/>
            </a:br>
            <a:r>
              <a:rPr lang="en-US" dirty="0"/>
              <a:t>4. Complete DOL on Own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4246881"/>
            <a:ext cx="8830461" cy="1157100"/>
          </a:xfrm>
        </p:spPr>
        <p:txBody>
          <a:bodyPr>
            <a:noAutofit/>
          </a:bodyPr>
          <a:lstStyle/>
          <a:p>
            <a:r>
              <a:rPr lang="en-US" sz="8000" dirty="0">
                <a:latin typeface="Algerian" panose="04020705040A02060702" pitchFamily="82" charset="0"/>
              </a:rPr>
              <a:t>Oct. 2, 2018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2664-A70F-46D3-B457-4FE02DE7D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Experiment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B0D4DF-ECDE-401B-8878-FB2E7DD3D242}"/>
              </a:ext>
            </a:extLst>
          </p:cNvPr>
          <p:cNvSpPr txBox="1"/>
          <p:nvPr/>
        </p:nvSpPr>
        <p:spPr>
          <a:xfrm>
            <a:off x="269507" y="2165684"/>
            <a:ext cx="118005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Materials : See lab directions</a:t>
            </a:r>
          </a:p>
          <a:p>
            <a:pPr algn="ctr"/>
            <a:endParaRPr lang="en-US" sz="7200" dirty="0"/>
          </a:p>
          <a:p>
            <a:pPr algn="ctr"/>
            <a:r>
              <a:rPr lang="en-US" sz="7200" dirty="0"/>
              <a:t>Procedure: How to complete the lab (see lab directions)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1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Record 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754" y="1973179"/>
            <a:ext cx="11964202" cy="4803005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Write in detail what happens as you complete each step of the labs procedure</a:t>
            </a:r>
          </a:p>
          <a:p>
            <a:pPr algn="ctr"/>
            <a:r>
              <a:rPr lang="en-US" sz="5400" dirty="0"/>
              <a:t>Record the final results that help to answer the question</a:t>
            </a:r>
          </a:p>
        </p:txBody>
      </p:sp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55D2-0F38-4051-8DCD-3C8066F4E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DAD9F-56A6-4F4A-937F-168B71E43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754" y="1966452"/>
            <a:ext cx="11983452" cy="4210511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Based on data recorded from doing the lab determine if your hypothesis is correct or not.</a:t>
            </a:r>
          </a:p>
          <a:p>
            <a:pPr algn="ctr"/>
            <a:r>
              <a:rPr lang="en-US" sz="5400" dirty="0"/>
              <a:t>Explain in detail why.</a:t>
            </a:r>
          </a:p>
        </p:txBody>
      </p:sp>
    </p:spTree>
    <p:extLst>
      <p:ext uri="{BB962C8B-B14F-4D97-AF65-F5344CB8AC3E}">
        <p14:creationId xmlns:p14="http://schemas.microsoft.com/office/powerpoint/2010/main" val="384186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5D9A1F-2175-40EF-9E81-9A52CF2CD428}"/>
              </a:ext>
            </a:extLst>
          </p:cNvPr>
          <p:cNvSpPr/>
          <p:nvPr/>
        </p:nvSpPr>
        <p:spPr>
          <a:xfrm>
            <a:off x="-107366" y="252043"/>
            <a:ext cx="12406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DOL: Scientific Method / Chemical Reaction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31B866-BA52-456F-A2D1-3840A810D678}"/>
              </a:ext>
            </a:extLst>
          </p:cNvPr>
          <p:cNvSpPr/>
          <p:nvPr/>
        </p:nvSpPr>
        <p:spPr>
          <a:xfrm>
            <a:off x="186813" y="1175373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1.  Which of the following is an example of chemical change?  </a:t>
            </a:r>
          </a:p>
          <a:p>
            <a:pPr marL="342900" indent="-342900">
              <a:buAutoNum type="alphaLcPeriod"/>
            </a:pPr>
            <a:r>
              <a:rPr lang="en-US" dirty="0"/>
              <a:t>Filling up a balloon with hot air. </a:t>
            </a:r>
          </a:p>
          <a:p>
            <a:pPr marL="342900" indent="-342900">
              <a:buAutoNum type="alphaLcPeriod"/>
            </a:pPr>
            <a:r>
              <a:rPr lang="en-US" dirty="0"/>
              <a:t>Taking a glass of water and freezing it by placing it in the freezer. </a:t>
            </a:r>
          </a:p>
          <a:p>
            <a:pPr marL="342900" indent="-342900">
              <a:buAutoNum type="alphaLcPeriod"/>
            </a:pPr>
            <a:r>
              <a:rPr lang="en-US" dirty="0"/>
              <a:t>A plant collecting sunlight and turning it into food. </a:t>
            </a:r>
          </a:p>
          <a:p>
            <a:pPr marL="342900" indent="-342900">
              <a:buAutoNum type="alphaLcPeriod"/>
            </a:pPr>
            <a:r>
              <a:rPr lang="en-US" dirty="0"/>
              <a:t>Your dog ripping up your homework.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r>
              <a:rPr lang="en-US" dirty="0"/>
              <a:t>2. One clue of a chemical change is the formation of a precipitate. A precipitate is formed when </a:t>
            </a:r>
          </a:p>
          <a:p>
            <a:pPr marL="342900" indent="-342900">
              <a:buAutoNum type="alphaLcParenR"/>
            </a:pPr>
            <a:r>
              <a:rPr lang="en-US" dirty="0"/>
              <a:t>Two liquids react and a gas is produced</a:t>
            </a:r>
          </a:p>
          <a:p>
            <a:pPr marL="342900" indent="-342900">
              <a:buAutoNum type="alphaLcParenR"/>
            </a:pPr>
            <a:r>
              <a:rPr lang="en-US" dirty="0"/>
              <a:t>A solid dissolves in a liquid </a:t>
            </a:r>
          </a:p>
          <a:p>
            <a:pPr marL="342900" indent="-342900">
              <a:buAutoNum type="alphaLcParenR"/>
            </a:pPr>
            <a:r>
              <a:rPr lang="en-US" dirty="0"/>
              <a:t>One liquid dissolves in another </a:t>
            </a:r>
          </a:p>
          <a:p>
            <a:pPr marL="342900" indent="-342900">
              <a:buAutoNum type="alphaLcParenR"/>
            </a:pPr>
            <a:r>
              <a:rPr lang="en-US" dirty="0"/>
              <a:t>Two liquids react and a solid is formed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r>
              <a:rPr lang="en-US" dirty="0"/>
              <a:t>3. Chemical changes are</a:t>
            </a:r>
          </a:p>
          <a:p>
            <a:r>
              <a:rPr lang="en-US" dirty="0"/>
              <a:t>A. reversible</a:t>
            </a:r>
          </a:p>
          <a:p>
            <a:r>
              <a:rPr lang="en-US" dirty="0"/>
              <a:t>B. irreversible</a:t>
            </a:r>
          </a:p>
          <a:p>
            <a:r>
              <a:rPr lang="en-US" dirty="0"/>
              <a:t>C. interchangeable</a:t>
            </a:r>
          </a:p>
          <a:p>
            <a:r>
              <a:rPr lang="en-US" dirty="0"/>
              <a:t>D. non interchangeable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BA8E8-422D-4BAE-9A8A-0A782B2B0E1D}"/>
              </a:ext>
            </a:extLst>
          </p:cNvPr>
          <p:cNvSpPr txBox="1"/>
          <p:nvPr/>
        </p:nvSpPr>
        <p:spPr>
          <a:xfrm>
            <a:off x="6243089" y="1168728"/>
            <a:ext cx="609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Which indicator below does NOT prove a chemical reaction</a:t>
            </a:r>
          </a:p>
          <a:p>
            <a:r>
              <a:rPr lang="en-US" dirty="0"/>
              <a:t>     has occurred?</a:t>
            </a:r>
          </a:p>
          <a:p>
            <a:r>
              <a:rPr lang="en-US" dirty="0"/>
              <a:t>	A: gas produced</a:t>
            </a:r>
          </a:p>
          <a:p>
            <a:r>
              <a:rPr lang="en-US" dirty="0"/>
              <a:t>	B: smaller size</a:t>
            </a:r>
          </a:p>
          <a:p>
            <a:r>
              <a:rPr lang="en-US" dirty="0"/>
              <a:t>	C: precipitate forms</a:t>
            </a:r>
          </a:p>
          <a:p>
            <a:r>
              <a:rPr lang="en-US" dirty="0"/>
              <a:t>	D: odor produced</a:t>
            </a:r>
          </a:p>
          <a:p>
            <a:endParaRPr lang="en-US" dirty="0"/>
          </a:p>
          <a:p>
            <a:r>
              <a:rPr lang="en-US" dirty="0"/>
              <a:t>5. When we mixed the baking soda and vinegar together  we saw bubbles produced and the mixture had a change in temperature.  What type of change does this evidence prove happened during the lab?</a:t>
            </a:r>
          </a:p>
          <a:p>
            <a:r>
              <a:rPr lang="en-US" dirty="0"/>
              <a:t>A: Physical Change</a:t>
            </a:r>
          </a:p>
          <a:p>
            <a:r>
              <a:rPr lang="en-US" dirty="0"/>
              <a:t>B: Heat Change</a:t>
            </a:r>
          </a:p>
          <a:p>
            <a:r>
              <a:rPr lang="en-US" dirty="0"/>
              <a:t>C: Chemical Reaction</a:t>
            </a:r>
          </a:p>
          <a:p>
            <a:r>
              <a:rPr lang="en-US" dirty="0"/>
              <a:t>D: Color Change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81429A-0A9A-4862-9DF2-FFBE91EB574E}"/>
              </a:ext>
            </a:extLst>
          </p:cNvPr>
          <p:cNvSpPr txBox="1"/>
          <p:nvPr/>
        </p:nvSpPr>
        <p:spPr>
          <a:xfrm>
            <a:off x="75397" y="-54002"/>
            <a:ext cx="1204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_________________________________________  Teacher: _______________  Period: _____ Date: ___/____/______D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5" name="HTMLOption2" r:id="rId2" imgW="1371600" imgH="266760"/>
        </mc:Choice>
        <mc:Fallback>
          <p:control name="HTMLOption2" r:id="rId2" imgW="1371600" imgH="266760">
            <p:pic>
              <p:nvPicPr>
                <p:cNvPr id="10" name="HTMLOption2">
                  <a:extLst>
                    <a:ext uri="{FF2B5EF4-FFF2-40B4-BE49-F238E27FC236}">
                      <a16:creationId xmlns:a16="http://schemas.microsoft.com/office/drawing/2014/main" id="{3DF3DE1A-ADA9-490B-8EFE-F984D7BE348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6" name="HTMLOption3" r:id="rId3" imgW="1371600" imgH="266760"/>
        </mc:Choice>
        <mc:Fallback>
          <p:control name="HTMLOption3" r:id="rId3" imgW="1371600" imgH="266760">
            <p:pic>
              <p:nvPicPr>
                <p:cNvPr id="11" name="HTMLOption3">
                  <a:extLst>
                    <a:ext uri="{FF2B5EF4-FFF2-40B4-BE49-F238E27FC236}">
                      <a16:creationId xmlns:a16="http://schemas.microsoft.com/office/drawing/2014/main" id="{0CE8886A-1A39-49B5-9188-D548D65C06F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5064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D007EB-EC10-46F9-9BCA-89B533E3697E}"/>
              </a:ext>
            </a:extLst>
          </p:cNvPr>
          <p:cNvSpPr/>
          <p:nvPr/>
        </p:nvSpPr>
        <p:spPr>
          <a:xfrm>
            <a:off x="-107366" y="252043"/>
            <a:ext cx="12406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DOL: Scientific Method / Chemical Reaction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FD8275-D227-434C-967F-BE7AE9085814}"/>
              </a:ext>
            </a:extLst>
          </p:cNvPr>
          <p:cNvSpPr/>
          <p:nvPr/>
        </p:nvSpPr>
        <p:spPr>
          <a:xfrm>
            <a:off x="186813" y="1175373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1.  Which of the following is an example of chemical change?  </a:t>
            </a:r>
          </a:p>
          <a:p>
            <a:pPr marL="342900" indent="-342900">
              <a:buAutoNum type="alphaLcPeriod"/>
            </a:pPr>
            <a:r>
              <a:rPr lang="en-US" dirty="0"/>
              <a:t>Filling up a balloon with hot air. </a:t>
            </a:r>
          </a:p>
          <a:p>
            <a:pPr marL="342900" indent="-342900">
              <a:buAutoNum type="alphaLcPeriod"/>
            </a:pPr>
            <a:r>
              <a:rPr lang="en-US" dirty="0"/>
              <a:t>Taking a glass of water and freezing it by placing it in the freezer. </a:t>
            </a:r>
          </a:p>
          <a:p>
            <a:pPr marL="342900" indent="-342900">
              <a:buAutoNum type="alphaLcPeriod"/>
            </a:pPr>
            <a:r>
              <a:rPr lang="en-US" dirty="0"/>
              <a:t>A plant collecting sunlight and turning it into food. </a:t>
            </a:r>
          </a:p>
          <a:p>
            <a:pPr marL="342900" indent="-342900">
              <a:buAutoNum type="alphaLcPeriod"/>
            </a:pPr>
            <a:r>
              <a:rPr lang="en-US" dirty="0"/>
              <a:t>Your dog ripping up your homework.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r>
              <a:rPr lang="en-US" dirty="0"/>
              <a:t>2. One clue of a chemical change is the formation of a precipitate. A precipitate is formed when </a:t>
            </a:r>
          </a:p>
          <a:p>
            <a:pPr marL="342900" indent="-342900">
              <a:buAutoNum type="alphaLcParenR"/>
            </a:pPr>
            <a:r>
              <a:rPr lang="en-US" dirty="0"/>
              <a:t>Two liquids react and a gas is produced</a:t>
            </a:r>
          </a:p>
          <a:p>
            <a:pPr marL="342900" indent="-342900">
              <a:buAutoNum type="alphaLcParenR"/>
            </a:pPr>
            <a:r>
              <a:rPr lang="en-US" dirty="0"/>
              <a:t>A solid dissolves in a liquid </a:t>
            </a:r>
          </a:p>
          <a:p>
            <a:pPr marL="342900" indent="-342900">
              <a:buAutoNum type="alphaLcParenR"/>
            </a:pPr>
            <a:r>
              <a:rPr lang="en-US" dirty="0"/>
              <a:t>One liquid dissolves in another </a:t>
            </a:r>
          </a:p>
          <a:p>
            <a:pPr marL="342900" indent="-342900">
              <a:buAutoNum type="alphaLcParenR"/>
            </a:pPr>
            <a:r>
              <a:rPr lang="en-US" dirty="0"/>
              <a:t>Two liquids react and a solid is formed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r>
              <a:rPr lang="en-US" dirty="0"/>
              <a:t>3. Chemical changes are</a:t>
            </a:r>
          </a:p>
          <a:p>
            <a:r>
              <a:rPr lang="en-US" dirty="0"/>
              <a:t>A. reversible</a:t>
            </a:r>
          </a:p>
          <a:p>
            <a:r>
              <a:rPr lang="en-US" dirty="0"/>
              <a:t>B. irreversible</a:t>
            </a:r>
          </a:p>
          <a:p>
            <a:r>
              <a:rPr lang="en-US" dirty="0"/>
              <a:t>C. interchangeable</a:t>
            </a:r>
          </a:p>
          <a:p>
            <a:r>
              <a:rPr lang="en-US" dirty="0"/>
              <a:t>D. non interchangeable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51FB82-4760-4907-87FF-2540D8BE7A11}"/>
              </a:ext>
            </a:extLst>
          </p:cNvPr>
          <p:cNvSpPr txBox="1"/>
          <p:nvPr/>
        </p:nvSpPr>
        <p:spPr>
          <a:xfrm>
            <a:off x="6243089" y="1168728"/>
            <a:ext cx="609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Which indicator below does NOT prove a chemical reaction</a:t>
            </a:r>
          </a:p>
          <a:p>
            <a:r>
              <a:rPr lang="en-US" dirty="0"/>
              <a:t>     has occurred?</a:t>
            </a:r>
          </a:p>
          <a:p>
            <a:r>
              <a:rPr lang="en-US" dirty="0"/>
              <a:t>	A: gas produced</a:t>
            </a:r>
          </a:p>
          <a:p>
            <a:r>
              <a:rPr lang="en-US" dirty="0"/>
              <a:t>	B: smaller size</a:t>
            </a:r>
          </a:p>
          <a:p>
            <a:r>
              <a:rPr lang="en-US" dirty="0"/>
              <a:t>	C: precipitate forms</a:t>
            </a:r>
          </a:p>
          <a:p>
            <a:r>
              <a:rPr lang="en-US" dirty="0"/>
              <a:t>	D: odor produced</a:t>
            </a:r>
          </a:p>
          <a:p>
            <a:endParaRPr lang="en-US" dirty="0"/>
          </a:p>
          <a:p>
            <a:r>
              <a:rPr lang="en-US" dirty="0"/>
              <a:t>5. When we mixed the baking soda and vinegar together  we saw bubbles produced and the mixture had a change in temperature.  What type of change does this evidence prove happened during the lab?</a:t>
            </a:r>
          </a:p>
          <a:p>
            <a:r>
              <a:rPr lang="en-US" dirty="0"/>
              <a:t>A: Physical Change</a:t>
            </a:r>
          </a:p>
          <a:p>
            <a:r>
              <a:rPr lang="en-US" dirty="0"/>
              <a:t>B: Heat Change</a:t>
            </a:r>
          </a:p>
          <a:p>
            <a:r>
              <a:rPr lang="en-US" dirty="0"/>
              <a:t>C: Chemical Reaction</a:t>
            </a:r>
          </a:p>
          <a:p>
            <a:r>
              <a:rPr lang="en-US" dirty="0"/>
              <a:t>D: Color Change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94CE1A-14AF-4BE2-8597-6DAC27482698}"/>
              </a:ext>
            </a:extLst>
          </p:cNvPr>
          <p:cNvSpPr txBox="1"/>
          <p:nvPr/>
        </p:nvSpPr>
        <p:spPr>
          <a:xfrm>
            <a:off x="75397" y="-54002"/>
            <a:ext cx="1204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Name: _________________________________________  Teacher: _______________  Period: _____ Date: ___/____/______D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2" name="HTMLOption2" r:id="rId2" imgW="1371600" imgH="266760"/>
        </mc:Choice>
        <mc:Fallback>
          <p:control name="HTMLOption2" r:id="rId2" imgW="1371600" imgH="266760">
            <p:pic>
              <p:nvPicPr>
                <p:cNvPr id="5" name="HTMLOption2">
                  <a:extLst>
                    <a:ext uri="{FF2B5EF4-FFF2-40B4-BE49-F238E27FC236}">
                      <a16:creationId xmlns:a16="http://schemas.microsoft.com/office/drawing/2014/main" id="{69C87B58-6598-4CBC-AB0A-3258DCC9755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3" name="HTMLOption3" r:id="rId3" imgW="1371600" imgH="266760"/>
        </mc:Choice>
        <mc:Fallback>
          <p:control name="HTMLOption3" r:id="rId3" imgW="1371600" imgH="266760">
            <p:pic>
              <p:nvPicPr>
                <p:cNvPr id="6" name="HTMLOption3">
                  <a:extLst>
                    <a:ext uri="{FF2B5EF4-FFF2-40B4-BE49-F238E27FC236}">
                      <a16:creationId xmlns:a16="http://schemas.microsoft.com/office/drawing/2014/main" id="{66245629-0AD2-49A6-ABD5-14027086F48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66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7479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Algerian" panose="04020705040A02060702" pitchFamily="82" charset="0"/>
              </a:rPr>
              <a:t>TEK 6.5C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0" y="1828456"/>
            <a:ext cx="12192000" cy="5029543"/>
          </a:xfrm>
        </p:spPr>
        <p:txBody>
          <a:bodyPr>
            <a:noAutofit/>
          </a:bodyPr>
          <a:lstStyle/>
          <a:p>
            <a:r>
              <a:rPr lang="en-US" sz="5400" dirty="0"/>
              <a:t>(C) identify the formation of a new substance by using the evidence of a possible chemical change such as production of a gas, change in temperature, production of a precipitate, or color change</a:t>
            </a: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latin typeface="Algerian" panose="04020705040A02060702" pitchFamily="82" charset="0"/>
              </a:rPr>
              <a:t>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981F0-1A5A-46A8-8647-1E82A1D04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" y="2190749"/>
            <a:ext cx="12059920" cy="3986213"/>
          </a:xfrm>
        </p:spPr>
        <p:txBody>
          <a:bodyPr>
            <a:noAutofit/>
          </a:bodyPr>
          <a:lstStyle/>
          <a:p>
            <a:r>
              <a:rPr lang="en-US" sz="6000" dirty="0"/>
              <a:t>Students will investigate types of evidence to determine if a chemical change has taken place by completing a hands-on lab activity.</a:t>
            </a:r>
          </a:p>
        </p:txBody>
      </p:sp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Algerian" panose="04020705040A02060702" pitchFamily="82" charset="0"/>
              </a:rPr>
              <a:t>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10546080" cy="3986784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Students will complete 10/10 questions over types of evidence to prove if a chemical / physical reaction has taken place with 80% accuracy or higher.</a:t>
            </a:r>
          </a:p>
        </p:txBody>
      </p:sp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latin typeface="Algerian" panose="04020705040A02060702" pitchFamily="82" charset="0"/>
              </a:rPr>
              <a:t>Balloon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FB287-83E6-4E63-8416-BC0309483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54" y="2190749"/>
            <a:ext cx="11935326" cy="3986213"/>
          </a:xfrm>
        </p:spPr>
        <p:txBody>
          <a:bodyPr>
            <a:normAutofit/>
          </a:bodyPr>
          <a:lstStyle/>
          <a:p>
            <a:r>
              <a:rPr lang="en-US" sz="4800" dirty="0"/>
              <a:t>Teacher will explain / model lab expectations</a:t>
            </a:r>
          </a:p>
          <a:p>
            <a:r>
              <a:rPr lang="en-US" sz="4800" dirty="0"/>
              <a:t>Students will complete a basic lab report over the balloon experiment using the scientific method</a:t>
            </a:r>
          </a:p>
        </p:txBody>
      </p:sp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1362113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Algerian" panose="04020705040A02060702" pitchFamily="82" charset="0"/>
              </a:rPr>
              <a:t>What are the steps you use when using the scientific method?</a:t>
            </a:r>
          </a:p>
        </p:txBody>
      </p:sp>
      <p:pic>
        <p:nvPicPr>
          <p:cNvPr id="10" name="Online Media 9" title="Learning Science | Scientific Method Song | Lyric Video | Kid's Songs | Jack Hartmann">
            <a:hlinkClick r:id="" action="ppaction://media"/>
            <a:extLst>
              <a:ext uri="{FF2B5EF4-FFF2-40B4-BE49-F238E27FC236}">
                <a16:creationId xmlns:a16="http://schemas.microsoft.com/office/drawing/2014/main" id="{FAD79538-4392-44AF-AFE0-C6D6BD0D6F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6253" y="1934678"/>
            <a:ext cx="11896825" cy="47837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5C94BD-79CC-44D7-A710-38A1B884BC86}"/>
              </a:ext>
            </a:extLst>
          </p:cNvPr>
          <p:cNvSpPr/>
          <p:nvPr/>
        </p:nvSpPr>
        <p:spPr>
          <a:xfrm>
            <a:off x="198922" y="6206991"/>
            <a:ext cx="5074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  <a:hlinkClick r:id="rId4"/>
              </a:rPr>
              <a:t>https://www.youtube.com/watch?v=ptADSmJCVwQ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38015" y="-134752"/>
            <a:ext cx="6597464" cy="4178384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How can we blow up a balloon using a chemical reaction?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State the Question</a:t>
            </a:r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Collect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EAB2BF-30F2-4A2C-9B69-2DE994589E2D}"/>
              </a:ext>
            </a:extLst>
          </p:cNvPr>
          <p:cNvSpPr txBox="1"/>
          <p:nvPr/>
        </p:nvSpPr>
        <p:spPr>
          <a:xfrm>
            <a:off x="231006" y="2040556"/>
            <a:ext cx="117428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400" dirty="0"/>
              <a:t>What is a chemical change?  </a:t>
            </a:r>
          </a:p>
          <a:p>
            <a:pPr marL="342900" indent="-342900">
              <a:buAutoNum type="arabicPeriod"/>
            </a:pPr>
            <a:r>
              <a:rPr lang="en-US" sz="5400" dirty="0"/>
              <a:t>What can we use to blow up a balloon?</a:t>
            </a:r>
          </a:p>
          <a:p>
            <a:pPr marL="342900" indent="-342900">
              <a:buAutoNum type="arabicPeriod"/>
            </a:pPr>
            <a:r>
              <a:rPr lang="en-US" sz="5400" dirty="0"/>
              <a:t>What type of evidence / indicator of a chemical reaction could create this type of evidence to take place?</a:t>
            </a:r>
          </a:p>
        </p:txBody>
      </p:sp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F1D2B-2AC2-439A-B13C-D7FFDB85E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Form a Hypothesis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F50109-94FE-453D-941E-F7CD45EAB15C}"/>
              </a:ext>
            </a:extLst>
          </p:cNvPr>
          <p:cNvSpPr txBox="1"/>
          <p:nvPr/>
        </p:nvSpPr>
        <p:spPr>
          <a:xfrm>
            <a:off x="298383" y="2050181"/>
            <a:ext cx="118101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If __________________________________________________________  then my balloon will blow up due to a chemical reaction.</a:t>
            </a:r>
          </a:p>
        </p:txBody>
      </p:sp>
    </p:spTree>
    <p:extLst>
      <p:ext uri="{BB962C8B-B14F-4D97-AF65-F5344CB8AC3E}">
        <p14:creationId xmlns:p14="http://schemas.microsoft.com/office/powerpoint/2010/main" val="115692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62</TotalTime>
  <Words>595</Words>
  <Application>Microsoft Office PowerPoint</Application>
  <PresentationFormat>Widescreen</PresentationFormat>
  <Paragraphs>93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Algerian</vt:lpstr>
      <vt:lpstr>Arial</vt:lpstr>
      <vt:lpstr>Calibri</vt:lpstr>
      <vt:lpstr>Wingdings</vt:lpstr>
      <vt:lpstr>Educational subjects 16x9</vt:lpstr>
      <vt:lpstr>1. Collect DOL from Green Basket 2. Sharpen Pencil 3. Sit in assigned seat 4. Complete DOL on Own</vt:lpstr>
      <vt:lpstr>TEK 6.5C</vt:lpstr>
      <vt:lpstr>LO</vt:lpstr>
      <vt:lpstr>DOL</vt:lpstr>
      <vt:lpstr>Balloon Experiment</vt:lpstr>
      <vt:lpstr>What are the steps you use when using the scientific method?</vt:lpstr>
      <vt:lpstr>How can we blow up a balloon using a chemical reaction?</vt:lpstr>
      <vt:lpstr>Collect Data</vt:lpstr>
      <vt:lpstr>Form a Hypothesis</vt:lpstr>
      <vt:lpstr>Experiment</vt:lpstr>
      <vt:lpstr>Record Data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Collect DOL from Green Basket 2. Sharpen Pencil 3. Sit in assigned seat 4. Complete DOL on Own</dc:title>
  <dc:creator>Katherine Pease</dc:creator>
  <cp:lastModifiedBy>Katherine Pease</cp:lastModifiedBy>
  <cp:revision>8</cp:revision>
  <cp:lastPrinted>2018-10-02T02:37:11Z</cp:lastPrinted>
  <dcterms:created xsi:type="dcterms:W3CDTF">2018-10-02T01:34:54Z</dcterms:created>
  <dcterms:modified xsi:type="dcterms:W3CDTF">2018-10-02T02:37:20Z</dcterms:modified>
</cp:coreProperties>
</file>