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09" autoAdjust="0"/>
    <p:restoredTop sz="94660"/>
  </p:normalViewPr>
  <p:slideViewPr>
    <p:cSldViewPr snapToGrid="0">
      <p:cViewPr>
        <p:scale>
          <a:sx n="50" d="100"/>
          <a:sy n="50" d="100"/>
        </p:scale>
        <p:origin x="344" y="6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E1372-16F4-47FE-B46B-04FBC90EC6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7CC11A-EEB4-436E-9D7C-EAD1CB4D7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947A6-5163-4304-AD95-6F912C835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04DA-32C6-47F1-A1A4-1C384AA5BCD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DD6C0-D6D7-4C30-BAD3-6CB429EC8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7FFF21-6990-40B5-8987-D073020D6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10689-B758-43FE-AD9F-27646F81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97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6A7BC-2EA8-4131-8267-49BF44CE0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2CF06C-FD7E-44DF-973B-8FE543990A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B2330-D9F3-40B5-BCA1-57546C506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04DA-32C6-47F1-A1A4-1C384AA5BCD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33533-DCBC-4601-BE3F-235111B2C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A7D292-3F18-4BCF-8930-5041C03A7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10689-B758-43FE-AD9F-27646F81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739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E1F89B-F81D-4D18-9888-8F073B63DD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ACF5AD-6713-470F-BA78-541E3FE62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8D9A9-8CDE-44B6-8704-83B31CFE2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04DA-32C6-47F1-A1A4-1C384AA5BCD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20FAC-ED24-4BA0-A62F-EF4135362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3796F-3977-485F-A049-669A6ECE9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10689-B758-43FE-AD9F-27646F81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50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954E9-AF9F-475D-B44A-5243EB325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C4971-71FD-4A52-A800-AB81C7E20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1CF49-83EB-4F89-9493-275099E8D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04DA-32C6-47F1-A1A4-1C384AA5BCD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49F47-3818-4E4D-9D4C-A2E340F11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A8D3D-2B43-433E-8400-7484A1401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10689-B758-43FE-AD9F-27646F81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14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FF294-DD1D-4FE1-95AB-8B2A8389E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35379-9CE6-4E8F-8363-E6EAB20C2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50D85-3CB2-4270-A83E-481D18787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04DA-32C6-47F1-A1A4-1C384AA5BCD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D6D22-FF3C-4E7E-813E-F9665D160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2B2DD-3F42-4024-A9BE-F641F0DA4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10689-B758-43FE-AD9F-27646F81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941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F62A0-0D29-4F36-ACB0-F000A2E22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7262A-401E-4A4B-B428-B0A42B54FE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8B180A-0845-4F9C-96D6-43F8EEFA19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5EB53D-0614-421F-B19F-D372F41F1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04DA-32C6-47F1-A1A4-1C384AA5BCD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FB246E-EEBD-4335-A894-069D77DE8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D823E-1CE3-4DF7-8AE1-9CBCEBB7C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10689-B758-43FE-AD9F-27646F81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813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8FABE-D5BC-406C-BBBC-D65D00697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ACBB3-A880-410E-A322-420170EF6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605299-398A-4937-94E5-798A8D2C3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BE4C3D-2435-4428-BE53-F396412D9A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992738-5CEF-4A40-934A-659AA4AF02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50BC90-F34B-46BD-A3C7-AF5EBA92D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04DA-32C6-47F1-A1A4-1C384AA5BCD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CDD48B-7A8F-470A-90F8-69DF23E25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BA836C-3569-41EC-804B-DB6472087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10689-B758-43FE-AD9F-27646F81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64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25D05-B117-4E04-A67A-EB53C09D5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0AC4EE-6708-45F1-BCD1-F574D6008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04DA-32C6-47F1-A1A4-1C384AA5BCD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4F0442-1594-408C-A98F-8DAF50438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D7081-2C90-453D-A4C3-4B4D416F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10689-B758-43FE-AD9F-27646F81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29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20A01C-EE48-406C-BED3-FC5C8480A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04DA-32C6-47F1-A1A4-1C384AA5BCD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5363A2-1CAB-4541-9CD5-D6E482EE1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05CE84-A080-4F58-A7B0-731CAAFA2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10689-B758-43FE-AD9F-27646F81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13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70A75-F920-4679-97CF-BE1D6B8F5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CB39B-ECF3-401D-A9B6-80CE47FD3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D821EA-C1FE-4299-A200-8E9DE7A5AE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0600BA-1FDF-4F9D-B154-96FF6864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04DA-32C6-47F1-A1A4-1C384AA5BCD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A22812-1E86-4C5E-8E6C-FAE4F1658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82173E-1A9D-4C92-937C-8EB5521C4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10689-B758-43FE-AD9F-27646F81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8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6BC06-C2A4-475F-95E3-83DDC1997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BDAFCB-EB09-45E7-8876-32F50C1FB9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EAFF86-DB52-4D10-8AA3-CF9A2702C8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DD1B5A-2A1B-4532-840B-7EB895BD5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04DA-32C6-47F1-A1A4-1C384AA5BCD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2EBD-F1C5-4D99-A998-8B06708AD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D4BB5-415A-4ED0-865C-BE8AF0527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10689-B758-43FE-AD9F-27646F81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115B45-DAFB-485A-A215-7314ED76B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716A4-D423-4B25-B4D2-9000DAD31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5D8B7-7DC6-49DD-85ED-03C94DD957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904DA-32C6-47F1-A1A4-1C384AA5BCD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694BB-E6E2-46B3-8078-F7EAB966D0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88E34-4EEA-419B-B2E4-CAEBB5F6F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10689-B758-43FE-AD9F-27646F81F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9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kidshealth.org/en/kids/skin-movie.html?ref=search&amp;WT.ac=msh-k-dtop-en-search-clk" TargetMode="External"/><Relationship Id="rId2" Type="http://schemas.openxmlformats.org/officeDocument/2006/relationships/hyperlink" Target="http://www.kidshealth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idshealth.org/en/kids/skin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26B4E14-4B43-49C1-BC85-E824AE4241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81650"/>
            <a:ext cx="12192000" cy="14668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920503-D01A-463C-AC65-50273C087C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121"/>
            <a:ext cx="9144000" cy="1008095"/>
          </a:xfrm>
        </p:spPr>
        <p:txBody>
          <a:bodyPr/>
          <a:lstStyle/>
          <a:p>
            <a:r>
              <a:rPr lang="en-US" u="sng" dirty="0"/>
              <a:t>October 2, 2017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EFE6DA-CFF3-42E5-8251-BEAA1FD96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78310"/>
            <a:ext cx="9144000" cy="5279010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7200" dirty="0"/>
              <a:t>Collect PDN </a:t>
            </a:r>
          </a:p>
          <a:p>
            <a:pPr marL="457200" indent="-457200" algn="l">
              <a:buAutoNum type="arabicPeriod"/>
            </a:pPr>
            <a:r>
              <a:rPr lang="en-US" sz="7200" dirty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7200" dirty="0"/>
              <a:t>Take assigned seat</a:t>
            </a:r>
          </a:p>
          <a:p>
            <a:pPr marL="457200" indent="-457200" algn="l">
              <a:buAutoNum type="arabicPeriod"/>
            </a:pPr>
            <a:r>
              <a:rPr lang="en-US" sz="7200" dirty="0"/>
              <a:t>Complete PDN</a:t>
            </a:r>
          </a:p>
        </p:txBody>
      </p:sp>
    </p:spTree>
    <p:extLst>
      <p:ext uri="{BB962C8B-B14F-4D97-AF65-F5344CB8AC3E}">
        <p14:creationId xmlns:p14="http://schemas.microsoft.com/office/powerpoint/2010/main" val="1570127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07C465D-1810-4D8A-85E3-E701756FE5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81650"/>
            <a:ext cx="12192000" cy="146685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422C2-04B8-47CD-8457-F4826C878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976" y="282804"/>
            <a:ext cx="5033914" cy="58941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u="sng" dirty="0"/>
              <a:t>7</a:t>
            </a:r>
            <a:r>
              <a:rPr lang="en-US" sz="5400" b="1" u="sng" baseline="30000" dirty="0"/>
              <a:t>th</a:t>
            </a:r>
            <a:r>
              <a:rPr lang="en-US" sz="5400" b="1" u="sng" dirty="0"/>
              <a:t> Grade</a:t>
            </a:r>
          </a:p>
          <a:p>
            <a:pPr algn="ctr"/>
            <a:r>
              <a:rPr lang="en-US" sz="5400" dirty="0"/>
              <a:t>LO: We will identify the structures of the integumentary system.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2CF1C1-A5FF-4718-B612-61402FD2AC3C}"/>
              </a:ext>
            </a:extLst>
          </p:cNvPr>
          <p:cNvSpPr txBox="1"/>
          <p:nvPr/>
        </p:nvSpPr>
        <p:spPr>
          <a:xfrm>
            <a:off x="5901179" y="282804"/>
            <a:ext cx="608028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/>
              <a:t>6</a:t>
            </a:r>
            <a:r>
              <a:rPr lang="en-US" sz="5400" b="1" u="sng" baseline="30000" dirty="0"/>
              <a:t>th</a:t>
            </a:r>
            <a:r>
              <a:rPr lang="en-US" sz="5400" b="1" u="sng" dirty="0"/>
              <a:t> Grade</a:t>
            </a:r>
          </a:p>
          <a:p>
            <a:pPr algn="ctr"/>
            <a:r>
              <a:rPr lang="en-US" sz="5400" dirty="0"/>
              <a:t>LO: We will compare / contrast elements and compounds thru a card sort and foldable.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2FB4CE7-7663-46A9-93F0-C450B9AB89CF}"/>
              </a:ext>
            </a:extLst>
          </p:cNvPr>
          <p:cNvCxnSpPr/>
          <p:nvPr/>
        </p:nvCxnSpPr>
        <p:spPr>
          <a:xfrm>
            <a:off x="5307291" y="94268"/>
            <a:ext cx="0" cy="6485641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156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FEEABD4-7EC6-4642-870C-3F8F84EB4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976" y="282804"/>
            <a:ext cx="5033914" cy="58941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u="sng" dirty="0"/>
              <a:t>7</a:t>
            </a:r>
            <a:r>
              <a:rPr lang="en-US" sz="5400" b="1" u="sng" baseline="30000" dirty="0"/>
              <a:t>th</a:t>
            </a:r>
            <a:r>
              <a:rPr lang="en-US" sz="5400" b="1" u="sng" dirty="0"/>
              <a:t> Grade</a:t>
            </a:r>
          </a:p>
          <a:p>
            <a:pPr algn="ctr"/>
            <a:r>
              <a:rPr lang="en-US" sz="5400" dirty="0"/>
              <a:t>DOL: I will identify 5/5 parts of the integumentary system in an exit slip.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083357-5C3C-4557-BAAD-9AD7072C2E18}"/>
              </a:ext>
            </a:extLst>
          </p:cNvPr>
          <p:cNvSpPr txBox="1"/>
          <p:nvPr/>
        </p:nvSpPr>
        <p:spPr>
          <a:xfrm>
            <a:off x="5901179" y="282804"/>
            <a:ext cx="608028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/>
              <a:t>6</a:t>
            </a:r>
            <a:r>
              <a:rPr lang="en-US" sz="5400" b="1" u="sng" baseline="30000" dirty="0"/>
              <a:t>th</a:t>
            </a:r>
            <a:r>
              <a:rPr lang="en-US" sz="5400" b="1" u="sng" dirty="0"/>
              <a:t> Grade</a:t>
            </a:r>
          </a:p>
          <a:p>
            <a:pPr algn="ctr"/>
            <a:r>
              <a:rPr lang="en-US" sz="5400" dirty="0"/>
              <a:t>DOL: I will identify 5/5 examples of elements and compounds.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8918D07-3772-491C-A3FB-927308266567}"/>
              </a:ext>
            </a:extLst>
          </p:cNvPr>
          <p:cNvCxnSpPr/>
          <p:nvPr/>
        </p:nvCxnSpPr>
        <p:spPr>
          <a:xfrm>
            <a:off x="5307291" y="94268"/>
            <a:ext cx="0" cy="6485641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A7101377-596F-4C2E-8654-047A3AB5BC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81650"/>
            <a:ext cx="1219200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242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0351451-CC1B-42A9-AF10-6D7D06324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976" y="282804"/>
            <a:ext cx="5033914" cy="65751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u="sng" dirty="0"/>
              <a:t>7</a:t>
            </a:r>
            <a:r>
              <a:rPr lang="en-US" sz="5400" b="1" u="sng" baseline="30000" dirty="0"/>
              <a:t>th</a:t>
            </a:r>
            <a:r>
              <a:rPr lang="en-US" sz="5400" b="1" u="sng" dirty="0"/>
              <a:t> Grade</a:t>
            </a:r>
          </a:p>
          <a:p>
            <a:r>
              <a:rPr lang="en-US" sz="4400" dirty="0"/>
              <a:t>1. PDN</a:t>
            </a:r>
          </a:p>
          <a:p>
            <a:r>
              <a:rPr lang="en-US" sz="4400" dirty="0"/>
              <a:t>2. Integumentary System video</a:t>
            </a:r>
          </a:p>
          <a:p>
            <a:r>
              <a:rPr lang="en-US" sz="4400" dirty="0"/>
              <a:t>3. Integumentary System Foldable</a:t>
            </a:r>
          </a:p>
          <a:p>
            <a:r>
              <a:rPr lang="en-US" sz="4400" dirty="0"/>
              <a:t>4. DOL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BCD1AA-D664-44CF-9314-4EAC39910461}"/>
              </a:ext>
            </a:extLst>
          </p:cNvPr>
          <p:cNvSpPr txBox="1"/>
          <p:nvPr/>
        </p:nvSpPr>
        <p:spPr>
          <a:xfrm>
            <a:off x="5901179" y="282804"/>
            <a:ext cx="6080289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/>
              <a:t>6</a:t>
            </a:r>
            <a:r>
              <a:rPr lang="en-US" sz="5400" b="1" u="sng" baseline="30000" dirty="0"/>
              <a:t>th</a:t>
            </a:r>
            <a:r>
              <a:rPr lang="en-US" sz="5400" b="1" u="sng" dirty="0"/>
              <a:t> Grade</a:t>
            </a:r>
          </a:p>
          <a:p>
            <a:pPr marL="914400" indent="-914400">
              <a:buAutoNum type="arabicPeriod"/>
            </a:pPr>
            <a:r>
              <a:rPr lang="en-US" sz="4400" dirty="0"/>
              <a:t>PDN</a:t>
            </a:r>
          </a:p>
          <a:p>
            <a:pPr marL="914400" indent="-914400">
              <a:buAutoNum type="arabicPeriod"/>
            </a:pPr>
            <a:r>
              <a:rPr lang="en-US" sz="4400" dirty="0"/>
              <a:t>Element/Compound Card Sort</a:t>
            </a:r>
          </a:p>
          <a:p>
            <a:pPr marL="914400" indent="-914400">
              <a:buAutoNum type="arabicPeriod"/>
            </a:pPr>
            <a:r>
              <a:rPr lang="en-US" sz="4400" dirty="0"/>
              <a:t>Element/Compound foldable</a:t>
            </a:r>
          </a:p>
          <a:p>
            <a:pPr marL="914400" indent="-914400">
              <a:buAutoNum type="arabicPeriod"/>
            </a:pPr>
            <a:r>
              <a:rPr lang="en-US" sz="4400" dirty="0"/>
              <a:t>DOL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CD0377-0F37-46A1-89C2-07F5DF74B5D6}"/>
              </a:ext>
            </a:extLst>
          </p:cNvPr>
          <p:cNvCxnSpPr/>
          <p:nvPr/>
        </p:nvCxnSpPr>
        <p:spPr>
          <a:xfrm>
            <a:off x="5307291" y="94268"/>
            <a:ext cx="0" cy="6485641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80E47379-38B6-4CF9-ADD9-37875221A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81650"/>
            <a:ext cx="1219200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467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E5067C-20D6-476D-A7F9-340310E1ED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81650"/>
            <a:ext cx="12192000" cy="1466850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892147A-4811-46E5-B0A7-1DAF58C6A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976" y="282804"/>
            <a:ext cx="5033914" cy="643549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5400" b="1" u="sng" dirty="0"/>
              <a:t>7</a:t>
            </a:r>
            <a:r>
              <a:rPr lang="en-US" sz="5400" b="1" u="sng" baseline="30000" dirty="0"/>
              <a:t>th</a:t>
            </a:r>
            <a:r>
              <a:rPr lang="en-US" sz="5400" b="1" u="sng" dirty="0"/>
              <a:t> Grade</a:t>
            </a:r>
          </a:p>
          <a:p>
            <a:pPr marL="0" indent="0" algn="ctr">
              <a:buNone/>
            </a:pPr>
            <a:r>
              <a:rPr lang="en-US" sz="5400" dirty="0"/>
              <a:t>TEK 7.12 (B)  identify the main functions of the systems of the human organism, including the circulatory, respiratory, skeletal, muscular, digestive, excretory, reproductive, integumentary, nervous, and endocrine systems;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79337F-B58B-476F-BCEA-053A34A0EF80}"/>
              </a:ext>
            </a:extLst>
          </p:cNvPr>
          <p:cNvSpPr txBox="1"/>
          <p:nvPr/>
        </p:nvSpPr>
        <p:spPr>
          <a:xfrm>
            <a:off x="5901179" y="282804"/>
            <a:ext cx="608028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/>
              <a:t>6</a:t>
            </a:r>
            <a:r>
              <a:rPr lang="en-US" sz="5400" b="1" u="sng" baseline="30000" dirty="0"/>
              <a:t>th</a:t>
            </a:r>
            <a:r>
              <a:rPr lang="en-US" sz="5400" b="1" u="sng" dirty="0"/>
              <a:t> Grade</a:t>
            </a:r>
          </a:p>
          <a:p>
            <a:pPr algn="ctr"/>
            <a:r>
              <a:rPr lang="en-US" sz="5400" dirty="0"/>
              <a:t>TEK6.5 (C)  differentiate between elements and compounds on the most basic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EDC244-38A3-4ACE-A779-A25EC49AB41A}"/>
              </a:ext>
            </a:extLst>
          </p:cNvPr>
          <p:cNvCxnSpPr/>
          <p:nvPr/>
        </p:nvCxnSpPr>
        <p:spPr>
          <a:xfrm>
            <a:off x="5307291" y="94268"/>
            <a:ext cx="0" cy="6485641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2573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B1FAC-57ED-4A86-A574-9E0A8E36F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98" y="-139362"/>
            <a:ext cx="10515600" cy="1325563"/>
          </a:xfrm>
        </p:spPr>
        <p:txBody>
          <a:bodyPr/>
          <a:lstStyle/>
          <a:p>
            <a:r>
              <a:rPr lang="en-US" b="1" u="sng" dirty="0"/>
              <a:t>6</a:t>
            </a:r>
            <a:r>
              <a:rPr lang="en-US" b="1" u="sng" baseline="30000" dirty="0"/>
              <a:t>th</a:t>
            </a:r>
            <a:r>
              <a:rPr lang="en-US" b="1" u="sng" dirty="0"/>
              <a:t> Grade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7674F-530C-413D-BB49-37F3D15AE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739" y="778213"/>
            <a:ext cx="11634281" cy="5398750"/>
          </a:xfrm>
        </p:spPr>
        <p:txBody>
          <a:bodyPr>
            <a:normAutofit/>
          </a:bodyPr>
          <a:lstStyle/>
          <a:p>
            <a:r>
              <a:rPr lang="en-US" sz="4800" dirty="0"/>
              <a:t>Teacher will put into small groups, explain expectations / procedures for completing card sort.</a:t>
            </a:r>
          </a:p>
          <a:p>
            <a:r>
              <a:rPr lang="en-US" sz="4800" dirty="0"/>
              <a:t>Students will complete written ½ page that correlates with card sort</a:t>
            </a:r>
          </a:p>
          <a:p>
            <a:r>
              <a:rPr lang="en-US" sz="4800" dirty="0"/>
              <a:t>Students will turn in half sheet for grade</a:t>
            </a:r>
          </a:p>
          <a:p>
            <a:r>
              <a:rPr lang="en-US" sz="4800" dirty="0"/>
              <a:t>Students will complete DOL</a:t>
            </a:r>
          </a:p>
        </p:txBody>
      </p:sp>
    </p:spTree>
    <p:extLst>
      <p:ext uri="{BB962C8B-B14F-4D97-AF65-F5344CB8AC3E}">
        <p14:creationId xmlns:p14="http://schemas.microsoft.com/office/powerpoint/2010/main" val="1929694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5AD7B-73A5-4AC8-B7BC-B660BDCA3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7</a:t>
            </a:r>
            <a:r>
              <a:rPr lang="en-US" b="1" u="sng" baseline="30000" dirty="0"/>
              <a:t>th</a:t>
            </a:r>
            <a:r>
              <a:rPr lang="en-US" b="1" u="sng" dirty="0"/>
              <a:t> Grade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61467-857D-4573-9799-414EBB9D8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463" y="1825625"/>
            <a:ext cx="11751013" cy="4828094"/>
          </a:xfrm>
        </p:spPr>
        <p:txBody>
          <a:bodyPr>
            <a:noAutofit/>
          </a:bodyPr>
          <a:lstStyle/>
          <a:p>
            <a:r>
              <a:rPr lang="en-US" sz="4400" dirty="0"/>
              <a:t>Students will go over PDN as a group, teacher led</a:t>
            </a:r>
          </a:p>
          <a:p>
            <a:r>
              <a:rPr lang="en-US" sz="4400" dirty="0"/>
              <a:t>Students will use clickers to record PDN answers</a:t>
            </a:r>
          </a:p>
          <a:p>
            <a:r>
              <a:rPr lang="en-US" sz="4400" dirty="0"/>
              <a:t>Teacher pass put/explain expectations and procedures for integumentary system foldable</a:t>
            </a:r>
          </a:p>
        </p:txBody>
      </p:sp>
    </p:spTree>
    <p:extLst>
      <p:ext uri="{BB962C8B-B14F-4D97-AF65-F5344CB8AC3E}">
        <p14:creationId xmlns:p14="http://schemas.microsoft.com/office/powerpoint/2010/main" val="4051373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8BF71-31BD-4989-8B59-DAC9AA28F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pPr algn="ctr"/>
            <a:r>
              <a:rPr lang="en-US" u="sng" dirty="0"/>
              <a:t>The Integumentary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A8334-5FE0-4A0E-AF12-57925D8CC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1549400"/>
            <a:ext cx="10985500" cy="5156199"/>
          </a:xfrm>
        </p:spPr>
        <p:txBody>
          <a:bodyPr/>
          <a:lstStyle/>
          <a:p>
            <a:r>
              <a:rPr lang="en-US" dirty="0">
                <a:hlinkClick r:id="rId2"/>
              </a:rPr>
              <a:t>www.kidshealth.org</a:t>
            </a:r>
            <a:endParaRPr lang="en-US" dirty="0"/>
          </a:p>
          <a:p>
            <a:r>
              <a:rPr lang="en-US" dirty="0"/>
              <a:t>Movie over Skin</a:t>
            </a:r>
          </a:p>
          <a:p>
            <a:r>
              <a:rPr lang="en-US" dirty="0">
                <a:hlinkClick r:id="rId3"/>
              </a:rPr>
              <a:t>http://kidshealth.org/en/kids/skin-movie.html?ref=search&amp;WT.ac=msh-k-dtop-en-search-clk</a:t>
            </a:r>
            <a:endParaRPr lang="en-US" dirty="0"/>
          </a:p>
          <a:p>
            <a:r>
              <a:rPr lang="en-US" dirty="0"/>
              <a:t>Skin Article</a:t>
            </a:r>
          </a:p>
          <a:p>
            <a:r>
              <a:rPr lang="en-US" dirty="0">
                <a:hlinkClick r:id="rId4"/>
              </a:rPr>
              <a:t>http://kidshealth.org/en/kids/skin.html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650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245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October 2, 2017</vt:lpstr>
      <vt:lpstr>PowerPoint Presentation</vt:lpstr>
      <vt:lpstr>PowerPoint Presentation</vt:lpstr>
      <vt:lpstr>PowerPoint Presentation</vt:lpstr>
      <vt:lpstr>PowerPoint Presentation</vt:lpstr>
      <vt:lpstr>6th Grade</vt:lpstr>
      <vt:lpstr>7th Grade</vt:lpstr>
      <vt:lpstr>The Integumentary System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October 2, 2017</dc:title>
  <dc:creator>Katherine Pease</dc:creator>
  <cp:lastModifiedBy>Katherine Pease</cp:lastModifiedBy>
  <cp:revision>4</cp:revision>
  <dcterms:created xsi:type="dcterms:W3CDTF">2017-10-01T22:23:24Z</dcterms:created>
  <dcterms:modified xsi:type="dcterms:W3CDTF">2017-10-01T22:37:54Z</dcterms:modified>
</cp:coreProperties>
</file>